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1"/>
  </p:notesMasterIdLst>
  <p:handoutMasterIdLst>
    <p:handoutMasterId r:id="rId102"/>
  </p:handoutMasterIdLst>
  <p:sldIdLst>
    <p:sldId id="260" r:id="rId2"/>
    <p:sldId id="417" r:id="rId3"/>
    <p:sldId id="418" r:id="rId4"/>
    <p:sldId id="419" r:id="rId5"/>
    <p:sldId id="586" r:id="rId6"/>
    <p:sldId id="596" r:id="rId7"/>
    <p:sldId id="422" r:id="rId8"/>
    <p:sldId id="597" r:id="rId9"/>
    <p:sldId id="598" r:id="rId10"/>
    <p:sldId id="423" r:id="rId11"/>
    <p:sldId id="424" r:id="rId12"/>
    <p:sldId id="543" r:id="rId13"/>
    <p:sldId id="544" r:id="rId14"/>
    <p:sldId id="581" r:id="rId15"/>
    <p:sldId id="587" r:id="rId16"/>
    <p:sldId id="585" r:id="rId17"/>
    <p:sldId id="421" r:id="rId18"/>
    <p:sldId id="420" r:id="rId19"/>
    <p:sldId id="572" r:id="rId20"/>
    <p:sldId id="588" r:id="rId21"/>
    <p:sldId id="427" r:id="rId22"/>
    <p:sldId id="545" r:id="rId23"/>
    <p:sldId id="546" r:id="rId24"/>
    <p:sldId id="438" r:id="rId25"/>
    <p:sldId id="428" r:id="rId26"/>
    <p:sldId id="429" r:id="rId27"/>
    <p:sldId id="430" r:id="rId28"/>
    <p:sldId id="432" r:id="rId29"/>
    <p:sldId id="433" r:id="rId30"/>
    <p:sldId id="589" r:id="rId31"/>
    <p:sldId id="590" r:id="rId32"/>
    <p:sldId id="591" r:id="rId33"/>
    <p:sldId id="436" r:id="rId34"/>
    <p:sldId id="437" r:id="rId35"/>
    <p:sldId id="573" r:id="rId36"/>
    <p:sldId id="538" r:id="rId37"/>
    <p:sldId id="539" r:id="rId38"/>
    <p:sldId id="540" r:id="rId39"/>
    <p:sldId id="548" r:id="rId40"/>
    <p:sldId id="549" r:id="rId41"/>
    <p:sldId id="582" r:id="rId42"/>
    <p:sldId id="583" r:id="rId43"/>
    <p:sldId id="584" r:id="rId44"/>
    <p:sldId id="440" r:id="rId45"/>
    <p:sldId id="441" r:id="rId46"/>
    <p:sldId id="442" r:id="rId47"/>
    <p:sldId id="443" r:id="rId48"/>
    <p:sldId id="574" r:id="rId49"/>
    <p:sldId id="528" r:id="rId50"/>
    <p:sldId id="529" r:id="rId51"/>
    <p:sldId id="530" r:id="rId52"/>
    <p:sldId id="531" r:id="rId53"/>
    <p:sldId id="575" r:id="rId54"/>
    <p:sldId id="446" r:id="rId55"/>
    <p:sldId id="450" r:id="rId56"/>
    <p:sldId id="452" r:id="rId57"/>
    <p:sldId id="536" r:id="rId58"/>
    <p:sldId id="535" r:id="rId59"/>
    <p:sldId id="455" r:id="rId60"/>
    <p:sldId id="456" r:id="rId61"/>
    <p:sldId id="458" r:id="rId62"/>
    <p:sldId id="592" r:id="rId63"/>
    <p:sldId id="593" r:id="rId64"/>
    <p:sldId id="594" r:id="rId65"/>
    <p:sldId id="532" r:id="rId66"/>
    <p:sldId id="533" r:id="rId67"/>
    <p:sldId id="460" r:id="rId68"/>
    <p:sldId id="461" r:id="rId69"/>
    <p:sldId id="547" r:id="rId70"/>
    <p:sldId id="595" r:id="rId71"/>
    <p:sldId id="553" r:id="rId72"/>
    <p:sldId id="552" r:id="rId73"/>
    <p:sldId id="462" r:id="rId74"/>
    <p:sldId id="463" r:id="rId75"/>
    <p:sldId id="464" r:id="rId76"/>
    <p:sldId id="465" r:id="rId77"/>
    <p:sldId id="466" r:id="rId78"/>
    <p:sldId id="467" r:id="rId79"/>
    <p:sldId id="468" r:id="rId80"/>
    <p:sldId id="577" r:id="rId81"/>
    <p:sldId id="576" r:id="rId82"/>
    <p:sldId id="469" r:id="rId83"/>
    <p:sldId id="470" r:id="rId84"/>
    <p:sldId id="564" r:id="rId85"/>
    <p:sldId id="474" r:id="rId86"/>
    <p:sldId id="472" r:id="rId87"/>
    <p:sldId id="558" r:id="rId88"/>
    <p:sldId id="560" r:id="rId89"/>
    <p:sldId id="561" r:id="rId90"/>
    <p:sldId id="579" r:id="rId91"/>
    <p:sldId id="562" r:id="rId92"/>
    <p:sldId id="563" r:id="rId93"/>
    <p:sldId id="566" r:id="rId94"/>
    <p:sldId id="569" r:id="rId95"/>
    <p:sldId id="578" r:id="rId96"/>
    <p:sldId id="484" r:id="rId97"/>
    <p:sldId id="485" r:id="rId98"/>
    <p:sldId id="487" r:id="rId99"/>
    <p:sldId id="488" r:id="rId100"/>
  </p:sldIdLst>
  <p:sldSz cx="12192000" cy="6858000"/>
  <p:notesSz cx="6797675" cy="992822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61">
          <p15:clr>
            <a:srgbClr val="A4A3A4"/>
          </p15:clr>
        </p15:guide>
        <p15:guide id="2" pos="721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0898"/>
    <a:srgbClr val="F0D2AF"/>
    <a:srgbClr val="B7C8A5"/>
    <a:srgbClr val="D76739"/>
    <a:srgbClr val="0D1093"/>
    <a:srgbClr val="0703B5"/>
    <a:srgbClr val="28B701"/>
    <a:srgbClr val="3A7E4D"/>
    <a:srgbClr val="0B203D"/>
    <a:srgbClr val="4166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68" autoAdjust="0"/>
    <p:restoredTop sz="92445" autoAdjust="0"/>
  </p:normalViewPr>
  <p:slideViewPr>
    <p:cSldViewPr snapToGrid="0">
      <p:cViewPr varScale="1">
        <p:scale>
          <a:sx n="63" d="100"/>
          <a:sy n="63" d="100"/>
        </p:scale>
        <p:origin x="864" y="60"/>
      </p:cViewPr>
      <p:guideLst>
        <p:guide orient="horz" pos="1061"/>
        <p:guide pos="7218"/>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4" Type="http://schemas.openxmlformats.org/officeDocument/2006/relationships/image" Target="../media/image3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0CC87D9C-0A71-40BE-8714-8F36DC9F7CB9}" type="datetimeFigureOut">
              <a:rPr lang="zh-CN" altLang="en-US" smtClean="0"/>
              <a:t>2020-11-17</a:t>
            </a:fld>
            <a:endParaRPr lang="zh-CN" altLang="en-US"/>
          </a:p>
        </p:txBody>
      </p:sp>
      <p:sp>
        <p:nvSpPr>
          <p:cNvPr id="4" name="页脚占位符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a:defRPr sz="1200"/>
            </a:lvl1pPr>
          </a:lstStyle>
          <a:p>
            <a:fld id="{C81B0544-E648-4495-AD83-C20AABC67465}"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21C430E3-C700-4AE5-AAA4-6060A07B522B}" type="datetimeFigureOut">
              <a:rPr lang="zh-CN" altLang="en-US" smtClean="0"/>
              <a:t>2020-11-17</a:t>
            </a:fld>
            <a:endParaRPr lang="zh-CN" altLang="en-US"/>
          </a:p>
        </p:txBody>
      </p:sp>
      <p:sp>
        <p:nvSpPr>
          <p:cNvPr id="4" name="幻灯片图像占位符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A084277C-A813-458A-BDDC-74C366BB63E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084277C-A813-458A-BDDC-74C366BB63E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p:sp>
      <p:sp>
        <p:nvSpPr>
          <p:cNvPr id="11776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11776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16915" indent="-27559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02360"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54368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198437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42570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86639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30771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74840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fld id="{252AB62C-56E1-4E87-9626-B70BEBA5B8A4}" type="slidenum">
              <a:rPr lang="zh-CN" altLang="en-US" sz="1300"/>
              <a:t>19</a:t>
            </a:fld>
            <a:endParaRPr lang="zh-CN" altLang="en-US"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p:sp>
      <p:sp>
        <p:nvSpPr>
          <p:cNvPr id="1249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1249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16915" indent="-27559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02360"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54368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198437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42570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86639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30771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74840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fld id="{61E3CE2B-7E2A-4F36-ADF8-074C4CA60E6A}" type="slidenum">
              <a:rPr lang="zh-CN" altLang="en-US" sz="1300"/>
              <a:t>27</a:t>
            </a:fld>
            <a:endParaRPr lang="zh-CN" altLang="en-US"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p:sp>
      <p:sp>
        <p:nvSpPr>
          <p:cNvPr id="11776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11776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16915" indent="-27559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02360"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54368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198437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42570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86639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30771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74840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fld id="{252AB62C-56E1-4E87-9626-B70BEBA5B8A4}" type="slidenum">
              <a:rPr lang="zh-CN" altLang="en-US" sz="1300"/>
              <a:t>35</a:t>
            </a:fld>
            <a:endParaRPr lang="zh-CN" altLang="en-US"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84277C-A813-458A-BDDC-74C366BB63E3}" type="slidenum">
              <a:rPr lang="zh-CN" altLang="en-US" smtClean="0"/>
              <a:t>41</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p:sp>
      <p:sp>
        <p:nvSpPr>
          <p:cNvPr id="1280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1280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16915" indent="-27559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02360"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54368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198437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42570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86639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30771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74840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fld id="{A2DBF407-6AE6-4A41-BDC4-756345C3FEC6}" type="slidenum">
              <a:rPr lang="zh-CN" altLang="en-US" sz="1300"/>
              <a:t>44</a:t>
            </a:fld>
            <a:endParaRPr lang="zh-CN" altLang="en-US"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p:sp>
      <p:sp>
        <p:nvSpPr>
          <p:cNvPr id="1290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最复杂（注：状态复杂度与博弈复杂度）的智力游戏：看似简单，实为复杂，具有</a:t>
            </a:r>
            <a:r>
              <a:rPr lang="en-US" altLang="zh-CN" dirty="0"/>
              <a:t>10</a:t>
            </a:r>
            <a:r>
              <a:rPr lang="zh-CN" altLang="en-US" dirty="0"/>
              <a:t>的</a:t>
            </a:r>
            <a:r>
              <a:rPr lang="en-US" altLang="zh-CN" dirty="0"/>
              <a:t>170</a:t>
            </a:r>
            <a:r>
              <a:rPr lang="zh-CN" altLang="en-US" dirty="0"/>
              <a:t>次方状态复杂空间。</a:t>
            </a:r>
          </a:p>
          <a:p>
            <a:endParaRPr lang="zh-CN" altLang="en-US" dirty="0"/>
          </a:p>
          <a:p>
            <a:r>
              <a:rPr lang="zh-CN" altLang="en-US" dirty="0"/>
              <a:t>涉及逻辑推理，形象思维，优化选择等多种人类智能（注：国际象棋只有逻辑推理，没有形象思维）</a:t>
            </a:r>
          </a:p>
          <a:p>
            <a:endParaRPr lang="zh-CN" altLang="en-US" dirty="0"/>
          </a:p>
          <a:p>
            <a:r>
              <a:rPr lang="zh-CN" altLang="en-US" dirty="0"/>
              <a:t>公认是人工智能领域长期以来的重大挑战</a:t>
            </a:r>
          </a:p>
          <a:p>
            <a:endParaRPr lang="zh-CN" altLang="en-US" dirty="0"/>
          </a:p>
          <a:p>
            <a:r>
              <a:rPr lang="zh-CN" altLang="en-US" dirty="0"/>
              <a:t>国际学术界曾经普遍认为解决围棋问题需要</a:t>
            </a:r>
            <a:r>
              <a:rPr lang="en-US" altLang="zh-CN" dirty="0"/>
              <a:t>15-20</a:t>
            </a:r>
            <a:r>
              <a:rPr lang="zh-CN" altLang="en-US" dirty="0"/>
              <a:t>年时间</a:t>
            </a:r>
          </a:p>
          <a:p>
            <a:endParaRPr lang="en-US" altLang="zh-CN" dirty="0"/>
          </a:p>
        </p:txBody>
      </p:sp>
      <p:sp>
        <p:nvSpPr>
          <p:cNvPr id="12902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16915" indent="-27559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02360"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54368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198437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42570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86639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30771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74840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fld id="{E8EAC6C3-A207-475C-AC80-6CB846337A3C}" type="slidenum">
              <a:rPr lang="zh-CN" altLang="en-US" sz="1300"/>
              <a:t>45</a:t>
            </a:fld>
            <a:endParaRPr lang="zh-CN" altLang="en-US"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p:sp>
      <p:sp>
        <p:nvSpPr>
          <p:cNvPr id="1300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1300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16915" indent="-27559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02360"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54368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198437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42570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86639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30771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74840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fld id="{9ED0C080-FF5D-408A-90B4-23DEBA281768}" type="slidenum">
              <a:rPr lang="zh-CN" altLang="en-US" sz="1300"/>
              <a:t>46</a:t>
            </a:fld>
            <a:endParaRPr lang="zh-CN" altLang="en-US"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p:sp>
      <p:sp>
        <p:nvSpPr>
          <p:cNvPr id="1280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1280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16915" indent="-27559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02360"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54368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198437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42570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86639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30771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74840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fld id="{A2DBF407-6AE6-4A41-BDC4-756345C3FEC6}" type="slidenum">
              <a:rPr lang="zh-CN" altLang="en-US" sz="1300"/>
              <a:t>48</a:t>
            </a:fld>
            <a:endParaRPr lang="zh-CN" altLang="en-US"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p:sp>
      <p:sp>
        <p:nvSpPr>
          <p:cNvPr id="1280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1280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16915" indent="-27559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02360"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54368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198437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42570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86639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30771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74840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fld id="{A2DBF407-6AE6-4A41-BDC4-756345C3FEC6}" type="slidenum">
              <a:rPr lang="zh-CN" altLang="en-US" sz="1300"/>
              <a:t>53</a:t>
            </a:fld>
            <a:endParaRPr lang="zh-CN" altLang="en-US"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p:sp>
      <p:sp>
        <p:nvSpPr>
          <p:cNvPr id="1320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1321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16915" indent="-27559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02360"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54368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198437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42570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86639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30771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74840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fld id="{C9DBC51A-6A5B-42FD-B7A9-504E2FCEE4AE}" type="slidenum">
              <a:rPr lang="zh-CN" altLang="en-US" sz="1300"/>
              <a:t>54</a:t>
            </a:fld>
            <a:endParaRPr lang="zh-CN" altLang="en-US"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p:sp>
      <p:sp>
        <p:nvSpPr>
          <p:cNvPr id="11776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11776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16915" indent="-27559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02360"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54368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198437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42570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86639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30771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74840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fld id="{252AB62C-56E1-4E87-9626-B70BEBA5B8A4}" type="slidenum">
              <a:rPr lang="zh-CN" altLang="en-US" sz="1300"/>
              <a:t>3</a:t>
            </a:fld>
            <a:endParaRPr lang="zh-CN" altLang="en-US"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84277C-A813-458A-BDDC-74C366BB63E3}" type="slidenum">
              <a:rPr lang="zh-CN" altLang="en-US" smtClean="0"/>
              <a:t>55</a:t>
            </a:fld>
            <a:endParaRPr lang="zh-CN" altLang="en-US"/>
          </a:p>
        </p:txBody>
      </p:sp>
    </p:spTree>
    <p:extLst>
      <p:ext uri="{BB962C8B-B14F-4D97-AF65-F5344CB8AC3E}">
        <p14:creationId xmlns:p14="http://schemas.microsoft.com/office/powerpoint/2010/main" val="1687216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p:sp>
      <p:sp>
        <p:nvSpPr>
          <p:cNvPr id="1280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1280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16915" indent="-27559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02360"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54368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198437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42570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86639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30771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74840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fld id="{A2DBF407-6AE6-4A41-BDC4-756345C3FEC6}" type="slidenum">
              <a:rPr lang="zh-CN" altLang="en-US" sz="1300"/>
              <a:t>62</a:t>
            </a:fld>
            <a:endParaRPr lang="zh-CN" altLang="en-US"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p:sp>
      <p:sp>
        <p:nvSpPr>
          <p:cNvPr id="1331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13312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16915" indent="-27559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02360"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54368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198437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42570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86639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30771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74840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fld id="{2ADCFAFE-9A38-4A85-908C-A0F03AD3B4DC}" type="slidenum">
              <a:rPr lang="zh-CN" altLang="en-US" sz="1300"/>
              <a:t>68</a:t>
            </a:fld>
            <a:endParaRPr lang="zh-CN" altLang="en-US"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p:sp>
      <p:sp>
        <p:nvSpPr>
          <p:cNvPr id="1239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12390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16915" indent="-27559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02360"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54368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198437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42570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86639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30771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74840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fld id="{B10172A6-4563-4532-8663-46F53AECE42D}" type="slidenum">
              <a:rPr lang="zh-CN" altLang="en-US" sz="1300"/>
              <a:t>69</a:t>
            </a:fld>
            <a:endParaRPr lang="zh-CN" altLang="en-US"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84277C-A813-458A-BDDC-74C366BB63E3}" type="slidenum">
              <a:rPr lang="zh-CN" altLang="en-US" smtClean="0"/>
              <a:t>71</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p:sp>
      <p:sp>
        <p:nvSpPr>
          <p:cNvPr id="1341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1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16915" indent="-27559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02360"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54368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198437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42570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86639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30771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74840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fld id="{66B7FC67-CE8D-42ED-9F82-103A12A01CDB}" type="slidenum">
              <a:rPr lang="zh-CN" altLang="en-US" sz="1300"/>
              <a:t>78</a:t>
            </a:fld>
            <a:endParaRPr lang="zh-CN" altLang="en-US"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p:sp>
      <p:sp>
        <p:nvSpPr>
          <p:cNvPr id="1331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13312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16915" indent="-27559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02360"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54368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198437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42570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86639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30771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74840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fld id="{2ADCFAFE-9A38-4A85-908C-A0F03AD3B4DC}" type="slidenum">
              <a:rPr lang="zh-CN" altLang="en-US" sz="1300"/>
              <a:t>80</a:t>
            </a:fld>
            <a:endParaRPr lang="zh-CN" altLang="en-US"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p:sp>
      <p:sp>
        <p:nvSpPr>
          <p:cNvPr id="1331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13312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16915" indent="-27559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02360"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54368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198437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42570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86639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30771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74840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fld id="{2ADCFAFE-9A38-4A85-908C-A0F03AD3B4DC}" type="slidenum">
              <a:rPr lang="zh-CN" altLang="en-US" sz="1300"/>
              <a:t>90</a:t>
            </a:fld>
            <a:endParaRPr lang="zh-CN" altLang="en-US"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84277C-A813-458A-BDDC-74C366BB63E3}" type="slidenum">
              <a:rPr lang="zh-CN" altLang="en-US" smtClean="0"/>
              <a:t>91</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p:sp>
      <p:sp>
        <p:nvSpPr>
          <p:cNvPr id="1331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13312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16915" indent="-27559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02360"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54368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198437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42570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86639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30771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74840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fld id="{2ADCFAFE-9A38-4A85-908C-A0F03AD3B4DC}" type="slidenum">
              <a:rPr lang="zh-CN" altLang="en-US" sz="1300"/>
              <a:t>95</a:t>
            </a:fld>
            <a:endParaRPr lang="zh-CN" altLang="en-US"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p:sp>
      <p:sp>
        <p:nvSpPr>
          <p:cNvPr id="11878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11878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16915" indent="-27559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02360"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54368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198437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42570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86639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30771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74840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fld id="{BD065E06-37B9-4DC3-BD13-6265561FB6BF}" type="slidenum">
              <a:rPr lang="zh-CN" altLang="en-US" sz="1300"/>
              <a:t>4</a:t>
            </a:fld>
            <a:endParaRPr lang="zh-CN" altLang="en-US"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84277C-A813-458A-BDDC-74C366BB63E3}"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p:sp>
      <p:sp>
        <p:nvSpPr>
          <p:cNvPr id="12185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12186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16915" indent="-27559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02360"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54368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198437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42570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86639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30771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74840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fld id="{1B393BDA-D663-4FE8-99D0-72C76818F76D}" type="slidenum">
              <a:rPr lang="zh-CN" altLang="en-US" sz="1300"/>
              <a:t>10</a:t>
            </a:fld>
            <a:endParaRPr lang="zh-CN" altLang="en-US"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p:sp>
      <p:sp>
        <p:nvSpPr>
          <p:cNvPr id="1228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12288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16915" indent="-27559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02360"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54368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198437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42570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86639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30771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74840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fld id="{113F519E-AF60-4DFC-92F7-3DB6B24A8510}" type="slidenum">
              <a:rPr lang="zh-CN" altLang="en-US" sz="1300"/>
              <a:t>11</a:t>
            </a:fld>
            <a:endParaRPr lang="zh-CN" altLang="en-US"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符号学派、联结学派、进化学派、贝叶斯学派、类推学派</a:t>
            </a:r>
          </a:p>
          <a:p>
            <a:endParaRPr lang="zh-CN" altLang="en-US" dirty="0"/>
          </a:p>
        </p:txBody>
      </p:sp>
      <p:sp>
        <p:nvSpPr>
          <p:cNvPr id="4" name="灯片编号占位符 3"/>
          <p:cNvSpPr>
            <a:spLocks noGrp="1"/>
          </p:cNvSpPr>
          <p:nvPr>
            <p:ph type="sldNum" sz="quarter" idx="10"/>
          </p:nvPr>
        </p:nvSpPr>
        <p:spPr/>
        <p:txBody>
          <a:bodyPr/>
          <a:lstStyle/>
          <a:p>
            <a:fld id="{A084277C-A813-458A-BDDC-74C366BB63E3}" type="slidenum">
              <a:rPr lang="zh-CN" altLang="en-US" smtClean="0"/>
              <a:t>13</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p:sp>
      <p:sp>
        <p:nvSpPr>
          <p:cNvPr id="12083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12083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16915" indent="-27559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02360"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54368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198437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42570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86639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30771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74840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fld id="{AB52FD4D-A1E5-4726-89C1-2D77D4DE5428}" type="slidenum">
              <a:rPr lang="zh-CN" altLang="en-US" sz="1300"/>
              <a:t>17</a:t>
            </a:fld>
            <a:endParaRPr lang="zh-CN" altLang="en-US"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p:sp>
      <p:sp>
        <p:nvSpPr>
          <p:cNvPr id="11981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11981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16915" indent="-27559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02360"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54368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1984375" indent="-220345"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42570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866390"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30771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748405" indent="-220345"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fld id="{36483190-CB11-4566-B771-8A7A3058E088}" type="slidenum">
              <a:rPr lang="zh-CN" altLang="en-US" sz="1300"/>
              <a:t>18</a:t>
            </a:fld>
            <a:endParaRPr lang="zh-CN" altLang="en-US"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166FB0D-3649-4659-A4EA-16B622D04D18}"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BC0CA1-3571-4BD4-9253-723F5D1C3D9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66FB0D-3649-4659-A4EA-16B622D04D18}"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BC0CA1-3571-4BD4-9253-723F5D1C3D9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66FB0D-3649-4659-A4EA-16B622D04D18}"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BC0CA1-3571-4BD4-9253-723F5D1C3D9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71450" y="342900"/>
            <a:ext cx="10973276" cy="571500"/>
          </a:xfrm>
          <a:effectLst>
            <a:outerShdw blurRad="50800" dist="38100" dir="5400000" algn="ctr" rotWithShape="0">
              <a:srgbClr val="000000">
                <a:alpha val="30000"/>
              </a:srgbClr>
            </a:outerShdw>
          </a:effectLst>
        </p:spPr>
        <p:txBody>
          <a:bodyPr>
            <a:normAutofit/>
          </a:bodyPr>
          <a:lstStyle>
            <a:lvl1pPr>
              <a:defRPr sz="3200" b="1" i="0" baseline="0">
                <a:solidFill>
                  <a:srgbClr val="C00000"/>
                </a:solidFill>
                <a:latin typeface="Arial Unicode MS" panose="020B0604020202020204" pitchFamily="34" charset="-122"/>
                <a:ea typeface="微软雅黑" panose="020B0503020204020204" pitchFamily="34" charset="-122"/>
              </a:defRPr>
            </a:lvl1pPr>
          </a:lstStyle>
          <a:p>
            <a:r>
              <a:rPr lang="zh-CN" altLang="en-US" dirty="0"/>
              <a:t>单击此处编辑母版标题样式</a:t>
            </a:r>
          </a:p>
        </p:txBody>
      </p:sp>
      <p:sp>
        <p:nvSpPr>
          <p:cNvPr id="4" name="矩形 3"/>
          <p:cNvSpPr/>
          <p:nvPr userDrawn="1"/>
        </p:nvSpPr>
        <p:spPr>
          <a:xfrm>
            <a:off x="0" y="342900"/>
            <a:ext cx="171450" cy="571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Content Placeholder 2"/>
          <p:cNvSpPr>
            <a:spLocks noGrp="1"/>
          </p:cNvSpPr>
          <p:nvPr>
            <p:ph idx="1"/>
          </p:nvPr>
        </p:nvSpPr>
        <p:spPr>
          <a:xfrm>
            <a:off x="406400" y="381000"/>
            <a:ext cx="11176000" cy="5791200"/>
          </a:xfrm>
        </p:spPr>
        <p:txBody>
          <a:bodyPr/>
          <a:lstStyle>
            <a:lvl1pPr>
              <a:lnSpc>
                <a:spcPct val="150000"/>
              </a:lnSpc>
              <a:buClr>
                <a:srgbClr val="FF0000"/>
              </a:buClr>
              <a:buFont typeface="Wingdings" panose="05000000000000000000" pitchFamily="2" charset="2"/>
              <a:buChar char="p"/>
              <a:defRPr sz="2400">
                <a:solidFill>
                  <a:schemeClr val="tx1"/>
                </a:solidFill>
                <a:latin typeface="微软雅黑" panose="020B0503020204020204" pitchFamily="34" charset="-122"/>
                <a:ea typeface="微软雅黑" panose="020B0503020204020204" pitchFamily="34" charset="-122"/>
              </a:defRPr>
            </a:lvl1pPr>
            <a:lvl2pPr>
              <a:lnSpc>
                <a:spcPct val="150000"/>
              </a:lnSpc>
              <a:buClr>
                <a:srgbClr val="FF0000"/>
              </a:buClr>
              <a:buFont typeface="Wingdings" panose="05000000000000000000" pitchFamily="2" charset="2"/>
              <a:buChar char="n"/>
              <a:defRPr sz="2000">
                <a:latin typeface="微软雅黑" panose="020B0503020204020204" pitchFamily="34" charset="-122"/>
                <a:ea typeface="微软雅黑" panose="020B0503020204020204" pitchFamily="34" charset="-122"/>
              </a:defRPr>
            </a:lvl2pPr>
            <a:lvl3pPr>
              <a:buNone/>
              <a:defRPr>
                <a:latin typeface="微软雅黑" panose="020B0503020204020204" pitchFamily="34" charset="-122"/>
                <a:ea typeface="微软雅黑" panose="020B0503020204020204" pitchFamily="34" charset="-122"/>
              </a:defRPr>
            </a:lvl3pPr>
            <a:lvl4pPr>
              <a:buNone/>
              <a:defRPr>
                <a:latin typeface="微软雅黑" panose="020B0503020204020204" pitchFamily="34" charset="-122"/>
                <a:ea typeface="微软雅黑" panose="020B0503020204020204" pitchFamily="34" charset="-122"/>
              </a:defRPr>
            </a:lvl4pPr>
            <a:lvl5pPr>
              <a:buNone/>
              <a:defRPr>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p:txBody>
      </p:sp>
      <p:sp>
        <p:nvSpPr>
          <p:cNvPr id="3" name="Date Placeholder 2"/>
          <p:cNvSpPr>
            <a:spLocks noGrp="1"/>
          </p:cNvSpPr>
          <p:nvPr>
            <p:ph type="dt" sz="half" idx="10"/>
          </p:nvPr>
        </p:nvSpPr>
        <p:spPr/>
        <p:txBody>
          <a:bodyPr/>
          <a:lstStyle>
            <a:lvl1pPr>
              <a:defRPr/>
            </a:lvl1pPr>
          </a:lstStyle>
          <a:p>
            <a:pPr>
              <a:defRPr/>
            </a:pPr>
            <a:fld id="{B170DDF4-74FE-41B4-B94F-AC75A493CE2C}" type="datetime1">
              <a:rPr lang="en-US" altLang="zh-CN"/>
              <a:t>11/17/2020</a:t>
            </a:fld>
            <a:endParaRPr lang="en-US"/>
          </a:p>
        </p:txBody>
      </p:sp>
      <p:sp>
        <p:nvSpPr>
          <p:cNvPr id="4" name="Footer Placeholder 4"/>
          <p:cNvSpPr>
            <a:spLocks noGrp="1"/>
          </p:cNvSpPr>
          <p:nvPr>
            <p:ph type="ftr" sz="quarter" idx="11"/>
          </p:nvPr>
        </p:nvSpPr>
        <p:spPr>
          <a:xfrm>
            <a:off x="10871200" y="6324600"/>
            <a:ext cx="1016000" cy="365125"/>
          </a:xfrm>
        </p:spPr>
        <p:txBody>
          <a:bodyPr/>
          <a:lstStyle>
            <a:lvl1pPr>
              <a:defRPr/>
            </a:lvl1pPr>
          </a:lstStyle>
          <a:p>
            <a:pPr>
              <a:defRPr/>
            </a:pP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2337435" y="2477770"/>
            <a:ext cx="9472295" cy="4197985"/>
          </a:xfrm>
          <a:prstGeom prst="rect">
            <a:avLst/>
          </a:prstGeom>
        </p:spPr>
      </p:pic>
      <p:sp>
        <p:nvSpPr>
          <p:cNvPr id="10" name="矩形 9"/>
          <p:cNvSpPr/>
          <p:nvPr userDrawn="1"/>
        </p:nvSpPr>
        <p:spPr>
          <a:xfrm>
            <a:off x="3374390" y="3733800"/>
            <a:ext cx="497205" cy="285750"/>
          </a:xfrm>
          <a:prstGeom prst="rect">
            <a:avLst/>
          </a:prstGeom>
          <a:solidFill>
            <a:srgbClr val="80B6E5"/>
          </a:solidFill>
          <a:ln>
            <a:solidFill>
              <a:srgbClr val="80B6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5514975" y="2980055"/>
            <a:ext cx="497205" cy="285750"/>
          </a:xfrm>
          <a:prstGeom prst="rect">
            <a:avLst/>
          </a:prstGeom>
          <a:solidFill>
            <a:srgbClr val="80B6E5"/>
          </a:solidFill>
          <a:ln>
            <a:solidFill>
              <a:srgbClr val="80B6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7602220" y="2980055"/>
            <a:ext cx="497205" cy="285750"/>
          </a:xfrm>
          <a:prstGeom prst="rect">
            <a:avLst/>
          </a:prstGeom>
          <a:solidFill>
            <a:srgbClr val="80B6E5"/>
          </a:solidFill>
          <a:ln>
            <a:solidFill>
              <a:srgbClr val="80B6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9228455" y="5514975"/>
            <a:ext cx="423545" cy="285750"/>
          </a:xfrm>
          <a:prstGeom prst="rect">
            <a:avLst/>
          </a:prstGeom>
          <a:solidFill>
            <a:srgbClr val="80B6E5"/>
          </a:solidFill>
          <a:ln>
            <a:solidFill>
              <a:srgbClr val="80B6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9364980" y="6136640"/>
            <a:ext cx="1315720" cy="285750"/>
          </a:xfrm>
          <a:prstGeom prst="rect">
            <a:avLst/>
          </a:prstGeom>
          <a:solidFill>
            <a:srgbClr val="80B6E5"/>
          </a:solidFill>
          <a:ln>
            <a:solidFill>
              <a:srgbClr val="80B6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4954905" y="3813810"/>
            <a:ext cx="646430" cy="404495"/>
          </a:xfrm>
          <a:prstGeom prst="rect">
            <a:avLst/>
          </a:prstGeom>
          <a:solidFill>
            <a:srgbClr val="2B2B2B"/>
          </a:solidFill>
          <a:ln>
            <a:solidFill>
              <a:srgbClr val="2B2B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5856605" y="3813810"/>
            <a:ext cx="770890" cy="404495"/>
          </a:xfrm>
          <a:prstGeom prst="rect">
            <a:avLst/>
          </a:prstGeom>
          <a:solidFill>
            <a:srgbClr val="2B2B2B"/>
          </a:solidFill>
          <a:ln>
            <a:solidFill>
              <a:srgbClr val="2B2B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7043420" y="3813810"/>
            <a:ext cx="720725" cy="404495"/>
          </a:xfrm>
          <a:prstGeom prst="rect">
            <a:avLst/>
          </a:prstGeom>
          <a:solidFill>
            <a:srgbClr val="2B2B2B"/>
          </a:solidFill>
          <a:ln>
            <a:solidFill>
              <a:srgbClr val="2B2B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nvSpPr>
        <p:spPr>
          <a:xfrm>
            <a:off x="7950835" y="3813810"/>
            <a:ext cx="732790" cy="404495"/>
          </a:xfrm>
          <a:prstGeom prst="rect">
            <a:avLst/>
          </a:prstGeom>
          <a:solidFill>
            <a:srgbClr val="2B2B2B"/>
          </a:solidFill>
          <a:ln>
            <a:solidFill>
              <a:srgbClr val="2B2B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userDrawn="1"/>
        </p:nvSpPr>
        <p:spPr>
          <a:xfrm>
            <a:off x="6458585" y="4806315"/>
            <a:ext cx="646430" cy="404495"/>
          </a:xfrm>
          <a:prstGeom prst="rect">
            <a:avLst/>
          </a:prstGeom>
          <a:solidFill>
            <a:srgbClr val="2B2B2B"/>
          </a:solidFill>
          <a:ln>
            <a:solidFill>
              <a:srgbClr val="2B2B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5365750" y="4806315"/>
            <a:ext cx="646430" cy="404495"/>
          </a:xfrm>
          <a:prstGeom prst="rect">
            <a:avLst/>
          </a:prstGeom>
          <a:solidFill>
            <a:srgbClr val="2B2B2B"/>
          </a:solidFill>
          <a:ln>
            <a:solidFill>
              <a:srgbClr val="2B2B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4308475" y="4806315"/>
            <a:ext cx="646430" cy="404495"/>
          </a:xfrm>
          <a:prstGeom prst="rect">
            <a:avLst/>
          </a:prstGeom>
          <a:solidFill>
            <a:srgbClr val="2B2B2B"/>
          </a:solidFill>
          <a:ln>
            <a:solidFill>
              <a:srgbClr val="2B2B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3300095" y="4806315"/>
            <a:ext cx="646430" cy="404495"/>
          </a:xfrm>
          <a:prstGeom prst="rect">
            <a:avLst/>
          </a:prstGeom>
          <a:solidFill>
            <a:srgbClr val="2B2B2B"/>
          </a:solidFill>
          <a:ln>
            <a:solidFill>
              <a:srgbClr val="2B2B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nvSpPr>
        <p:spPr>
          <a:xfrm>
            <a:off x="8545830" y="4799330"/>
            <a:ext cx="646430" cy="404495"/>
          </a:xfrm>
          <a:prstGeom prst="rect">
            <a:avLst/>
          </a:prstGeom>
          <a:solidFill>
            <a:srgbClr val="2B2B2B"/>
          </a:solidFill>
          <a:ln>
            <a:solidFill>
              <a:srgbClr val="2B2B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7468235" y="4806315"/>
            <a:ext cx="739775" cy="404495"/>
          </a:xfrm>
          <a:prstGeom prst="rect">
            <a:avLst/>
          </a:prstGeom>
          <a:solidFill>
            <a:srgbClr val="2B2B2B"/>
          </a:solidFill>
          <a:ln>
            <a:solidFill>
              <a:srgbClr val="2B2B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a:off x="7456170" y="5476875"/>
            <a:ext cx="788670" cy="404495"/>
          </a:xfrm>
          <a:prstGeom prst="rect">
            <a:avLst/>
          </a:prstGeom>
          <a:solidFill>
            <a:srgbClr val="2B2B2B"/>
          </a:solidFill>
          <a:ln>
            <a:solidFill>
              <a:srgbClr val="2B2B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6458585" y="5476875"/>
            <a:ext cx="646430" cy="404495"/>
          </a:xfrm>
          <a:prstGeom prst="rect">
            <a:avLst/>
          </a:prstGeom>
          <a:solidFill>
            <a:srgbClr val="2B2B2B"/>
          </a:solidFill>
          <a:ln>
            <a:solidFill>
              <a:srgbClr val="2B2B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userDrawn="1"/>
        </p:nvSpPr>
        <p:spPr>
          <a:xfrm>
            <a:off x="5365115" y="5490845"/>
            <a:ext cx="646430" cy="404495"/>
          </a:xfrm>
          <a:prstGeom prst="rect">
            <a:avLst/>
          </a:prstGeom>
          <a:solidFill>
            <a:srgbClr val="2B2B2B"/>
          </a:solidFill>
          <a:ln>
            <a:solidFill>
              <a:srgbClr val="2B2B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userDrawn="1"/>
        </p:nvSpPr>
        <p:spPr>
          <a:xfrm>
            <a:off x="9616440" y="4806315"/>
            <a:ext cx="881380" cy="404495"/>
          </a:xfrm>
          <a:prstGeom prst="rect">
            <a:avLst/>
          </a:prstGeom>
          <a:solidFill>
            <a:srgbClr val="2B2B2B"/>
          </a:solidFill>
          <a:ln>
            <a:solidFill>
              <a:srgbClr val="2B2B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微软雅黑" panose="020B0503020204020204" pitchFamily="34" charset="-122"/>
                <a:cs typeface="微软雅黑" panose="020B0503020204020204" pitchFamily="34" charset="-122"/>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11/17/2020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66FB0D-3649-4659-A4EA-16B622D04D18}"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BC0CA1-3571-4BD4-9253-723F5D1C3D9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166FB0D-3649-4659-A4EA-16B622D04D18}"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BC0CA1-3571-4BD4-9253-723F5D1C3D9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166FB0D-3649-4659-A4EA-16B622D04D18}"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BC0CA1-3571-4BD4-9253-723F5D1C3D9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166FB0D-3649-4659-A4EA-16B622D04D18}" type="datetimeFigureOut">
              <a:rPr lang="zh-CN" altLang="en-US" smtClean="0"/>
              <a:t>2020-11-17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5BC0CA1-3571-4BD4-9253-723F5D1C3D9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166FB0D-3649-4659-A4EA-16B622D04D18}" type="datetimeFigureOut">
              <a:rPr lang="zh-CN" altLang="en-US" smtClean="0"/>
              <a:t>2020-11-17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5BC0CA1-3571-4BD4-9253-723F5D1C3D9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166FB0D-3649-4659-A4EA-16B622D04D18}" type="datetimeFigureOut">
              <a:rPr lang="zh-CN" altLang="en-US" smtClean="0"/>
              <a:t>2020-11-17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5BC0CA1-3571-4BD4-9253-723F5D1C3D9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166FB0D-3649-4659-A4EA-16B622D04D18}"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BC0CA1-3571-4BD4-9253-723F5D1C3D9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166FB0D-3649-4659-A4EA-16B622D04D18}"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BC0CA1-3571-4BD4-9253-723F5D1C3D9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E6E6E5"/>
            </a:gs>
            <a:gs pos="100000">
              <a:schemeClr val="bg1"/>
            </a:gs>
          </a:gsLst>
          <a:lin ang="135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66FB0D-3649-4659-A4EA-16B622D04D18}" type="datetimeFigureOut">
              <a:rPr lang="zh-CN" altLang="en-US" smtClean="0"/>
              <a:t>2020-11-17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BC0CA1-3571-4BD4-9253-723F5D1C3D9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18.wmf"/></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image" Target="../media/image37.jpeg"/><Relationship Id="rId7" Type="http://schemas.openxmlformats.org/officeDocument/2006/relationships/oleObject" Target="../embeddings/oleObject3.bin"/><Relationship Id="rId12" Type="http://schemas.openxmlformats.org/officeDocument/2006/relationships/image" Target="../media/image36.wmf"/><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33.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35.wmf"/><Relationship Id="rId4" Type="http://schemas.openxmlformats.org/officeDocument/2006/relationships/image" Target="../media/image34.png"/><Relationship Id="rId9"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47.jpe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63.wmf"/><Relationship Id="rId4" Type="http://schemas.openxmlformats.org/officeDocument/2006/relationships/image" Target="../media/image62.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71.jpe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1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82.jpeg"/><Relationship Id="rId4" Type="http://schemas.openxmlformats.org/officeDocument/2006/relationships/image" Target="../media/image81.jpeg"/></Relationships>
</file>

<file path=ppt/slides/_rels/slide4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1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image" Target="../media/image101.jpeg"/><Relationship Id="rId7" Type="http://schemas.openxmlformats.org/officeDocument/2006/relationships/image" Target="../media/image105.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04.png"/><Relationship Id="rId11" Type="http://schemas.openxmlformats.org/officeDocument/2006/relationships/image" Target="../media/image108.jpeg"/><Relationship Id="rId5" Type="http://schemas.openxmlformats.org/officeDocument/2006/relationships/image" Target="../media/image103.png"/><Relationship Id="rId10" Type="http://schemas.openxmlformats.org/officeDocument/2006/relationships/image" Target="../media/image107.jpeg"/><Relationship Id="rId4" Type="http://schemas.openxmlformats.org/officeDocument/2006/relationships/image" Target="../media/image102.png"/><Relationship Id="rId9" Type="http://schemas.openxmlformats.org/officeDocument/2006/relationships/image" Target="../media/image106.png"/></Relationships>
</file>

<file path=ppt/slides/_rels/slide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1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7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2.xml"/><Relationship Id="rId4" Type="http://schemas.openxmlformats.org/officeDocument/2006/relationships/image" Target="../media/image13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1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image" Target="../media/image142.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email"/>
          <a:stretch>
            <a:fillRect/>
          </a:stretch>
        </p:blipFill>
        <p:spPr>
          <a:xfrm>
            <a:off x="-2423160" y="0"/>
            <a:ext cx="14615160" cy="7650051"/>
          </a:xfrm>
          <a:prstGeom prst="rect">
            <a:avLst/>
          </a:prstGeom>
        </p:spPr>
      </p:pic>
      <p:sp>
        <p:nvSpPr>
          <p:cNvPr id="21" name="任意多边形 20"/>
          <p:cNvSpPr/>
          <p:nvPr/>
        </p:nvSpPr>
        <p:spPr>
          <a:xfrm rot="2968493">
            <a:off x="4018601" y="-3464628"/>
            <a:ext cx="9712479" cy="7843657"/>
          </a:xfrm>
          <a:custGeom>
            <a:avLst/>
            <a:gdLst>
              <a:gd name="connsiteX0" fmla="*/ 0 w 8152386"/>
              <a:gd name="connsiteY0" fmla="*/ 5633681 h 5633681"/>
              <a:gd name="connsiteX1" fmla="*/ 4815891 w 8152386"/>
              <a:gd name="connsiteY1" fmla="*/ 0 h 5633681"/>
              <a:gd name="connsiteX2" fmla="*/ 8152386 w 8152386"/>
              <a:gd name="connsiteY2" fmla="*/ 2852167 h 5633681"/>
              <a:gd name="connsiteX3" fmla="*/ 8152386 w 8152386"/>
              <a:gd name="connsiteY3" fmla="*/ 5633681 h 5633681"/>
            </a:gdLst>
            <a:ahLst/>
            <a:cxnLst>
              <a:cxn ang="0">
                <a:pos x="connsiteX0" y="connsiteY0"/>
              </a:cxn>
              <a:cxn ang="0">
                <a:pos x="connsiteX1" y="connsiteY1"/>
              </a:cxn>
              <a:cxn ang="0">
                <a:pos x="connsiteX2" y="connsiteY2"/>
              </a:cxn>
              <a:cxn ang="0">
                <a:pos x="connsiteX3" y="connsiteY3"/>
              </a:cxn>
            </a:cxnLst>
            <a:rect l="l" t="t" r="r" b="b"/>
            <a:pathLst>
              <a:path w="8152386" h="5633681">
                <a:moveTo>
                  <a:pt x="0" y="5633681"/>
                </a:moveTo>
                <a:lnTo>
                  <a:pt x="4815891" y="0"/>
                </a:lnTo>
                <a:lnTo>
                  <a:pt x="8152386" y="2852167"/>
                </a:lnTo>
                <a:lnTo>
                  <a:pt x="8152386" y="5633681"/>
                </a:lnTo>
                <a:close/>
              </a:path>
            </a:pathLst>
          </a:custGeom>
          <a:solidFill>
            <a:srgbClr val="00206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0703B5"/>
              </a:solidFill>
            </a:endParaRPr>
          </a:p>
        </p:txBody>
      </p:sp>
      <p:cxnSp>
        <p:nvCxnSpPr>
          <p:cNvPr id="7" name="直接连接符 6"/>
          <p:cNvCxnSpPr/>
          <p:nvPr/>
        </p:nvCxnSpPr>
        <p:spPr>
          <a:xfrm>
            <a:off x="9298083" y="3464717"/>
            <a:ext cx="3041789" cy="3564733"/>
          </a:xfrm>
          <a:prstGeom prst="line">
            <a:avLst/>
          </a:prstGeom>
          <a:ln w="254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520153" y="-190500"/>
            <a:ext cx="885288" cy="1037486"/>
          </a:xfrm>
          <a:prstGeom prst="line">
            <a:avLst/>
          </a:prstGeom>
          <a:ln w="254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885440" y="1623150"/>
            <a:ext cx="8296481" cy="769441"/>
          </a:xfrm>
          <a:prstGeom prst="rect">
            <a:avLst/>
          </a:prstGeom>
          <a:noFill/>
        </p:spPr>
        <p:txBody>
          <a:bodyPr wrap="square" rtlCol="0">
            <a:spAutoFit/>
          </a:bodyPr>
          <a:lstStyle/>
          <a:p>
            <a:pPr algn="r"/>
            <a:r>
              <a:rPr lang="zh-CN" altLang="en-US" sz="4400" b="1" dirty="0">
                <a:solidFill>
                  <a:schemeClr val="bg1"/>
                </a:solidFill>
                <a:latin typeface="微软雅黑" panose="020B0503020204020204" pitchFamily="34" charset="-122"/>
                <a:ea typeface="微软雅黑" panose="020B0503020204020204" pitchFamily="34" charset="-122"/>
              </a:rPr>
              <a:t>人工智能的现状与未来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直角三角形 4"/>
          <p:cNvSpPr>
            <a:spLocks noChangeArrowheads="1"/>
          </p:cNvSpPr>
          <p:nvPr/>
        </p:nvSpPr>
        <p:spPr bwMode="auto">
          <a:xfrm rot="-5400000">
            <a:off x="11830050" y="6515100"/>
            <a:ext cx="273050" cy="273050"/>
          </a:xfrm>
          <a:prstGeom prst="rtTriangle">
            <a:avLst/>
          </a:prstGeom>
          <a:solidFill>
            <a:srgbClr val="E5AA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0245" name="Picture 2"/>
          <p:cNvPicPr>
            <a:picLocks noChangeAspect="1" noChangeArrowheads="1"/>
          </p:cNvPicPr>
          <p:nvPr/>
        </p:nvPicPr>
        <p:blipFill>
          <a:blip r:embed="rId3">
            <a:extLst>
              <a:ext uri="{28A0092B-C50C-407E-A947-70E740481C1C}">
                <a14:useLocalDpi xmlns:a14="http://schemas.microsoft.com/office/drawing/2010/main" val="0"/>
              </a:ext>
            </a:extLst>
          </a:blip>
          <a:srcRect t="4297"/>
          <a:stretch>
            <a:fillRect/>
          </a:stretch>
        </p:blipFill>
        <p:spPr bwMode="auto">
          <a:xfrm>
            <a:off x="906343" y="1081176"/>
            <a:ext cx="9966007" cy="570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en-US" altLang="zh-CN" dirty="0"/>
              <a:t>AI Roadmap</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直角三角形 4"/>
          <p:cNvSpPr>
            <a:spLocks noChangeArrowheads="1"/>
          </p:cNvSpPr>
          <p:nvPr/>
        </p:nvSpPr>
        <p:spPr bwMode="auto">
          <a:xfrm rot="-5400000">
            <a:off x="11830050" y="6515100"/>
            <a:ext cx="273050" cy="273050"/>
          </a:xfrm>
          <a:prstGeom prst="rtTriangle">
            <a:avLst/>
          </a:prstGeom>
          <a:solidFill>
            <a:srgbClr val="E5AA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12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8448" y="1032510"/>
            <a:ext cx="9445625" cy="577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dirty="0"/>
              <a:t>为什么要关注</a:t>
            </a:r>
            <a:r>
              <a:rPr lang="en-US" altLang="zh-CN" dirty="0"/>
              <a:t>AI</a:t>
            </a:r>
            <a:r>
              <a:rPr lang="zh-CN" altLang="en-US" dirty="0"/>
              <a:t>？</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a:t>
            </a:r>
            <a:r>
              <a:rPr lang="zh-CN" altLang="en-US" dirty="0"/>
              <a:t>学科结构</a:t>
            </a:r>
          </a:p>
        </p:txBody>
      </p:sp>
      <p:graphicFrame>
        <p:nvGraphicFramePr>
          <p:cNvPr id="3" name="对象 64515"/>
          <p:cNvGraphicFramePr/>
          <p:nvPr/>
        </p:nvGraphicFramePr>
        <p:xfrm>
          <a:off x="90170" y="1082041"/>
          <a:ext cx="11812270" cy="5371148"/>
        </p:xfrm>
        <a:graphic>
          <a:graphicData uri="http://schemas.openxmlformats.org/presentationml/2006/ole">
            <mc:AlternateContent xmlns:mc="http://schemas.openxmlformats.org/markup-compatibility/2006">
              <mc:Choice xmlns:v="urn:schemas-microsoft-com:vml" Requires="v">
                <p:oleObj spid="_x0000_s1163" r:id="rId3" imgW="5927090" imgH="2795270" progId="Visio.Drawing.6">
                  <p:embed/>
                </p:oleObj>
              </mc:Choice>
              <mc:Fallback>
                <p:oleObj r:id="rId3" imgW="5927090" imgH="2795270" progId="Visio.Drawing.6">
                  <p:embed/>
                  <p:pic>
                    <p:nvPicPr>
                      <p:cNvPr id="0" name="图片 110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70" y="1082041"/>
                        <a:ext cx="11812270" cy="5371148"/>
                      </a:xfrm>
                      <a:prstGeom prst="rect">
                        <a:avLst/>
                      </a:prstGeom>
                      <a:solidFill>
                        <a:schemeClr val="bg1"/>
                      </a:solidFill>
                      <a:ln>
                        <a:noFill/>
                      </a:ln>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圆角矩形 34"/>
          <p:cNvSpPr/>
          <p:nvPr/>
        </p:nvSpPr>
        <p:spPr>
          <a:xfrm>
            <a:off x="213427" y="1527448"/>
            <a:ext cx="10591733" cy="1665312"/>
          </a:xfrm>
          <a:prstGeom prst="roundRect">
            <a:avLst/>
          </a:prstGeom>
          <a:solidFill>
            <a:srgbClr val="F0D2A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71450" y="373380"/>
            <a:ext cx="10973276" cy="571500"/>
          </a:xfrm>
        </p:spPr>
        <p:txBody>
          <a:bodyPr/>
          <a:lstStyle/>
          <a:p>
            <a:r>
              <a:rPr lang="en-US" altLang="zh-CN" dirty="0"/>
              <a:t>AI</a:t>
            </a:r>
            <a:r>
              <a:rPr lang="zh-CN" altLang="en-US" dirty="0"/>
              <a:t>的几</a:t>
            </a:r>
            <a:r>
              <a:rPr lang="zh-CN" altLang="en-US" dirty="0" smtClean="0"/>
              <a:t>大流派</a:t>
            </a:r>
            <a:endParaRPr lang="zh-CN" altLang="en-US" dirty="0"/>
          </a:p>
        </p:txBody>
      </p:sp>
      <p:sp>
        <p:nvSpPr>
          <p:cNvPr id="3" name="矩形 2"/>
          <p:cNvSpPr/>
          <p:nvPr/>
        </p:nvSpPr>
        <p:spPr>
          <a:xfrm>
            <a:off x="3957843" y="1618888"/>
            <a:ext cx="1824203" cy="432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符号学派</a:t>
            </a:r>
          </a:p>
        </p:txBody>
      </p:sp>
      <p:sp>
        <p:nvSpPr>
          <p:cNvPr id="4" name="矩形 3"/>
          <p:cNvSpPr/>
          <p:nvPr/>
        </p:nvSpPr>
        <p:spPr>
          <a:xfrm>
            <a:off x="3974273" y="2164154"/>
            <a:ext cx="1824203" cy="45656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联结学派</a:t>
            </a:r>
          </a:p>
        </p:txBody>
      </p:sp>
      <p:sp>
        <p:nvSpPr>
          <p:cNvPr id="5" name="矩形 4"/>
          <p:cNvSpPr/>
          <p:nvPr/>
        </p:nvSpPr>
        <p:spPr>
          <a:xfrm>
            <a:off x="3974273" y="2715848"/>
            <a:ext cx="1824203" cy="46167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行为学派</a:t>
            </a:r>
          </a:p>
        </p:txBody>
      </p:sp>
      <p:sp>
        <p:nvSpPr>
          <p:cNvPr id="6" name="矩形 5"/>
          <p:cNvSpPr/>
          <p:nvPr/>
        </p:nvSpPr>
        <p:spPr>
          <a:xfrm>
            <a:off x="7252984" y="2118434"/>
            <a:ext cx="1985445" cy="51752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神经网络</a:t>
            </a:r>
          </a:p>
        </p:txBody>
      </p:sp>
      <p:sp>
        <p:nvSpPr>
          <p:cNvPr id="7" name="矩形 6"/>
          <p:cNvSpPr/>
          <p:nvPr/>
        </p:nvSpPr>
        <p:spPr>
          <a:xfrm>
            <a:off x="7222205" y="1542688"/>
            <a:ext cx="2016224" cy="52348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知识表示</a:t>
            </a:r>
          </a:p>
        </p:txBody>
      </p:sp>
      <p:sp>
        <p:nvSpPr>
          <p:cNvPr id="8" name="矩形 7"/>
          <p:cNvSpPr/>
          <p:nvPr/>
        </p:nvSpPr>
        <p:spPr>
          <a:xfrm>
            <a:off x="7275916" y="2685368"/>
            <a:ext cx="1962513" cy="50739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机器人</a:t>
            </a:r>
          </a:p>
        </p:txBody>
      </p:sp>
      <p:sp>
        <p:nvSpPr>
          <p:cNvPr id="9" name="TextBox 8"/>
          <p:cNvSpPr txBox="1"/>
          <p:nvPr/>
        </p:nvSpPr>
        <p:spPr>
          <a:xfrm>
            <a:off x="731587" y="1632681"/>
            <a:ext cx="3072341" cy="1938992"/>
          </a:xfrm>
          <a:prstGeom prst="rect">
            <a:avLst/>
          </a:prstGeom>
          <a:noFill/>
        </p:spPr>
        <p:txBody>
          <a:bodyPr wrap="square" rtlCol="0">
            <a:spAutoFit/>
          </a:bodyPr>
          <a:lstStyle/>
          <a:p>
            <a:r>
              <a:rPr lang="zh-CN" altLang="en-US" sz="2400" dirty="0"/>
              <a:t>模拟人的心智</a:t>
            </a:r>
            <a:endParaRPr lang="en-US" altLang="zh-CN" sz="2400" dirty="0"/>
          </a:p>
          <a:p>
            <a:endParaRPr lang="en-US" altLang="zh-CN" sz="2400" dirty="0"/>
          </a:p>
          <a:p>
            <a:endParaRPr lang="en-US" altLang="zh-CN" sz="2400" dirty="0"/>
          </a:p>
          <a:p>
            <a:endParaRPr lang="en-US" altLang="zh-CN" sz="2400" dirty="0"/>
          </a:p>
          <a:p>
            <a:endParaRPr lang="en-US" altLang="zh-CN" sz="2400" dirty="0"/>
          </a:p>
        </p:txBody>
      </p:sp>
      <p:sp>
        <p:nvSpPr>
          <p:cNvPr id="10" name="TextBox 9"/>
          <p:cNvSpPr txBox="1"/>
          <p:nvPr/>
        </p:nvSpPr>
        <p:spPr>
          <a:xfrm>
            <a:off x="716347" y="2175305"/>
            <a:ext cx="3072341" cy="738664"/>
          </a:xfrm>
          <a:prstGeom prst="rect">
            <a:avLst/>
          </a:prstGeom>
          <a:noFill/>
        </p:spPr>
        <p:txBody>
          <a:bodyPr wrap="square" rtlCol="0">
            <a:spAutoFit/>
          </a:bodyPr>
          <a:lstStyle/>
          <a:p>
            <a:r>
              <a:rPr lang="zh-CN" altLang="en-US" sz="2400" dirty="0"/>
              <a:t>模拟脑的结构</a:t>
            </a:r>
            <a:endParaRPr lang="en-US" altLang="zh-CN" sz="2400" dirty="0"/>
          </a:p>
          <a:p>
            <a:endParaRPr lang="zh-CN" altLang="en-US" dirty="0"/>
          </a:p>
        </p:txBody>
      </p:sp>
      <p:sp>
        <p:nvSpPr>
          <p:cNvPr id="11" name="TextBox 10"/>
          <p:cNvSpPr txBox="1"/>
          <p:nvPr/>
        </p:nvSpPr>
        <p:spPr>
          <a:xfrm>
            <a:off x="731587" y="2728536"/>
            <a:ext cx="3744416" cy="738664"/>
          </a:xfrm>
          <a:prstGeom prst="rect">
            <a:avLst/>
          </a:prstGeom>
          <a:noFill/>
        </p:spPr>
        <p:txBody>
          <a:bodyPr wrap="square" rtlCol="0">
            <a:spAutoFit/>
          </a:bodyPr>
          <a:lstStyle/>
          <a:p>
            <a:r>
              <a:rPr lang="zh-CN" altLang="en-US" sz="2400" dirty="0"/>
              <a:t>模拟人的行为</a:t>
            </a:r>
          </a:p>
          <a:p>
            <a:endParaRPr lang="zh-CN" altLang="en-US" dirty="0"/>
          </a:p>
        </p:txBody>
      </p:sp>
      <p:sp>
        <p:nvSpPr>
          <p:cNvPr id="12" name="右箭头 11"/>
          <p:cNvSpPr/>
          <p:nvPr/>
        </p:nvSpPr>
        <p:spPr>
          <a:xfrm>
            <a:off x="2819675" y="1710328"/>
            <a:ext cx="960107" cy="288032"/>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6054837" y="2215700"/>
            <a:ext cx="960107" cy="288032"/>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6070077" y="2775952"/>
            <a:ext cx="960107" cy="288032"/>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2836195" y="2225115"/>
            <a:ext cx="960107" cy="288032"/>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a:off x="2805715" y="2793066"/>
            <a:ext cx="960107" cy="288032"/>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a:off x="6070077" y="1679848"/>
            <a:ext cx="960107" cy="288032"/>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3"/>
          <a:stretch>
            <a:fillRect/>
          </a:stretch>
        </p:blipFill>
        <p:spPr>
          <a:xfrm>
            <a:off x="1177290" y="3964940"/>
            <a:ext cx="1495425" cy="1704975"/>
          </a:xfrm>
          <a:prstGeom prst="rect">
            <a:avLst/>
          </a:prstGeom>
        </p:spPr>
      </p:pic>
      <p:cxnSp>
        <p:nvCxnSpPr>
          <p:cNvPr id="19" name="直接连接符 18"/>
          <p:cNvCxnSpPr/>
          <p:nvPr/>
        </p:nvCxnSpPr>
        <p:spPr>
          <a:xfrm>
            <a:off x="3032760" y="5014595"/>
            <a:ext cx="5794375" cy="36000"/>
          </a:xfrm>
          <a:prstGeom prst="line">
            <a:avLst/>
          </a:prstGeom>
          <a:ln w="38100" cmpd="thickThin">
            <a:solidFill>
              <a:schemeClr val="bg2">
                <a:lumMod val="50000"/>
              </a:schemeClr>
            </a:solidFill>
            <a:prstDash val="dash"/>
          </a:ln>
        </p:spPr>
        <p:style>
          <a:lnRef idx="3">
            <a:schemeClr val="dk1"/>
          </a:lnRef>
          <a:fillRef idx="0">
            <a:schemeClr val="dk1"/>
          </a:fillRef>
          <a:effectRef idx="2">
            <a:schemeClr val="dk1"/>
          </a:effectRef>
          <a:fontRef idx="minor">
            <a:schemeClr val="tx1"/>
          </a:fontRef>
        </p:style>
      </p:cxnSp>
      <p:sp>
        <p:nvSpPr>
          <p:cNvPr id="20" name="文本框 10"/>
          <p:cNvSpPr txBox="1"/>
          <p:nvPr/>
        </p:nvSpPr>
        <p:spPr>
          <a:xfrm>
            <a:off x="3810000" y="4116070"/>
            <a:ext cx="1544955" cy="521970"/>
          </a:xfrm>
          <a:prstGeom prst="rect">
            <a:avLst/>
          </a:prstGeom>
          <a:solidFill>
            <a:srgbClr val="92D050"/>
          </a:solidFill>
        </p:spPr>
        <p:txBody>
          <a:bodyPr wrap="none" rtlCol="0">
            <a:spAutoFit/>
          </a:bodyPr>
          <a:lstStyle/>
          <a:p>
            <a:r>
              <a:rPr lang="zh-CN" altLang="en-US" sz="2800">
                <a:solidFill>
                  <a:schemeClr val="bg1"/>
                </a:solidFill>
              </a:rPr>
              <a:t>聪明的</a:t>
            </a:r>
            <a:r>
              <a:rPr lang="en-US" altLang="zh-CN" sz="2800">
                <a:solidFill>
                  <a:schemeClr val="bg1"/>
                </a:solidFill>
              </a:rPr>
              <a:t>AI</a:t>
            </a:r>
          </a:p>
        </p:txBody>
      </p:sp>
      <p:sp>
        <p:nvSpPr>
          <p:cNvPr id="21" name="文本框 11"/>
          <p:cNvSpPr txBox="1"/>
          <p:nvPr/>
        </p:nvSpPr>
        <p:spPr>
          <a:xfrm>
            <a:off x="3693160" y="5365115"/>
            <a:ext cx="1900555" cy="521970"/>
          </a:xfrm>
          <a:prstGeom prst="rect">
            <a:avLst/>
          </a:prstGeom>
          <a:solidFill>
            <a:srgbClr val="92D050"/>
          </a:solidFill>
        </p:spPr>
        <p:txBody>
          <a:bodyPr wrap="none" rtlCol="0">
            <a:spAutoFit/>
          </a:bodyPr>
          <a:lstStyle/>
          <a:p>
            <a:r>
              <a:rPr lang="zh-CN" altLang="en-US" sz="2800">
                <a:solidFill>
                  <a:schemeClr val="bg1"/>
                </a:solidFill>
              </a:rPr>
              <a:t>有学识的</a:t>
            </a:r>
            <a:r>
              <a:rPr lang="en-US" altLang="zh-CN" sz="2800">
                <a:solidFill>
                  <a:schemeClr val="bg1"/>
                </a:solidFill>
              </a:rPr>
              <a:t>AI</a:t>
            </a:r>
          </a:p>
        </p:txBody>
      </p:sp>
      <p:grpSp>
        <p:nvGrpSpPr>
          <p:cNvPr id="22" name="组合 21"/>
          <p:cNvGrpSpPr/>
          <p:nvPr/>
        </p:nvGrpSpPr>
        <p:grpSpPr>
          <a:xfrm>
            <a:off x="9010650" y="3382645"/>
            <a:ext cx="2599690" cy="1590040"/>
            <a:chOff x="13711" y="4514"/>
            <a:chExt cx="4094" cy="2504"/>
          </a:xfrm>
        </p:grpSpPr>
        <p:pic>
          <p:nvPicPr>
            <p:cNvPr id="23" name="图片 22"/>
            <p:cNvPicPr>
              <a:picLocks noChangeAspect="1"/>
            </p:cNvPicPr>
            <p:nvPr/>
          </p:nvPicPr>
          <p:blipFill>
            <a:blip r:embed="rId4"/>
            <a:stretch>
              <a:fillRect/>
            </a:stretch>
          </p:blipFill>
          <p:spPr>
            <a:xfrm>
              <a:off x="13711" y="4514"/>
              <a:ext cx="4094" cy="2505"/>
            </a:xfrm>
            <a:prstGeom prst="rect">
              <a:avLst/>
            </a:prstGeom>
          </p:spPr>
        </p:pic>
        <p:sp>
          <p:nvSpPr>
            <p:cNvPr id="24" name="文本框 12"/>
            <p:cNvSpPr txBox="1"/>
            <p:nvPr/>
          </p:nvSpPr>
          <p:spPr>
            <a:xfrm>
              <a:off x="14913" y="4682"/>
              <a:ext cx="1902" cy="580"/>
            </a:xfrm>
            <a:prstGeom prst="rect">
              <a:avLst/>
            </a:prstGeom>
            <a:solidFill>
              <a:srgbClr val="6D9FCA"/>
            </a:solidFill>
          </p:spPr>
          <p:txBody>
            <a:bodyPr wrap="square" rtlCol="0">
              <a:spAutoFit/>
            </a:bodyPr>
            <a:lstStyle/>
            <a:p>
              <a:pPr algn="ctr"/>
              <a:r>
                <a:rPr lang="zh-CN" altLang="en-US" b="1">
                  <a:solidFill>
                    <a:schemeClr val="bg1"/>
                  </a:solidFill>
                </a:rPr>
                <a:t>深度学习</a:t>
              </a:r>
            </a:p>
          </p:txBody>
        </p:sp>
      </p:grpSp>
      <p:grpSp>
        <p:nvGrpSpPr>
          <p:cNvPr id="25" name="组合 24"/>
          <p:cNvGrpSpPr/>
          <p:nvPr/>
        </p:nvGrpSpPr>
        <p:grpSpPr>
          <a:xfrm>
            <a:off x="9017000" y="5102225"/>
            <a:ext cx="2593340" cy="1679575"/>
            <a:chOff x="14025" y="7201"/>
            <a:chExt cx="3464" cy="2864"/>
          </a:xfrm>
        </p:grpSpPr>
        <p:pic>
          <p:nvPicPr>
            <p:cNvPr id="26" name="图片 25"/>
            <p:cNvPicPr>
              <a:picLocks noChangeAspect="1"/>
            </p:cNvPicPr>
            <p:nvPr/>
          </p:nvPicPr>
          <p:blipFill>
            <a:blip r:embed="rId5"/>
            <a:stretch>
              <a:fillRect/>
            </a:stretch>
          </p:blipFill>
          <p:spPr>
            <a:xfrm>
              <a:off x="14025" y="7201"/>
              <a:ext cx="3465" cy="2865"/>
            </a:xfrm>
            <a:prstGeom prst="rect">
              <a:avLst/>
            </a:prstGeom>
          </p:spPr>
        </p:pic>
        <p:sp>
          <p:nvSpPr>
            <p:cNvPr id="27" name="文本框 13"/>
            <p:cNvSpPr txBox="1"/>
            <p:nvPr/>
          </p:nvSpPr>
          <p:spPr>
            <a:xfrm>
              <a:off x="14807" y="7410"/>
              <a:ext cx="1902" cy="580"/>
            </a:xfrm>
            <a:prstGeom prst="rect">
              <a:avLst/>
            </a:prstGeom>
            <a:solidFill>
              <a:srgbClr val="6D9FCA"/>
            </a:solidFill>
          </p:spPr>
          <p:txBody>
            <a:bodyPr wrap="square" rtlCol="0">
              <a:spAutoFit/>
            </a:bodyPr>
            <a:lstStyle/>
            <a:p>
              <a:pPr algn="ctr"/>
              <a:r>
                <a:rPr lang="zh-CN" altLang="en-US" b="1">
                  <a:solidFill>
                    <a:schemeClr val="bg1"/>
                  </a:solidFill>
                </a:rPr>
                <a:t>知识图谱</a:t>
              </a:r>
            </a:p>
          </p:txBody>
        </p:sp>
      </p:grpSp>
      <p:sp>
        <p:nvSpPr>
          <p:cNvPr id="28" name="文本框 16"/>
          <p:cNvSpPr txBox="1"/>
          <p:nvPr/>
        </p:nvSpPr>
        <p:spPr>
          <a:xfrm>
            <a:off x="6240780" y="3592830"/>
            <a:ext cx="649537" cy="1206741"/>
          </a:xfrm>
          <a:prstGeom prst="rect">
            <a:avLst/>
          </a:prstGeom>
          <a:noFill/>
        </p:spPr>
        <p:txBody>
          <a:bodyPr wrap="none" rtlCol="0">
            <a:spAutoFit/>
          </a:bodyPr>
          <a:lstStyle/>
          <a:p>
            <a:pPr>
              <a:lnSpc>
                <a:spcPts val="3000"/>
              </a:lnSpc>
            </a:pPr>
            <a:r>
              <a:rPr lang="zh-CN" altLang="en-US" b="1" dirty="0">
                <a:solidFill>
                  <a:schemeClr val="accent1"/>
                </a:solidFill>
              </a:rPr>
              <a:t>感知</a:t>
            </a:r>
          </a:p>
          <a:p>
            <a:pPr>
              <a:lnSpc>
                <a:spcPts val="3000"/>
              </a:lnSpc>
            </a:pPr>
            <a:r>
              <a:rPr lang="zh-CN" altLang="en-US" b="1" dirty="0">
                <a:solidFill>
                  <a:schemeClr val="accent1"/>
                </a:solidFill>
              </a:rPr>
              <a:t>识别</a:t>
            </a:r>
          </a:p>
          <a:p>
            <a:pPr>
              <a:lnSpc>
                <a:spcPts val="3000"/>
              </a:lnSpc>
            </a:pPr>
            <a:r>
              <a:rPr lang="zh-CN" altLang="en-US" b="1" dirty="0">
                <a:solidFill>
                  <a:schemeClr val="accent1"/>
                </a:solidFill>
              </a:rPr>
              <a:t>判断</a:t>
            </a:r>
          </a:p>
        </p:txBody>
      </p:sp>
      <p:sp>
        <p:nvSpPr>
          <p:cNvPr id="29" name="右箭头 28"/>
          <p:cNvSpPr/>
          <p:nvPr/>
        </p:nvSpPr>
        <p:spPr>
          <a:xfrm>
            <a:off x="7433310" y="3983990"/>
            <a:ext cx="1131570" cy="631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右箭头 29"/>
          <p:cNvSpPr/>
          <p:nvPr/>
        </p:nvSpPr>
        <p:spPr>
          <a:xfrm>
            <a:off x="7433310" y="5421630"/>
            <a:ext cx="1131570" cy="631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21"/>
          <p:cNvSpPr txBox="1"/>
          <p:nvPr/>
        </p:nvSpPr>
        <p:spPr>
          <a:xfrm>
            <a:off x="6271260" y="5166995"/>
            <a:ext cx="649537" cy="1206741"/>
          </a:xfrm>
          <a:prstGeom prst="rect">
            <a:avLst/>
          </a:prstGeom>
          <a:noFill/>
        </p:spPr>
        <p:txBody>
          <a:bodyPr wrap="none" rtlCol="0">
            <a:spAutoFit/>
          </a:bodyPr>
          <a:lstStyle/>
          <a:p>
            <a:pPr>
              <a:lnSpc>
                <a:spcPts val="3000"/>
              </a:lnSpc>
            </a:pPr>
            <a:r>
              <a:rPr lang="zh-CN" altLang="en-US" b="1" dirty="0">
                <a:solidFill>
                  <a:schemeClr val="accent1"/>
                </a:solidFill>
              </a:rPr>
              <a:t>思考</a:t>
            </a:r>
          </a:p>
          <a:p>
            <a:pPr>
              <a:lnSpc>
                <a:spcPts val="3000"/>
              </a:lnSpc>
            </a:pPr>
            <a:r>
              <a:rPr lang="zh-CN" altLang="en-US" b="1" dirty="0">
                <a:solidFill>
                  <a:schemeClr val="accent1"/>
                </a:solidFill>
              </a:rPr>
              <a:t>语言</a:t>
            </a:r>
          </a:p>
          <a:p>
            <a:pPr>
              <a:lnSpc>
                <a:spcPts val="3000"/>
              </a:lnSpc>
            </a:pPr>
            <a:r>
              <a:rPr lang="zh-CN" altLang="en-US" b="1" dirty="0">
                <a:solidFill>
                  <a:schemeClr val="accent1"/>
                </a:solidFill>
              </a:rPr>
              <a:t>推理</a:t>
            </a:r>
          </a:p>
        </p:txBody>
      </p:sp>
      <p:sp>
        <p:nvSpPr>
          <p:cNvPr id="32" name="矩形 31"/>
          <p:cNvSpPr/>
          <p:nvPr/>
        </p:nvSpPr>
        <p:spPr>
          <a:xfrm>
            <a:off x="3957843" y="1039768"/>
            <a:ext cx="1824203" cy="432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贝叶斯学派</a:t>
            </a:r>
          </a:p>
        </p:txBody>
      </p:sp>
      <p:sp>
        <p:nvSpPr>
          <p:cNvPr id="33" name="矩形 32"/>
          <p:cNvSpPr/>
          <p:nvPr/>
        </p:nvSpPr>
        <p:spPr>
          <a:xfrm>
            <a:off x="3988323" y="64408"/>
            <a:ext cx="1824203" cy="432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进化学派</a:t>
            </a:r>
          </a:p>
        </p:txBody>
      </p:sp>
      <p:sp>
        <p:nvSpPr>
          <p:cNvPr id="34" name="矩形 33"/>
          <p:cNvSpPr/>
          <p:nvPr/>
        </p:nvSpPr>
        <p:spPr>
          <a:xfrm>
            <a:off x="3988323" y="552088"/>
            <a:ext cx="1824203" cy="432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类推学派</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7"/>
          <p:cNvSpPr>
            <a:spLocks noChangeArrowheads="1"/>
          </p:cNvSpPr>
          <p:nvPr/>
        </p:nvSpPr>
        <p:spPr bwMode="auto">
          <a:xfrm>
            <a:off x="1620097" y="1222059"/>
            <a:ext cx="5374216" cy="49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p>
            <a:r>
              <a:rPr lang="zh-CN" sz="2400" b="1" dirty="0">
                <a:solidFill>
                  <a:schemeClr val="accent2">
                    <a:lumMod val="75000"/>
                  </a:schemeClr>
                </a:solidFill>
                <a:latin typeface="黑体" panose="02010609060101010101" pitchFamily="49" charset="-122"/>
                <a:ea typeface="黑体" panose="02010609060101010101" pitchFamily="49" charset="-122"/>
                <a:cs typeface="黑体" panose="02010609060101010101" pitchFamily="49" charset="-122"/>
                <a:sym typeface="方正中等线简体" charset="0"/>
              </a:rPr>
              <a:t>人工智能</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方正中等线简体" charset="0"/>
              </a:rPr>
              <a:t>产业生态</a:t>
            </a:r>
            <a:r>
              <a:rPr lang="zh-CN" sz="2400" b="1" dirty="0">
                <a:solidFill>
                  <a:schemeClr val="accent2">
                    <a:lumMod val="75000"/>
                  </a:schemeClr>
                </a:solidFill>
                <a:latin typeface="黑体" panose="02010609060101010101" pitchFamily="49" charset="-122"/>
                <a:ea typeface="黑体" panose="02010609060101010101" pitchFamily="49" charset="-122"/>
                <a:cs typeface="黑体" panose="02010609060101010101" pitchFamily="49" charset="-122"/>
                <a:sym typeface="方正中等线简体" charset="0"/>
              </a:rPr>
              <a:t>的三层基本架构</a:t>
            </a:r>
          </a:p>
        </p:txBody>
      </p:sp>
      <p:grpSp>
        <p:nvGrpSpPr>
          <p:cNvPr id="6" name="组合 12"/>
          <p:cNvGrpSpPr/>
          <p:nvPr/>
        </p:nvGrpSpPr>
        <p:grpSpPr bwMode="auto">
          <a:xfrm>
            <a:off x="8448040" y="2053274"/>
            <a:ext cx="3403600" cy="3529012"/>
            <a:chOff x="69788" y="1183313"/>
            <a:chExt cx="1234715" cy="3422382"/>
          </a:xfrm>
        </p:grpSpPr>
        <p:sp>
          <p:nvSpPr>
            <p:cNvPr id="7" name="矩形 26"/>
            <p:cNvSpPr/>
            <p:nvPr/>
          </p:nvSpPr>
          <p:spPr>
            <a:xfrm>
              <a:off x="69788" y="1183313"/>
              <a:ext cx="1234715" cy="327920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 name="矩形 27"/>
            <p:cNvSpPr/>
            <p:nvPr/>
          </p:nvSpPr>
          <p:spPr>
            <a:xfrm>
              <a:off x="141967" y="1326489"/>
              <a:ext cx="1162536" cy="327920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60960" tIns="60960" rIns="60960" bIns="60960" anchor="ctr"/>
            <a:lstStyle/>
            <a:p>
              <a:pPr defTabSz="948055">
                <a:lnSpc>
                  <a:spcPct val="90000"/>
                </a:lnSpc>
              </a:pPr>
              <a:endParaRPr lang="en-US" altLang="zh-CN" sz="2200" b="1" dirty="0">
                <a:solidFill>
                  <a:srgbClr val="0000FF"/>
                </a:solidFill>
                <a:latin typeface="华文细黑" panose="02010600040101010101" pitchFamily="2" charset="-122"/>
                <a:ea typeface="华文细黑" panose="02010600040101010101" pitchFamily="2" charset="-122"/>
                <a:cs typeface="宋体" panose="02010600030101010101" pitchFamily="2" charset="-122"/>
                <a:sym typeface="Calibri" panose="020F0502020204030204" pitchFamily="34" charset="0"/>
              </a:endParaRPr>
            </a:p>
            <a:p>
              <a:pPr defTabSz="948055">
                <a:lnSpc>
                  <a:spcPct val="90000"/>
                </a:lnSpc>
                <a:buClr>
                  <a:schemeClr val="accent6">
                    <a:lumMod val="75000"/>
                  </a:schemeClr>
                </a:buClr>
                <a:buFont typeface="Wingdings" panose="05000000000000000000" charset="0"/>
                <a:buChar char="u"/>
              </a:pPr>
              <a:r>
                <a:rPr lang="zh-CN" altLang="en-US" sz="2200" b="1" dirty="0">
                  <a:solidFill>
                    <a:srgbClr val="FF0000"/>
                  </a:solidFill>
                  <a:latin typeface="华文细黑" panose="02010600040101010101" pitchFamily="2" charset="-122"/>
                  <a:ea typeface="华文细黑" panose="02010600040101010101" pitchFamily="2" charset="-122"/>
                  <a:cs typeface="宋体" panose="02010600030101010101" pitchFamily="2" charset="-122"/>
                  <a:sym typeface="Calibri" panose="020F0502020204030204" pitchFamily="34" charset="0"/>
                </a:rPr>
                <a:t>基础资源层</a:t>
              </a:r>
              <a:r>
                <a:rPr lang="zh-CN" altLang="en-US" sz="2200" b="1" dirty="0">
                  <a:solidFill>
                    <a:schemeClr val="tx1"/>
                  </a:solidFill>
                  <a:latin typeface="华文细黑" panose="02010600040101010101" pitchFamily="2" charset="-122"/>
                  <a:ea typeface="华文细黑" panose="02010600040101010101" pitchFamily="2" charset="-122"/>
                  <a:cs typeface="宋体" panose="02010600030101010101" pitchFamily="2" charset="-122"/>
                  <a:sym typeface="Calibri" panose="020F0502020204030204" pitchFamily="34" charset="0"/>
                </a:rPr>
                <a:t>：主要是</a:t>
              </a:r>
              <a:r>
                <a:rPr lang="zh-CN" altLang="en-US" sz="2200" b="1" dirty="0">
                  <a:solidFill>
                    <a:srgbClr val="FF0000"/>
                  </a:solidFill>
                  <a:latin typeface="华文细黑" panose="02010600040101010101" pitchFamily="2" charset="-122"/>
                  <a:ea typeface="华文细黑" panose="02010600040101010101" pitchFamily="2" charset="-122"/>
                  <a:cs typeface="宋体" panose="02010600030101010101" pitchFamily="2" charset="-122"/>
                  <a:sym typeface="Calibri" panose="020F0502020204030204" pitchFamily="34" charset="0"/>
                </a:rPr>
                <a:t>计算平台</a:t>
              </a:r>
              <a:r>
                <a:rPr lang="zh-CN" altLang="en-US" sz="2200" b="1" dirty="0">
                  <a:solidFill>
                    <a:schemeClr val="tx1"/>
                  </a:solidFill>
                  <a:latin typeface="华文细黑" panose="02010600040101010101" pitchFamily="2" charset="-122"/>
                  <a:ea typeface="华文细黑" panose="02010600040101010101" pitchFamily="2" charset="-122"/>
                  <a:cs typeface="宋体" panose="02010600030101010101" pitchFamily="2" charset="-122"/>
                  <a:sym typeface="Calibri" panose="020F0502020204030204" pitchFamily="34" charset="0"/>
                </a:rPr>
                <a:t>和</a:t>
              </a:r>
              <a:r>
                <a:rPr lang="zh-CN" altLang="en-US" sz="2200" b="1" dirty="0">
                  <a:solidFill>
                    <a:srgbClr val="FF0000"/>
                  </a:solidFill>
                  <a:latin typeface="华文细黑" panose="02010600040101010101" pitchFamily="2" charset="-122"/>
                  <a:ea typeface="华文细黑" panose="02010600040101010101" pitchFamily="2" charset="-122"/>
                  <a:cs typeface="宋体" panose="02010600030101010101" pitchFamily="2" charset="-122"/>
                  <a:sym typeface="Calibri" panose="020F0502020204030204" pitchFamily="34" charset="0"/>
                </a:rPr>
                <a:t>数据中心</a:t>
              </a:r>
              <a:r>
                <a:rPr lang="zh-CN" altLang="en-US" sz="2200" b="1" dirty="0">
                  <a:solidFill>
                    <a:schemeClr val="tx1"/>
                  </a:solidFill>
                  <a:latin typeface="华文细黑" panose="02010600040101010101" pitchFamily="2" charset="-122"/>
                  <a:ea typeface="华文细黑" panose="02010600040101010101" pitchFamily="2" charset="-122"/>
                  <a:cs typeface="宋体" panose="02010600030101010101" pitchFamily="2" charset="-122"/>
                  <a:sym typeface="Calibri" panose="020F0502020204030204" pitchFamily="34" charset="0"/>
                </a:rPr>
                <a:t>，属于计算智能；</a:t>
              </a:r>
              <a:endParaRPr lang="en-US" altLang="zh-CN" sz="2200" b="1" dirty="0">
                <a:solidFill>
                  <a:schemeClr val="tx1"/>
                </a:solidFill>
                <a:latin typeface="华文细黑" panose="02010600040101010101" pitchFamily="2" charset="-122"/>
                <a:ea typeface="华文细黑" panose="02010600040101010101" pitchFamily="2" charset="-122"/>
                <a:cs typeface="宋体" panose="02010600030101010101" pitchFamily="2" charset="-122"/>
                <a:sym typeface="Calibri" panose="020F0502020204030204" pitchFamily="34" charset="0"/>
              </a:endParaRPr>
            </a:p>
            <a:p>
              <a:pPr defTabSz="948055">
                <a:lnSpc>
                  <a:spcPct val="90000"/>
                </a:lnSpc>
                <a:buClr>
                  <a:schemeClr val="accent6">
                    <a:lumMod val="75000"/>
                  </a:schemeClr>
                </a:buClr>
                <a:buFont typeface="Wingdings" panose="05000000000000000000" charset="0"/>
                <a:buChar char="u"/>
              </a:pPr>
              <a:endParaRPr lang="en-US" altLang="zh-CN" sz="2200" b="1" dirty="0">
                <a:solidFill>
                  <a:srgbClr val="0000FF"/>
                </a:solidFill>
                <a:latin typeface="华文细黑" panose="02010600040101010101" pitchFamily="2" charset="-122"/>
                <a:ea typeface="华文细黑" panose="02010600040101010101" pitchFamily="2" charset="-122"/>
                <a:cs typeface="宋体" panose="02010600030101010101" pitchFamily="2" charset="-122"/>
                <a:sym typeface="Calibri" panose="020F0502020204030204" pitchFamily="34" charset="0"/>
              </a:endParaRPr>
            </a:p>
            <a:p>
              <a:pPr defTabSz="948055">
                <a:lnSpc>
                  <a:spcPct val="90000"/>
                </a:lnSpc>
                <a:buClr>
                  <a:schemeClr val="accent6">
                    <a:lumMod val="75000"/>
                  </a:schemeClr>
                </a:buClr>
                <a:buFont typeface="Wingdings" panose="05000000000000000000" charset="0"/>
                <a:buChar char="u"/>
              </a:pPr>
              <a:r>
                <a:rPr lang="zh-CN" altLang="en-US" sz="2200" b="1" dirty="0">
                  <a:solidFill>
                    <a:srgbClr val="FF0000"/>
                  </a:solidFill>
                  <a:latin typeface="华文细黑" panose="02010600040101010101" pitchFamily="2" charset="-122"/>
                  <a:ea typeface="华文细黑" panose="02010600040101010101" pitchFamily="2" charset="-122"/>
                  <a:cs typeface="宋体" panose="02010600030101010101" pitchFamily="2" charset="-122"/>
                  <a:sym typeface="Calibri" panose="020F0502020204030204" pitchFamily="34" charset="0"/>
                </a:rPr>
                <a:t>技术层</a:t>
              </a:r>
              <a:r>
                <a:rPr lang="zh-CN" altLang="en-US" sz="2200" b="1" dirty="0">
                  <a:solidFill>
                    <a:schemeClr val="tx1"/>
                  </a:solidFill>
                  <a:latin typeface="华文细黑" panose="02010600040101010101" pitchFamily="2" charset="-122"/>
                  <a:ea typeface="华文细黑" panose="02010600040101010101" pitchFamily="2" charset="-122"/>
                  <a:cs typeface="宋体" panose="02010600030101010101" pitchFamily="2" charset="-122"/>
                  <a:sym typeface="Calibri" panose="020F0502020204030204" pitchFamily="34" charset="0"/>
                </a:rPr>
                <a:t>：通过机器学习建模，开发面向不同领域的</a:t>
              </a:r>
              <a:r>
                <a:rPr lang="zh-CN" altLang="en-US" sz="2200" b="1" dirty="0">
                  <a:solidFill>
                    <a:srgbClr val="FF0000"/>
                  </a:solidFill>
                  <a:latin typeface="华文细黑" panose="02010600040101010101" pitchFamily="2" charset="-122"/>
                  <a:ea typeface="华文细黑" panose="02010600040101010101" pitchFamily="2" charset="-122"/>
                  <a:cs typeface="宋体" panose="02010600030101010101" pitchFamily="2" charset="-122"/>
                  <a:sym typeface="Calibri" panose="020F0502020204030204" pitchFamily="34" charset="0"/>
                </a:rPr>
                <a:t>算法</a:t>
              </a:r>
              <a:r>
                <a:rPr lang="zh-CN" altLang="en-US" sz="2200" b="1" dirty="0">
                  <a:solidFill>
                    <a:schemeClr val="tx1"/>
                  </a:solidFill>
                  <a:latin typeface="华文细黑" panose="02010600040101010101" pitchFamily="2" charset="-122"/>
                  <a:ea typeface="华文细黑" panose="02010600040101010101" pitchFamily="2" charset="-122"/>
                  <a:cs typeface="宋体" panose="02010600030101010101" pitchFamily="2" charset="-122"/>
                  <a:sym typeface="Calibri" panose="020F0502020204030204" pitchFamily="34" charset="0"/>
                </a:rPr>
                <a:t>和</a:t>
              </a:r>
              <a:r>
                <a:rPr lang="zh-CN" altLang="en-US" sz="2200" b="1" dirty="0">
                  <a:solidFill>
                    <a:srgbClr val="FF0000"/>
                  </a:solidFill>
                  <a:latin typeface="华文细黑" panose="02010600040101010101" pitchFamily="2" charset="-122"/>
                  <a:ea typeface="华文细黑" panose="02010600040101010101" pitchFamily="2" charset="-122"/>
                  <a:cs typeface="宋体" panose="02010600030101010101" pitchFamily="2" charset="-122"/>
                  <a:sym typeface="Calibri" panose="020F0502020204030204" pitchFamily="34" charset="0"/>
                </a:rPr>
                <a:t>技术</a:t>
              </a:r>
              <a:r>
                <a:rPr lang="zh-CN" altLang="en-US" sz="2200" b="1" dirty="0">
                  <a:solidFill>
                    <a:schemeClr val="tx1"/>
                  </a:solidFill>
                  <a:latin typeface="华文细黑" panose="02010600040101010101" pitchFamily="2" charset="-122"/>
                  <a:ea typeface="华文细黑" panose="02010600040101010101" pitchFamily="2" charset="-122"/>
                  <a:cs typeface="宋体" panose="02010600030101010101" pitchFamily="2" charset="-122"/>
                  <a:sym typeface="Calibri" panose="020F0502020204030204" pitchFamily="34" charset="0"/>
                </a:rPr>
                <a:t>，包含</a:t>
              </a:r>
              <a:r>
                <a:rPr lang="zh-CN" altLang="en-US" sz="2200" b="1" dirty="0">
                  <a:solidFill>
                    <a:srgbClr val="FF0000"/>
                  </a:solidFill>
                  <a:latin typeface="华文细黑" panose="02010600040101010101" pitchFamily="2" charset="-122"/>
                  <a:ea typeface="华文细黑" panose="02010600040101010101" pitchFamily="2" charset="-122"/>
                  <a:cs typeface="宋体" panose="02010600030101010101" pitchFamily="2" charset="-122"/>
                  <a:sym typeface="Calibri" panose="020F0502020204030204" pitchFamily="34" charset="0"/>
                </a:rPr>
                <a:t>感知智能</a:t>
              </a:r>
              <a:r>
                <a:rPr lang="zh-CN" altLang="en-US" sz="2200" b="1" dirty="0">
                  <a:solidFill>
                    <a:schemeClr val="tx1"/>
                  </a:solidFill>
                  <a:latin typeface="华文细黑" panose="02010600040101010101" pitchFamily="2" charset="-122"/>
                  <a:ea typeface="华文细黑" panose="02010600040101010101" pitchFamily="2" charset="-122"/>
                  <a:cs typeface="宋体" panose="02010600030101010101" pitchFamily="2" charset="-122"/>
                  <a:sym typeface="Calibri" panose="020F0502020204030204" pitchFamily="34" charset="0"/>
                </a:rPr>
                <a:t>和</a:t>
              </a:r>
              <a:r>
                <a:rPr lang="zh-CN" altLang="en-US" sz="2200" b="1" dirty="0">
                  <a:solidFill>
                    <a:srgbClr val="FF0000"/>
                  </a:solidFill>
                  <a:latin typeface="华文细黑" panose="02010600040101010101" pitchFamily="2" charset="-122"/>
                  <a:ea typeface="华文细黑" panose="02010600040101010101" pitchFamily="2" charset="-122"/>
                  <a:cs typeface="宋体" panose="02010600030101010101" pitchFamily="2" charset="-122"/>
                  <a:sym typeface="Calibri" panose="020F0502020204030204" pitchFamily="34" charset="0"/>
                </a:rPr>
                <a:t>认知智能</a:t>
              </a:r>
              <a:r>
                <a:rPr lang="zh-CN" altLang="en-US" sz="2200" b="1" dirty="0">
                  <a:solidFill>
                    <a:schemeClr val="tx1"/>
                  </a:solidFill>
                  <a:latin typeface="华文细黑" panose="02010600040101010101" pitchFamily="2" charset="-122"/>
                  <a:ea typeface="华文细黑" panose="02010600040101010101" pitchFamily="2" charset="-122"/>
                  <a:cs typeface="宋体" panose="02010600030101010101" pitchFamily="2" charset="-122"/>
                  <a:sym typeface="Calibri" panose="020F0502020204030204" pitchFamily="34" charset="0"/>
                </a:rPr>
                <a:t>；</a:t>
              </a:r>
              <a:endParaRPr lang="en-US" altLang="zh-CN" sz="2200" b="1" dirty="0">
                <a:solidFill>
                  <a:schemeClr val="tx1"/>
                </a:solidFill>
                <a:latin typeface="华文细黑" panose="02010600040101010101" pitchFamily="2" charset="-122"/>
                <a:ea typeface="华文细黑" panose="02010600040101010101" pitchFamily="2" charset="-122"/>
                <a:cs typeface="宋体" panose="02010600030101010101" pitchFamily="2" charset="-122"/>
                <a:sym typeface="Calibri" panose="020F0502020204030204" pitchFamily="34" charset="0"/>
              </a:endParaRPr>
            </a:p>
            <a:p>
              <a:pPr defTabSz="948055">
                <a:lnSpc>
                  <a:spcPct val="90000"/>
                </a:lnSpc>
                <a:buClr>
                  <a:schemeClr val="accent6">
                    <a:lumMod val="75000"/>
                  </a:schemeClr>
                </a:buClr>
                <a:buFont typeface="Wingdings" panose="05000000000000000000" charset="0"/>
                <a:buChar char="u"/>
              </a:pPr>
              <a:endParaRPr lang="en-US" altLang="zh-CN" sz="2200" b="1" dirty="0">
                <a:solidFill>
                  <a:srgbClr val="0000FF"/>
                </a:solidFill>
                <a:latin typeface="华文细黑" panose="02010600040101010101" pitchFamily="2" charset="-122"/>
                <a:ea typeface="华文细黑" panose="02010600040101010101" pitchFamily="2" charset="-122"/>
                <a:cs typeface="宋体" panose="02010600030101010101" pitchFamily="2" charset="-122"/>
                <a:sym typeface="Calibri" panose="020F0502020204030204" pitchFamily="34" charset="0"/>
              </a:endParaRPr>
            </a:p>
            <a:p>
              <a:pPr defTabSz="948055">
                <a:lnSpc>
                  <a:spcPct val="90000"/>
                </a:lnSpc>
                <a:buClr>
                  <a:schemeClr val="accent6">
                    <a:lumMod val="75000"/>
                  </a:schemeClr>
                </a:buClr>
                <a:buFont typeface="Wingdings" panose="05000000000000000000" charset="0"/>
                <a:buChar char="u"/>
              </a:pPr>
              <a:r>
                <a:rPr lang="zh-CN" altLang="en-US" sz="2200" b="1" dirty="0">
                  <a:solidFill>
                    <a:srgbClr val="FF0000"/>
                  </a:solidFill>
                  <a:latin typeface="华文细黑" panose="02010600040101010101" pitchFamily="2" charset="-122"/>
                  <a:ea typeface="华文细黑" panose="02010600040101010101" pitchFamily="2" charset="-122"/>
                  <a:cs typeface="宋体" panose="02010600030101010101" pitchFamily="2" charset="-122"/>
                  <a:sym typeface="Calibri" panose="020F0502020204030204" pitchFamily="34" charset="0"/>
                </a:rPr>
                <a:t>应用层</a:t>
              </a:r>
              <a:r>
                <a:rPr lang="zh-CN" altLang="en-US" sz="2200" b="1" dirty="0">
                  <a:solidFill>
                    <a:schemeClr val="tx1"/>
                  </a:solidFill>
                  <a:latin typeface="华文细黑" panose="02010600040101010101" pitchFamily="2" charset="-122"/>
                  <a:ea typeface="华文细黑" panose="02010600040101010101" pitchFamily="2" charset="-122"/>
                  <a:cs typeface="宋体" panose="02010600030101010101" pitchFamily="2" charset="-122"/>
                  <a:sym typeface="Calibri" panose="020F0502020204030204" pitchFamily="34" charset="0"/>
                </a:rPr>
                <a:t>：主要实现人工智能在不同场景下的应用。</a:t>
              </a:r>
              <a:endParaRPr lang="zh-CN" altLang="en-US" sz="2200" dirty="0">
                <a:solidFill>
                  <a:schemeClr val="tx1"/>
                </a:solidFill>
                <a:latin typeface="华文细黑" panose="02010600040101010101" pitchFamily="2" charset="-122"/>
                <a:ea typeface="华文细黑" panose="02010600040101010101" pitchFamily="2" charset="-122"/>
                <a:cs typeface="仿宋_GB2312" charset="0"/>
                <a:sym typeface="方正中等线简体" charset="0"/>
              </a:endParaRPr>
            </a:p>
            <a:p>
              <a:pPr defTabSz="948055">
                <a:lnSpc>
                  <a:spcPct val="90000"/>
                </a:lnSpc>
                <a:buClr>
                  <a:schemeClr val="accent6">
                    <a:lumMod val="75000"/>
                  </a:schemeClr>
                </a:buClr>
                <a:buFont typeface="Wingdings" panose="05000000000000000000" charset="0"/>
                <a:buChar char="u"/>
              </a:pPr>
              <a:endParaRPr lang="en-US" altLang="zh-CN" sz="2200" b="1" dirty="0">
                <a:solidFill>
                  <a:srgbClr val="0000FF"/>
                </a:solidFill>
                <a:latin typeface="华文细黑" panose="02010600040101010101" pitchFamily="2" charset="-122"/>
                <a:ea typeface="华文细黑" panose="02010600040101010101" pitchFamily="2" charset="-122"/>
                <a:cs typeface="宋体" panose="02010600030101010101" pitchFamily="2" charset="-122"/>
                <a:sym typeface="Calibri" panose="020F0502020204030204" pitchFamily="34" charset="0"/>
              </a:endParaRPr>
            </a:p>
            <a:p>
              <a:pPr defTabSz="948055">
                <a:lnSpc>
                  <a:spcPct val="90000"/>
                </a:lnSpc>
                <a:buClr>
                  <a:schemeClr val="accent6">
                    <a:lumMod val="75000"/>
                  </a:schemeClr>
                </a:buClr>
              </a:pPr>
              <a:endParaRPr lang="en-US" altLang="zh-CN" sz="2200" dirty="0">
                <a:solidFill>
                  <a:srgbClr val="595959"/>
                </a:solidFill>
                <a:latin typeface="华文细黑" panose="02010600040101010101" pitchFamily="2" charset="-122"/>
                <a:ea typeface="华文细黑" panose="02010600040101010101" pitchFamily="2" charset="-122"/>
                <a:cs typeface="方正中等线简体" charset="0"/>
              </a:endParaRPr>
            </a:p>
          </p:txBody>
        </p:sp>
      </p:grpSp>
      <p:grpSp>
        <p:nvGrpSpPr>
          <p:cNvPr id="9" name="组合 2"/>
          <p:cNvGrpSpPr/>
          <p:nvPr/>
        </p:nvGrpSpPr>
        <p:grpSpPr bwMode="auto">
          <a:xfrm>
            <a:off x="408940" y="2078038"/>
            <a:ext cx="7816851" cy="4248151"/>
            <a:chOff x="395711" y="1772885"/>
            <a:chExt cx="5863380" cy="4248295"/>
          </a:xfrm>
        </p:grpSpPr>
        <p:pic>
          <p:nvPicPr>
            <p:cNvPr id="10" name="图片 24" descr="http://images.ofweek.com/Upload/News/2016-1/RB/25/620.png"/>
            <p:cNvPicPr>
              <a:picLocks noChangeAspect="1" noChangeArrowheads="1"/>
            </p:cNvPicPr>
            <p:nvPr/>
          </p:nvPicPr>
          <p:blipFill>
            <a:blip r:embed="rId2">
              <a:extLst>
                <a:ext uri="{28A0092B-C50C-407E-A947-70E740481C1C}">
                  <a14:useLocalDpi xmlns:a14="http://schemas.microsoft.com/office/drawing/2010/main" val="0"/>
                </a:ext>
              </a:extLst>
            </a:blip>
            <a:srcRect l="1401" t="2846" r="1801" b="2438"/>
            <a:stretch>
              <a:fillRect/>
            </a:stretch>
          </p:blipFill>
          <p:spPr bwMode="auto">
            <a:xfrm>
              <a:off x="395711" y="1783997"/>
              <a:ext cx="5863380" cy="4237183"/>
            </a:xfrm>
            <a:prstGeom prst="rect">
              <a:avLst/>
            </a:prstGeom>
            <a:noFill/>
            <a:ln w="9525">
              <a:solidFill>
                <a:schemeClr val="tx2"/>
              </a:solidFill>
              <a:miter lim="800000"/>
              <a:headEnd/>
              <a:tailEnd/>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Lst>
          </p:spPr>
        </p:pic>
        <p:sp>
          <p:nvSpPr>
            <p:cNvPr id="11" name="椭圆 1"/>
            <p:cNvSpPr/>
            <p:nvPr/>
          </p:nvSpPr>
          <p:spPr bwMode="auto">
            <a:xfrm>
              <a:off x="540192" y="1772885"/>
              <a:ext cx="1224117" cy="708049"/>
            </a:xfrm>
            <a:prstGeom prst="ellipse">
              <a:avLst/>
            </a:prstGeom>
            <a:gradFill flip="none" rotWithShape="1">
              <a:gsLst>
                <a:gs pos="0">
                  <a:schemeClr val="accent1">
                    <a:lumMod val="40000"/>
                    <a:lumOff val="60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a:lstStyle/>
            <a:p>
              <a:pPr algn="ctr"/>
              <a:r>
                <a:rPr lang="zh-CN" altLang="en-US" sz="1400" b="1" dirty="0">
                  <a:latin typeface="华文楷体" panose="02010600040101010101" charset="-122"/>
                  <a:ea typeface="华文楷体" panose="02010600040101010101" charset="-122"/>
                  <a:cs typeface="华文楷体" panose="02010600040101010101" charset="-122"/>
                </a:rPr>
                <a:t>基础资源支撑</a:t>
              </a:r>
            </a:p>
          </p:txBody>
        </p:sp>
      </p:grpSp>
      <p:sp>
        <p:nvSpPr>
          <p:cNvPr id="2" name="标题 1"/>
          <p:cNvSpPr>
            <a:spLocks noGrp="1"/>
          </p:cNvSpPr>
          <p:nvPr>
            <p:ph type="title"/>
          </p:nvPr>
        </p:nvSpPr>
        <p:spPr/>
        <p:txBody>
          <a:bodyPr>
            <a:normAutofit/>
          </a:bodyPr>
          <a:lstStyle/>
          <a:p>
            <a:r>
              <a:rPr lang="en-US" altLang="zh-CN" dirty="0"/>
              <a:t>AI</a:t>
            </a:r>
            <a:r>
              <a:rPr lang="zh-CN" altLang="en-US" dirty="0"/>
              <a:t>生态逐步形成：基础资源</a:t>
            </a:r>
            <a:r>
              <a:rPr lang="en-US" altLang="zh-CN" dirty="0"/>
              <a:t>+</a:t>
            </a:r>
            <a:r>
              <a:rPr lang="zh-CN" altLang="en-US" dirty="0"/>
              <a:t>技术</a:t>
            </a:r>
            <a:r>
              <a:rPr lang="en-US" altLang="zh-CN" dirty="0"/>
              <a:t>+</a:t>
            </a:r>
            <a:r>
              <a:rPr lang="zh-CN" altLang="en-US" dirty="0"/>
              <a:t>应用</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人工智能系统的技术架构</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978218"/>
            <a:ext cx="9497154" cy="5879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0293" y="1966249"/>
            <a:ext cx="2033587" cy="1126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3"/>
          <p:cNvGrpSpPr/>
          <p:nvPr/>
        </p:nvGrpSpPr>
        <p:grpSpPr bwMode="auto">
          <a:xfrm>
            <a:off x="10058400" y="1136735"/>
            <a:ext cx="1844040" cy="579362"/>
            <a:chOff x="720" y="1392"/>
            <a:chExt cx="4058" cy="480"/>
          </a:xfrm>
        </p:grpSpPr>
        <p:sp>
          <p:nvSpPr>
            <p:cNvPr id="6" name="AutoShape 4"/>
            <p:cNvSpPr>
              <a:spLocks noChangeArrowheads="1"/>
            </p:cNvSpPr>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panose="020B0604020202020204" pitchFamily="34" charset="0"/>
                <a:ea typeface="宋体" panose="02010600030101010101" pitchFamily="2" charset="-122"/>
              </a:endParaRPr>
            </a:p>
          </p:txBody>
        </p:sp>
        <p:grpSp>
          <p:nvGrpSpPr>
            <p:cNvPr id="7" name="Group 5"/>
            <p:cNvGrpSpPr/>
            <p:nvPr/>
          </p:nvGrpSpPr>
          <p:grpSpPr bwMode="auto">
            <a:xfrm>
              <a:off x="730" y="1407"/>
              <a:ext cx="4043" cy="444"/>
              <a:chOff x="744" y="1407"/>
              <a:chExt cx="3988" cy="444"/>
            </a:xfrm>
          </p:grpSpPr>
          <p:sp>
            <p:nvSpPr>
              <p:cNvPr id="8" name="AutoShape 6"/>
              <p:cNvSpPr>
                <a:spLocks noChangeArrowheads="1"/>
              </p:cNvSpPr>
              <p:nvPr/>
            </p:nvSpPr>
            <p:spPr bwMode="gray">
              <a:xfrm>
                <a:off x="746" y="1736"/>
                <a:ext cx="3985" cy="115"/>
              </a:xfrm>
              <a:prstGeom prst="roundRect">
                <a:avLst>
                  <a:gd name="adj" fmla="val 50000"/>
                </a:avLst>
              </a:prstGeom>
              <a:gradFill rotWithShape="1">
                <a:gsLst>
                  <a:gs pos="0">
                    <a:schemeClr val="accent2">
                      <a:alpha val="0"/>
                    </a:schemeClr>
                  </a:gs>
                  <a:gs pos="100000">
                    <a:schemeClr val="accent2">
                      <a:gamma/>
                      <a:tint val="0"/>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panose="020B0604020202020204" pitchFamily="34" charset="0"/>
                  <a:ea typeface="宋体" panose="02010600030101010101" pitchFamily="2" charset="-122"/>
                </a:endParaRPr>
              </a:p>
            </p:txBody>
          </p:sp>
          <p:sp>
            <p:nvSpPr>
              <p:cNvPr id="9" name="AutoShape 7"/>
              <p:cNvSpPr>
                <a:spLocks noChangeArrowheads="1"/>
              </p:cNvSpPr>
              <p:nvPr/>
            </p:nvSpPr>
            <p:spPr bwMode="gray">
              <a:xfrm>
                <a:off x="746" y="1407"/>
                <a:ext cx="3985" cy="115"/>
              </a:xfrm>
              <a:prstGeom prst="roundRect">
                <a:avLst>
                  <a:gd name="adj" fmla="val 50000"/>
                </a:avLst>
              </a:prstGeom>
              <a:gradFill rotWithShape="1">
                <a:gsLst>
                  <a:gs pos="0">
                    <a:schemeClr val="accent2">
                      <a:gamma/>
                      <a:tint val="0"/>
                      <a:invGamma/>
                    </a:schemeClr>
                  </a:gs>
                  <a:gs pos="100000">
                    <a:schemeClr val="accent2">
                      <a:alpha val="0"/>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panose="020B0604020202020204" pitchFamily="34" charset="0"/>
                  <a:ea typeface="宋体" panose="02010600030101010101" pitchFamily="2" charset="-122"/>
                </a:endParaRPr>
              </a:p>
            </p:txBody>
          </p:sp>
        </p:grpSp>
      </p:grpSp>
      <p:grpSp>
        <p:nvGrpSpPr>
          <p:cNvPr id="10" name="Group 13"/>
          <p:cNvGrpSpPr/>
          <p:nvPr/>
        </p:nvGrpSpPr>
        <p:grpSpPr bwMode="auto">
          <a:xfrm>
            <a:off x="10108125" y="3273989"/>
            <a:ext cx="1842262" cy="1145611"/>
            <a:chOff x="720" y="1392"/>
            <a:chExt cx="4058" cy="480"/>
          </a:xfrm>
        </p:grpSpPr>
        <p:sp>
          <p:nvSpPr>
            <p:cNvPr id="11" name="AutoShape 14"/>
            <p:cNvSpPr>
              <a:spLocks noChangeArrowheads="1"/>
            </p:cNvSpPr>
            <p:nvPr/>
          </p:nvSpPr>
          <p:spPr bwMode="gray">
            <a:xfrm>
              <a:off x="720" y="1392"/>
              <a:ext cx="4058" cy="480"/>
            </a:xfrm>
            <a:prstGeom prst="roundRect">
              <a:avLst>
                <a:gd name="adj" fmla="val 17509"/>
              </a:avLst>
            </a:prstGeom>
            <a:gradFill rotWithShape="1">
              <a:gsLst>
                <a:gs pos="0">
                  <a:schemeClr val="folHlink"/>
                </a:gs>
                <a:gs pos="50000">
                  <a:schemeClr val="folHlink">
                    <a:gamma/>
                    <a:shade val="92157"/>
                    <a:invGamma/>
                  </a:schemeClr>
                </a:gs>
                <a:gs pos="100000">
                  <a:schemeClr val="folHlink"/>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panose="020B0604020202020204" pitchFamily="34" charset="0"/>
                <a:ea typeface="宋体" panose="02010600030101010101" pitchFamily="2" charset="-122"/>
              </a:endParaRPr>
            </a:p>
          </p:txBody>
        </p:sp>
        <p:grpSp>
          <p:nvGrpSpPr>
            <p:cNvPr id="12" name="Group 15"/>
            <p:cNvGrpSpPr/>
            <p:nvPr/>
          </p:nvGrpSpPr>
          <p:grpSpPr bwMode="auto">
            <a:xfrm>
              <a:off x="730" y="1407"/>
              <a:ext cx="4043" cy="444"/>
              <a:chOff x="744" y="1407"/>
              <a:chExt cx="3988" cy="444"/>
            </a:xfrm>
          </p:grpSpPr>
          <p:sp>
            <p:nvSpPr>
              <p:cNvPr id="13" name="AutoShape 16"/>
              <p:cNvSpPr>
                <a:spLocks noChangeArrowheads="1"/>
              </p:cNvSpPr>
              <p:nvPr/>
            </p:nvSpPr>
            <p:spPr bwMode="gray">
              <a:xfrm>
                <a:off x="746" y="1737"/>
                <a:ext cx="3985" cy="116"/>
              </a:xfrm>
              <a:prstGeom prst="roundRect">
                <a:avLst>
                  <a:gd name="adj" fmla="val 50000"/>
                </a:avLst>
              </a:prstGeom>
              <a:gradFill rotWithShape="1">
                <a:gsLst>
                  <a:gs pos="0">
                    <a:schemeClr val="folHlink">
                      <a:alpha val="0"/>
                    </a:schemeClr>
                  </a:gs>
                  <a:gs pos="100000">
                    <a:schemeClr val="folHlink">
                      <a:gamma/>
                      <a:tint val="0"/>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panose="020B0604020202020204" pitchFamily="34" charset="0"/>
                  <a:ea typeface="宋体" panose="02010600030101010101" pitchFamily="2" charset="-122"/>
                </a:endParaRPr>
              </a:p>
            </p:txBody>
          </p:sp>
          <p:sp>
            <p:nvSpPr>
              <p:cNvPr id="14" name="AutoShape 17"/>
              <p:cNvSpPr>
                <a:spLocks noChangeArrowheads="1"/>
              </p:cNvSpPr>
              <p:nvPr/>
            </p:nvSpPr>
            <p:spPr bwMode="gray">
              <a:xfrm>
                <a:off x="746" y="1407"/>
                <a:ext cx="3985" cy="115"/>
              </a:xfrm>
              <a:prstGeom prst="roundRect">
                <a:avLst>
                  <a:gd name="adj" fmla="val 50000"/>
                </a:avLst>
              </a:prstGeom>
              <a:gradFill rotWithShape="1">
                <a:gsLst>
                  <a:gs pos="0">
                    <a:schemeClr val="folHlink">
                      <a:gamma/>
                      <a:tint val="0"/>
                      <a:invGamma/>
                    </a:schemeClr>
                  </a:gs>
                  <a:gs pos="100000">
                    <a:schemeClr val="folHlink">
                      <a:alpha val="0"/>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panose="020B0604020202020204" pitchFamily="34" charset="0"/>
                  <a:ea typeface="宋体" panose="02010600030101010101" pitchFamily="2" charset="-122"/>
                </a:endParaRPr>
              </a:p>
            </p:txBody>
          </p:sp>
        </p:grpSp>
      </p:grpSp>
      <p:sp>
        <p:nvSpPr>
          <p:cNvPr id="15" name="Text Box 18"/>
          <p:cNvSpPr txBox="1">
            <a:spLocks noChangeArrowheads="1"/>
          </p:cNvSpPr>
          <p:nvPr/>
        </p:nvSpPr>
        <p:spPr bwMode="white">
          <a:xfrm>
            <a:off x="10363200" y="1215800"/>
            <a:ext cx="20463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zh-CN" altLang="en-US" b="1" dirty="0">
                <a:latin typeface="黑体" panose="02010609060101010101" pitchFamily="49" charset="-122"/>
                <a:ea typeface="黑体" panose="02010609060101010101" pitchFamily="49" charset="-122"/>
              </a:rPr>
              <a:t>智能终端</a:t>
            </a:r>
            <a:endParaRPr lang="en-US" altLang="zh-CN" sz="2000" b="1" dirty="0">
              <a:solidFill>
                <a:schemeClr val="bg1"/>
              </a:solidFill>
              <a:effectLst>
                <a:outerShdw blurRad="38100" dist="38100" dir="2700000" algn="tl">
                  <a:srgbClr val="000000"/>
                </a:outerShdw>
              </a:effectLst>
              <a:latin typeface="Arial" panose="020B0604020202020204" pitchFamily="34" charset="0"/>
            </a:endParaRPr>
          </a:p>
        </p:txBody>
      </p:sp>
      <p:sp>
        <p:nvSpPr>
          <p:cNvPr id="16" name="Text Box 18"/>
          <p:cNvSpPr txBox="1">
            <a:spLocks noChangeArrowheads="1"/>
          </p:cNvSpPr>
          <p:nvPr/>
        </p:nvSpPr>
        <p:spPr bwMode="white">
          <a:xfrm>
            <a:off x="10180320" y="3593240"/>
            <a:ext cx="20463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zh-CN" altLang="en-US" sz="2400" b="1" dirty="0">
                <a:latin typeface="黑体" panose="02010609060101010101" pitchFamily="49" charset="-122"/>
                <a:ea typeface="黑体" panose="02010609060101010101" pitchFamily="49" charset="-122"/>
              </a:rPr>
              <a:t>智能云平台</a:t>
            </a:r>
            <a:endParaRPr lang="en-US" altLang="zh-CN" sz="2400" b="1" dirty="0">
              <a:solidFill>
                <a:schemeClr val="bg1"/>
              </a:solidFill>
              <a:effectLst>
                <a:outerShdw blurRad="38100" dist="38100" dir="2700000" algn="tl">
                  <a:srgbClr val="000000"/>
                </a:outerShdw>
              </a:effectLst>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人工智能将引领第四次工业革命 </a:t>
            </a:r>
            <a:r>
              <a:rPr lang="en-US" altLang="zh-CN" dirty="0"/>
              <a:t>– </a:t>
            </a:r>
            <a:r>
              <a:rPr lang="zh-CN" altLang="en-US" dirty="0">
                <a:solidFill>
                  <a:srgbClr val="190898"/>
                </a:solidFill>
              </a:rPr>
              <a:t>智能化</a:t>
            </a:r>
          </a:p>
        </p:txBody>
      </p:sp>
      <p:sp>
        <p:nvSpPr>
          <p:cNvPr id="11" name="直接箭头连接符 10"/>
          <p:cNvSpPr>
            <a:spLocks noChangeShapeType="1"/>
          </p:cNvSpPr>
          <p:nvPr/>
        </p:nvSpPr>
        <p:spPr bwMode="auto">
          <a:xfrm>
            <a:off x="1700530" y="6432868"/>
            <a:ext cx="9842500" cy="1587"/>
          </a:xfrm>
          <a:prstGeom prst="straightConnector1">
            <a:avLst/>
          </a:prstGeom>
          <a:noFill/>
          <a:ln w="38100">
            <a:solidFill>
              <a:srgbClr val="0000FF"/>
            </a:solidFill>
            <a:bevel/>
            <a:tailEnd type="triangle" w="med" len="lg"/>
          </a:ln>
          <a:extLst>
            <a:ext uri="{909E8E84-426E-40DD-AFC4-6F175D3DCCD1}">
              <a14:hiddenFill xmlns:a14="http://schemas.microsoft.com/office/drawing/2010/main">
                <a:noFill/>
              </a14:hiddenFill>
            </a:ext>
          </a:extLst>
        </p:spPr>
        <p:txBody>
          <a:bodyPr/>
          <a:lstStyle/>
          <a:p>
            <a:endParaRPr lang="zh-CN" altLang="en-US" b="1">
              <a:latin typeface="黑体" panose="02010609060101010101" pitchFamily="49" charset="-122"/>
              <a:ea typeface="黑体" panose="02010609060101010101" pitchFamily="49" charset="-122"/>
            </a:endParaRPr>
          </a:p>
        </p:txBody>
      </p:sp>
      <p:sp>
        <p:nvSpPr>
          <p:cNvPr id="12" name="直接箭头连接符 11"/>
          <p:cNvSpPr>
            <a:spLocks noChangeShapeType="1"/>
          </p:cNvSpPr>
          <p:nvPr/>
        </p:nvSpPr>
        <p:spPr bwMode="auto">
          <a:xfrm flipV="1">
            <a:off x="10966768" y="2583180"/>
            <a:ext cx="0" cy="3848100"/>
          </a:xfrm>
          <a:prstGeom prst="straightConnector1">
            <a:avLst/>
          </a:prstGeom>
          <a:noFill/>
          <a:ln w="38100">
            <a:solidFill>
              <a:schemeClr val="tx1"/>
            </a:solidFill>
            <a:bevel/>
            <a:tailEnd type="triangle" w="med" len="lg"/>
          </a:ln>
          <a:extLst>
            <a:ext uri="{909E8E84-426E-40DD-AFC4-6F175D3DCCD1}">
              <a14:hiddenFill xmlns:a14="http://schemas.microsoft.com/office/drawing/2010/main">
                <a:noFill/>
              </a14:hiddenFill>
            </a:ext>
          </a:extLst>
        </p:spPr>
        <p:txBody>
          <a:bodyPr/>
          <a:lstStyle/>
          <a:p>
            <a:endParaRPr lang="zh-CN" altLang="en-US" sz="1600" b="1">
              <a:latin typeface="黑体" panose="02010609060101010101" pitchFamily="49" charset="-122"/>
              <a:ea typeface="黑体" panose="02010609060101010101" pitchFamily="49" charset="-122"/>
            </a:endParaRPr>
          </a:p>
        </p:txBody>
      </p:sp>
      <p:sp>
        <p:nvSpPr>
          <p:cNvPr id="13" name="文本框 7"/>
          <p:cNvSpPr>
            <a:spLocks noChangeArrowheads="1"/>
          </p:cNvSpPr>
          <p:nvPr/>
        </p:nvSpPr>
        <p:spPr bwMode="auto">
          <a:xfrm>
            <a:off x="11543030" y="6269355"/>
            <a:ext cx="6495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a:solidFill>
                  <a:srgbClr val="000000"/>
                </a:solidFill>
                <a:latin typeface="黑体" panose="02010609060101010101" pitchFamily="49" charset="-122"/>
                <a:ea typeface="黑体" panose="02010609060101010101" pitchFamily="49" charset="-122"/>
              </a:rPr>
              <a:t>时间</a:t>
            </a:r>
            <a:endParaRPr lang="zh-CN" altLang="en-US" b="1">
              <a:latin typeface="黑体" panose="02010609060101010101" pitchFamily="49" charset="-122"/>
              <a:ea typeface="黑体" panose="02010609060101010101" pitchFamily="49" charset="-122"/>
            </a:endParaRPr>
          </a:p>
        </p:txBody>
      </p:sp>
      <p:sp>
        <p:nvSpPr>
          <p:cNvPr id="14" name="直接箭头连接符 15"/>
          <p:cNvSpPr>
            <a:spLocks noChangeShapeType="1"/>
          </p:cNvSpPr>
          <p:nvPr/>
        </p:nvSpPr>
        <p:spPr bwMode="auto">
          <a:xfrm>
            <a:off x="3924618" y="5488305"/>
            <a:ext cx="1587" cy="946150"/>
          </a:xfrm>
          <a:prstGeom prst="straightConnector1">
            <a:avLst/>
          </a:prstGeom>
          <a:noFill/>
          <a:ln w="25400">
            <a:solidFill>
              <a:srgbClr val="7F7F7F"/>
            </a:solidFill>
            <a:bevel/>
            <a:tailEnd type="arrow" w="med" len="med"/>
          </a:ln>
          <a:extLst>
            <a:ext uri="{909E8E84-426E-40DD-AFC4-6F175D3DCCD1}">
              <a14:hiddenFill xmlns:a14="http://schemas.microsoft.com/office/drawing/2010/main">
                <a:noFill/>
              </a14:hiddenFill>
            </a:ext>
          </a:extLst>
        </p:spPr>
        <p:txBody>
          <a:bodyPr/>
          <a:lstStyle/>
          <a:p>
            <a:endParaRPr lang="zh-CN" altLang="en-US" sz="1600" b="1">
              <a:latin typeface="黑体" panose="02010609060101010101" pitchFamily="49" charset="-122"/>
              <a:ea typeface="黑体" panose="02010609060101010101" pitchFamily="49" charset="-122"/>
            </a:endParaRPr>
          </a:p>
        </p:txBody>
      </p:sp>
      <p:pic>
        <p:nvPicPr>
          <p:cNvPr id="15" name="图片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568" y="5062855"/>
            <a:ext cx="1328737"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6"/>
          <p:cNvSpPr>
            <a:spLocks noChangeArrowheads="1"/>
          </p:cNvSpPr>
          <p:nvPr/>
        </p:nvSpPr>
        <p:spPr bwMode="auto">
          <a:xfrm>
            <a:off x="1776730" y="6432868"/>
            <a:ext cx="11160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solidFill>
                  <a:srgbClr val="000000"/>
                </a:solidFill>
                <a:latin typeface="黑体" panose="02010609060101010101" pitchFamily="49" charset="-122"/>
                <a:ea typeface="黑体" panose="02010609060101010101" pitchFamily="49" charset="-122"/>
              </a:rPr>
              <a:t>18</a:t>
            </a:r>
            <a:r>
              <a:rPr lang="zh-CN" altLang="en-US" b="1">
                <a:solidFill>
                  <a:srgbClr val="000000"/>
                </a:solidFill>
                <a:latin typeface="黑体" panose="02010609060101010101" pitchFamily="49" charset="-122"/>
                <a:ea typeface="黑体" panose="02010609060101010101" pitchFamily="49" charset="-122"/>
              </a:rPr>
              <a:t>世纪末</a:t>
            </a:r>
            <a:endParaRPr lang="zh-CN" altLang="en-US" b="1">
              <a:latin typeface="黑体" panose="02010609060101010101" pitchFamily="49" charset="-122"/>
              <a:ea typeface="黑体" panose="02010609060101010101" pitchFamily="49" charset="-122"/>
            </a:endParaRPr>
          </a:p>
        </p:txBody>
      </p:sp>
      <p:sp>
        <p:nvSpPr>
          <p:cNvPr id="17" name="文本框 18"/>
          <p:cNvSpPr>
            <a:spLocks noChangeArrowheads="1"/>
          </p:cNvSpPr>
          <p:nvPr/>
        </p:nvSpPr>
        <p:spPr bwMode="auto">
          <a:xfrm>
            <a:off x="1524000" y="4141470"/>
            <a:ext cx="202755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700" b="1" dirty="0">
                <a:solidFill>
                  <a:srgbClr val="000000"/>
                </a:solidFill>
                <a:latin typeface="黑体" panose="02010609060101010101" pitchFamily="49" charset="-122"/>
                <a:ea typeface="黑体" panose="02010609060101010101" pitchFamily="49" charset="-122"/>
              </a:rPr>
              <a:t>工业</a:t>
            </a:r>
            <a:r>
              <a:rPr lang="en-US" altLang="zh-CN" sz="1700" b="1" dirty="0">
                <a:solidFill>
                  <a:srgbClr val="000000"/>
                </a:solidFill>
                <a:latin typeface="黑体" panose="02010609060101010101" pitchFamily="49" charset="-122"/>
                <a:ea typeface="黑体" panose="02010609060101010101" pitchFamily="49" charset="-122"/>
              </a:rPr>
              <a:t>1.0</a:t>
            </a:r>
            <a:endParaRPr lang="zh-CN" altLang="en-US" sz="1700" b="1" dirty="0">
              <a:solidFill>
                <a:srgbClr val="000000"/>
              </a:solidFill>
              <a:latin typeface="黑体" panose="02010609060101010101" pitchFamily="49" charset="-122"/>
              <a:ea typeface="黑体" panose="02010609060101010101" pitchFamily="49" charset="-122"/>
            </a:endParaRPr>
          </a:p>
          <a:p>
            <a:r>
              <a:rPr lang="zh-CN" altLang="en-US" sz="1700" b="1" dirty="0">
                <a:solidFill>
                  <a:srgbClr val="000000"/>
                </a:solidFill>
                <a:latin typeface="黑体" panose="02010609060101010101" pitchFamily="49" charset="-122"/>
                <a:ea typeface="黑体" panose="02010609060101010101" pitchFamily="49" charset="-122"/>
              </a:rPr>
              <a:t>创造了机器工厂的</a:t>
            </a:r>
            <a:endParaRPr lang="en-US" altLang="zh-CN" sz="1700" b="1" dirty="0">
              <a:solidFill>
                <a:srgbClr val="000000"/>
              </a:solidFill>
              <a:latin typeface="黑体" panose="02010609060101010101" pitchFamily="49" charset="-122"/>
              <a:ea typeface="黑体" panose="02010609060101010101" pitchFamily="49" charset="-122"/>
            </a:endParaRPr>
          </a:p>
          <a:p>
            <a:r>
              <a:rPr lang="zh-CN" altLang="en-US" sz="1700" b="1" dirty="0">
                <a:solidFill>
                  <a:srgbClr val="000000"/>
                </a:solidFill>
                <a:latin typeface="黑体" panose="02010609060101010101" pitchFamily="49" charset="-122"/>
                <a:ea typeface="黑体" panose="02010609060101010101" pitchFamily="49" charset="-122"/>
              </a:rPr>
              <a:t>“蒸汽时代”</a:t>
            </a:r>
          </a:p>
        </p:txBody>
      </p:sp>
      <p:sp>
        <p:nvSpPr>
          <p:cNvPr id="18" name="文本框 21"/>
          <p:cNvSpPr>
            <a:spLocks noChangeArrowheads="1"/>
          </p:cNvSpPr>
          <p:nvPr/>
        </p:nvSpPr>
        <p:spPr bwMode="auto">
          <a:xfrm>
            <a:off x="3767455" y="6432868"/>
            <a:ext cx="11160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solidFill>
                  <a:srgbClr val="000000"/>
                </a:solidFill>
                <a:latin typeface="黑体" panose="02010609060101010101" pitchFamily="49" charset="-122"/>
                <a:ea typeface="黑体" panose="02010609060101010101" pitchFamily="49" charset="-122"/>
              </a:rPr>
              <a:t>20</a:t>
            </a:r>
            <a:r>
              <a:rPr lang="zh-CN" altLang="en-US" b="1">
                <a:solidFill>
                  <a:srgbClr val="000000"/>
                </a:solidFill>
                <a:latin typeface="黑体" panose="02010609060101010101" pitchFamily="49" charset="-122"/>
                <a:ea typeface="黑体" panose="02010609060101010101" pitchFamily="49" charset="-122"/>
              </a:rPr>
              <a:t>世纪初</a:t>
            </a:r>
            <a:endParaRPr lang="zh-CN" altLang="en-US" b="1">
              <a:latin typeface="黑体" panose="02010609060101010101" pitchFamily="49" charset="-122"/>
              <a:ea typeface="黑体" panose="02010609060101010101" pitchFamily="49" charset="-122"/>
            </a:endParaRPr>
          </a:p>
        </p:txBody>
      </p:sp>
      <p:sp>
        <p:nvSpPr>
          <p:cNvPr id="19" name="文本框 22"/>
          <p:cNvSpPr>
            <a:spLocks noChangeArrowheads="1"/>
          </p:cNvSpPr>
          <p:nvPr/>
        </p:nvSpPr>
        <p:spPr bwMode="auto">
          <a:xfrm>
            <a:off x="4226243" y="5905818"/>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b="1">
                <a:solidFill>
                  <a:srgbClr val="0000FF"/>
                </a:solidFill>
                <a:latin typeface="黑体" panose="02010609060101010101" pitchFamily="49" charset="-122"/>
                <a:ea typeface="黑体" panose="02010609060101010101" pitchFamily="49" charset="-122"/>
              </a:rPr>
              <a:t>电力广泛应用</a:t>
            </a:r>
            <a:endParaRPr lang="zh-CN" altLang="en-US" sz="1600" b="1">
              <a:latin typeface="黑体" panose="02010609060101010101" pitchFamily="49" charset="-122"/>
              <a:ea typeface="黑体" panose="02010609060101010101" pitchFamily="49" charset="-122"/>
            </a:endParaRPr>
          </a:p>
        </p:txBody>
      </p:sp>
      <p:sp>
        <p:nvSpPr>
          <p:cNvPr id="20" name="文本框 23"/>
          <p:cNvSpPr>
            <a:spLocks noChangeArrowheads="1"/>
          </p:cNvSpPr>
          <p:nvPr/>
        </p:nvSpPr>
        <p:spPr bwMode="auto">
          <a:xfrm>
            <a:off x="2976880" y="5574030"/>
            <a:ext cx="843501"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700" b="1">
                <a:solidFill>
                  <a:srgbClr val="0000FF"/>
                </a:solidFill>
                <a:latin typeface="黑体" panose="02010609060101010101" pitchFamily="49" charset="-122"/>
                <a:ea typeface="黑体" panose="02010609060101010101" pitchFamily="49" charset="-122"/>
              </a:rPr>
              <a:t>蒸汽机</a:t>
            </a:r>
            <a:endParaRPr lang="zh-CN" altLang="en-US" sz="1700" b="1">
              <a:latin typeface="黑体" panose="02010609060101010101" pitchFamily="49" charset="-122"/>
              <a:ea typeface="黑体" panose="02010609060101010101" pitchFamily="49" charset="-122"/>
            </a:endParaRPr>
          </a:p>
        </p:txBody>
      </p:sp>
      <p:sp>
        <p:nvSpPr>
          <p:cNvPr id="21" name="直接箭头连接符 27"/>
          <p:cNvSpPr>
            <a:spLocks noChangeShapeType="1"/>
          </p:cNvSpPr>
          <p:nvPr/>
        </p:nvSpPr>
        <p:spPr bwMode="auto">
          <a:xfrm>
            <a:off x="6180455" y="4564380"/>
            <a:ext cx="1588" cy="1868488"/>
          </a:xfrm>
          <a:prstGeom prst="straightConnector1">
            <a:avLst/>
          </a:prstGeom>
          <a:noFill/>
          <a:ln w="25400">
            <a:solidFill>
              <a:srgbClr val="7F7F7F"/>
            </a:solidFill>
            <a:bevel/>
            <a:tailEnd type="arrow" w="med" len="med"/>
          </a:ln>
          <a:extLst>
            <a:ext uri="{909E8E84-426E-40DD-AFC4-6F175D3DCCD1}">
              <a14:hiddenFill xmlns:a14="http://schemas.microsoft.com/office/drawing/2010/main">
                <a:noFill/>
              </a14:hiddenFill>
            </a:ext>
          </a:extLst>
        </p:spPr>
        <p:txBody>
          <a:bodyPr/>
          <a:lstStyle/>
          <a:p>
            <a:endParaRPr lang="zh-CN" altLang="en-US" sz="1600" b="1">
              <a:latin typeface="黑体" panose="02010609060101010101" pitchFamily="49" charset="-122"/>
              <a:ea typeface="黑体" panose="02010609060101010101" pitchFamily="49" charset="-122"/>
            </a:endParaRPr>
          </a:p>
        </p:txBody>
      </p:sp>
      <p:sp>
        <p:nvSpPr>
          <p:cNvPr id="22" name="直接箭头连接符 31"/>
          <p:cNvSpPr>
            <a:spLocks noChangeShapeType="1"/>
          </p:cNvSpPr>
          <p:nvPr/>
        </p:nvSpPr>
        <p:spPr bwMode="auto">
          <a:xfrm>
            <a:off x="8442643" y="3643630"/>
            <a:ext cx="0" cy="2789238"/>
          </a:xfrm>
          <a:prstGeom prst="straightConnector1">
            <a:avLst/>
          </a:prstGeom>
          <a:noFill/>
          <a:ln w="25400">
            <a:solidFill>
              <a:srgbClr val="7F7F7F"/>
            </a:solidFill>
            <a:bevel/>
            <a:tailEnd type="arrow" w="med" len="med"/>
          </a:ln>
          <a:extLst>
            <a:ext uri="{909E8E84-426E-40DD-AFC4-6F175D3DCCD1}">
              <a14:hiddenFill xmlns:a14="http://schemas.microsoft.com/office/drawing/2010/main">
                <a:noFill/>
              </a14:hiddenFill>
            </a:ext>
          </a:extLst>
        </p:spPr>
        <p:txBody>
          <a:bodyPr/>
          <a:lstStyle/>
          <a:p>
            <a:endParaRPr lang="zh-CN" altLang="en-US" sz="1600" b="1">
              <a:latin typeface="黑体" panose="02010609060101010101" pitchFamily="49" charset="-122"/>
              <a:ea typeface="黑体" panose="02010609060101010101" pitchFamily="49" charset="-122"/>
            </a:endParaRPr>
          </a:p>
        </p:txBody>
      </p:sp>
      <p:sp>
        <p:nvSpPr>
          <p:cNvPr id="23" name="文本框 30"/>
          <p:cNvSpPr>
            <a:spLocks noChangeArrowheads="1"/>
          </p:cNvSpPr>
          <p:nvPr/>
        </p:nvSpPr>
        <p:spPr bwMode="auto">
          <a:xfrm>
            <a:off x="9042718" y="5186680"/>
            <a:ext cx="1502334"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700" b="1">
                <a:solidFill>
                  <a:srgbClr val="0000FF"/>
                </a:solidFill>
                <a:latin typeface="黑体" panose="02010609060101010101" pitchFamily="49" charset="-122"/>
                <a:ea typeface="黑体" panose="02010609060101010101" pitchFamily="49" charset="-122"/>
              </a:rPr>
              <a:t>信息物联系统</a:t>
            </a:r>
            <a:endParaRPr lang="zh-CN" altLang="en-US" sz="1700" b="1">
              <a:latin typeface="黑体" panose="02010609060101010101" pitchFamily="49" charset="-122"/>
              <a:ea typeface="黑体" panose="02010609060101010101" pitchFamily="49" charset="-122"/>
            </a:endParaRPr>
          </a:p>
        </p:txBody>
      </p:sp>
      <p:sp>
        <p:nvSpPr>
          <p:cNvPr id="24" name="文本框 21"/>
          <p:cNvSpPr>
            <a:spLocks noChangeArrowheads="1"/>
          </p:cNvSpPr>
          <p:nvPr/>
        </p:nvSpPr>
        <p:spPr bwMode="auto">
          <a:xfrm>
            <a:off x="6055043" y="6437630"/>
            <a:ext cx="13500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solidFill>
                  <a:srgbClr val="000000"/>
                </a:solidFill>
                <a:latin typeface="黑体" panose="02010609060101010101" pitchFamily="49" charset="-122"/>
                <a:ea typeface="黑体" panose="02010609060101010101" pitchFamily="49" charset="-122"/>
              </a:rPr>
              <a:t>1970</a:t>
            </a:r>
            <a:r>
              <a:rPr lang="zh-CN" altLang="en-US" b="1">
                <a:solidFill>
                  <a:srgbClr val="000000"/>
                </a:solidFill>
                <a:latin typeface="黑体" panose="02010609060101010101" pitchFamily="49" charset="-122"/>
                <a:ea typeface="黑体" panose="02010609060101010101" pitchFamily="49" charset="-122"/>
              </a:rPr>
              <a:t>年代初</a:t>
            </a:r>
            <a:endParaRPr lang="zh-CN" altLang="en-US" b="1">
              <a:latin typeface="黑体" panose="02010609060101010101" pitchFamily="49" charset="-122"/>
              <a:ea typeface="黑体" panose="02010609060101010101" pitchFamily="49" charset="-122"/>
            </a:endParaRPr>
          </a:p>
        </p:txBody>
      </p:sp>
      <p:sp>
        <p:nvSpPr>
          <p:cNvPr id="25" name="文本框 21"/>
          <p:cNvSpPr>
            <a:spLocks noChangeArrowheads="1"/>
          </p:cNvSpPr>
          <p:nvPr/>
        </p:nvSpPr>
        <p:spPr bwMode="auto">
          <a:xfrm>
            <a:off x="8379143" y="6437630"/>
            <a:ext cx="6495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a:solidFill>
                  <a:srgbClr val="000000"/>
                </a:solidFill>
                <a:latin typeface="黑体" panose="02010609060101010101" pitchFamily="49" charset="-122"/>
                <a:ea typeface="黑体" panose="02010609060101010101" pitchFamily="49" charset="-122"/>
              </a:rPr>
              <a:t>今天</a:t>
            </a:r>
          </a:p>
        </p:txBody>
      </p:sp>
      <p:sp>
        <p:nvSpPr>
          <p:cNvPr id="27" name="文本框 18"/>
          <p:cNvSpPr>
            <a:spLocks noChangeArrowheads="1"/>
          </p:cNvSpPr>
          <p:nvPr/>
        </p:nvSpPr>
        <p:spPr bwMode="auto">
          <a:xfrm>
            <a:off x="3909378" y="2977515"/>
            <a:ext cx="2073275" cy="140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700" b="1" dirty="0">
                <a:solidFill>
                  <a:srgbClr val="000000"/>
                </a:solidFill>
                <a:latin typeface="黑体" panose="02010609060101010101" pitchFamily="49" charset="-122"/>
                <a:ea typeface="黑体" panose="02010609060101010101" pitchFamily="49" charset="-122"/>
              </a:rPr>
              <a:t>工业</a:t>
            </a:r>
            <a:r>
              <a:rPr lang="en-US" altLang="zh-CN" sz="1700" b="1" dirty="0">
                <a:solidFill>
                  <a:srgbClr val="000000"/>
                </a:solidFill>
                <a:latin typeface="黑体" panose="02010609060101010101" pitchFamily="49" charset="-122"/>
                <a:ea typeface="黑体" panose="02010609060101010101" pitchFamily="49" charset="-122"/>
              </a:rPr>
              <a:t>2.0</a:t>
            </a:r>
            <a:endParaRPr lang="zh-CN" altLang="en-US" sz="1700" b="1" dirty="0">
              <a:solidFill>
                <a:srgbClr val="000000"/>
              </a:solidFill>
              <a:latin typeface="黑体" panose="02010609060101010101" pitchFamily="49" charset="-122"/>
              <a:ea typeface="黑体" panose="02010609060101010101" pitchFamily="49" charset="-122"/>
            </a:endParaRPr>
          </a:p>
          <a:p>
            <a:r>
              <a:rPr lang="zh-CN" altLang="en-US" sz="1700" b="1" dirty="0">
                <a:solidFill>
                  <a:srgbClr val="000000"/>
                </a:solidFill>
                <a:latin typeface="黑体" panose="02010609060101010101" pitchFamily="49" charset="-122"/>
                <a:ea typeface="黑体" panose="02010609060101010101" pitchFamily="49" charset="-122"/>
              </a:rPr>
              <a:t>将人类带入分工明确、大批量生产的流水线模式和“电气时代”</a:t>
            </a:r>
            <a:endParaRPr lang="en-US" altLang="zh-CN" sz="1700" b="1" dirty="0">
              <a:solidFill>
                <a:srgbClr val="000000"/>
              </a:solidFill>
              <a:latin typeface="黑体" panose="02010609060101010101" pitchFamily="49" charset="-122"/>
              <a:ea typeface="黑体" panose="02010609060101010101" pitchFamily="49" charset="-122"/>
            </a:endParaRPr>
          </a:p>
        </p:txBody>
      </p:sp>
      <p:sp>
        <p:nvSpPr>
          <p:cNvPr id="28" name="文本框 18"/>
          <p:cNvSpPr>
            <a:spLocks noChangeArrowheads="1"/>
          </p:cNvSpPr>
          <p:nvPr/>
        </p:nvSpPr>
        <p:spPr bwMode="auto">
          <a:xfrm>
            <a:off x="6158230" y="2589530"/>
            <a:ext cx="2073275"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700" b="1" dirty="0">
                <a:solidFill>
                  <a:srgbClr val="000000"/>
                </a:solidFill>
                <a:latin typeface="黑体" panose="02010609060101010101" pitchFamily="49" charset="-122"/>
                <a:ea typeface="黑体" panose="02010609060101010101" pitchFamily="49" charset="-122"/>
              </a:rPr>
              <a:t>工业</a:t>
            </a:r>
            <a:r>
              <a:rPr lang="en-US" altLang="zh-CN" sz="1700" b="1" dirty="0">
                <a:solidFill>
                  <a:srgbClr val="000000"/>
                </a:solidFill>
                <a:latin typeface="黑体" panose="02010609060101010101" pitchFamily="49" charset="-122"/>
                <a:ea typeface="黑体" panose="02010609060101010101" pitchFamily="49" charset="-122"/>
              </a:rPr>
              <a:t>3.0</a:t>
            </a:r>
            <a:endParaRPr lang="zh-CN" altLang="en-US" sz="1700" b="1" dirty="0">
              <a:solidFill>
                <a:srgbClr val="000000"/>
              </a:solidFill>
              <a:latin typeface="黑体" panose="02010609060101010101" pitchFamily="49" charset="-122"/>
              <a:ea typeface="黑体" panose="02010609060101010101" pitchFamily="49" charset="-122"/>
            </a:endParaRPr>
          </a:p>
          <a:p>
            <a:r>
              <a:rPr lang="zh-CN" altLang="en-US" sz="1700" b="1" dirty="0">
                <a:solidFill>
                  <a:srgbClr val="000000"/>
                </a:solidFill>
                <a:latin typeface="黑体" panose="02010609060101010101" pitchFamily="49" charset="-122"/>
                <a:ea typeface="黑体" panose="02010609060101010101" pitchFamily="49" charset="-122"/>
              </a:rPr>
              <a:t>应用电子信息技术，进一步提高生产自动化水平</a:t>
            </a:r>
            <a:endParaRPr lang="en-US" altLang="zh-CN" sz="1700" b="1" dirty="0">
              <a:solidFill>
                <a:srgbClr val="000000"/>
              </a:solidFill>
              <a:latin typeface="黑体" panose="02010609060101010101" pitchFamily="49" charset="-122"/>
              <a:ea typeface="黑体" panose="02010609060101010101" pitchFamily="49" charset="-122"/>
            </a:endParaRPr>
          </a:p>
        </p:txBody>
      </p:sp>
      <p:sp>
        <p:nvSpPr>
          <p:cNvPr id="30" name="文本框 22"/>
          <p:cNvSpPr>
            <a:spLocks noChangeArrowheads="1"/>
          </p:cNvSpPr>
          <p:nvPr/>
        </p:nvSpPr>
        <p:spPr bwMode="auto">
          <a:xfrm>
            <a:off x="6391593" y="5545455"/>
            <a:ext cx="1721946"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700" b="1">
                <a:solidFill>
                  <a:srgbClr val="0000FF"/>
                </a:solidFill>
                <a:latin typeface="黑体" panose="02010609060101010101" pitchFamily="49" charset="-122"/>
                <a:ea typeface="黑体" panose="02010609060101010101" pitchFamily="49" charset="-122"/>
              </a:rPr>
              <a:t>自动化、信息化</a:t>
            </a:r>
          </a:p>
        </p:txBody>
      </p:sp>
      <p:sp>
        <p:nvSpPr>
          <p:cNvPr id="32" name="文本框 18"/>
          <p:cNvSpPr>
            <a:spLocks noChangeArrowheads="1"/>
          </p:cNvSpPr>
          <p:nvPr/>
        </p:nvSpPr>
        <p:spPr bwMode="auto">
          <a:xfrm>
            <a:off x="8513445" y="2410460"/>
            <a:ext cx="2071688"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700" b="1" dirty="0">
                <a:solidFill>
                  <a:schemeClr val="accent5"/>
                </a:solidFill>
                <a:latin typeface="黑体" panose="02010609060101010101" pitchFamily="49" charset="-122"/>
                <a:ea typeface="黑体" panose="02010609060101010101" pitchFamily="49" charset="-122"/>
              </a:rPr>
              <a:t>工业</a:t>
            </a:r>
            <a:r>
              <a:rPr lang="en-US" altLang="zh-CN" sz="1700" b="1" dirty="0">
                <a:solidFill>
                  <a:schemeClr val="accent5"/>
                </a:solidFill>
                <a:latin typeface="黑体" panose="02010609060101010101" pitchFamily="49" charset="-122"/>
                <a:ea typeface="黑体" panose="02010609060101010101" pitchFamily="49" charset="-122"/>
              </a:rPr>
              <a:t>4.0</a:t>
            </a:r>
            <a:endParaRPr lang="zh-CN" altLang="en-US" sz="1700" b="1" dirty="0">
              <a:solidFill>
                <a:schemeClr val="accent5"/>
              </a:solidFill>
              <a:latin typeface="黑体" panose="02010609060101010101" pitchFamily="49" charset="-122"/>
              <a:ea typeface="黑体" panose="02010609060101010101" pitchFamily="49" charset="-122"/>
            </a:endParaRPr>
          </a:p>
          <a:p>
            <a:r>
              <a:rPr lang="zh-CN" altLang="en-US" sz="1700" b="1" dirty="0">
                <a:solidFill>
                  <a:schemeClr val="accent5"/>
                </a:solidFill>
                <a:latin typeface="黑体" panose="02010609060101010101" pitchFamily="49" charset="-122"/>
                <a:ea typeface="黑体" panose="02010609060101010101" pitchFamily="49" charset="-122"/>
              </a:rPr>
              <a:t>开始应用信息物理融合系统（</a:t>
            </a:r>
            <a:r>
              <a:rPr lang="en-US" altLang="zh-CN" sz="1700" b="1" dirty="0">
                <a:solidFill>
                  <a:schemeClr val="accent5"/>
                </a:solidFill>
                <a:latin typeface="黑体" panose="02010609060101010101" pitchFamily="49" charset="-122"/>
                <a:ea typeface="黑体" panose="02010609060101010101" pitchFamily="49" charset="-122"/>
              </a:rPr>
              <a:t>CPS</a:t>
            </a:r>
            <a:r>
              <a:rPr lang="zh-CN" altLang="en-US" sz="1700" b="1" dirty="0">
                <a:solidFill>
                  <a:schemeClr val="accent5"/>
                </a:solidFill>
                <a:latin typeface="黑体" panose="02010609060101010101" pitchFamily="49" charset="-122"/>
                <a:ea typeface="黑体" panose="02010609060101010101" pitchFamily="49" charset="-122"/>
              </a:rPr>
              <a:t>）</a:t>
            </a:r>
            <a:endParaRPr lang="en-US" altLang="zh-CN" sz="1700" b="1" dirty="0">
              <a:solidFill>
                <a:schemeClr val="accent5"/>
              </a:solidFill>
              <a:latin typeface="黑体" panose="02010609060101010101" pitchFamily="49" charset="-122"/>
              <a:ea typeface="黑体" panose="02010609060101010101" pitchFamily="49" charset="-122"/>
            </a:endParaRPr>
          </a:p>
        </p:txBody>
      </p:sp>
      <p:sp>
        <p:nvSpPr>
          <p:cNvPr id="33" name="文本框 7"/>
          <p:cNvSpPr>
            <a:spLocks noChangeArrowheads="1"/>
          </p:cNvSpPr>
          <p:nvPr/>
        </p:nvSpPr>
        <p:spPr bwMode="auto">
          <a:xfrm>
            <a:off x="11060430" y="2635568"/>
            <a:ext cx="404278"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700" b="1">
                <a:solidFill>
                  <a:srgbClr val="000000"/>
                </a:solidFill>
                <a:latin typeface="黑体" panose="02010609060101010101" pitchFamily="49" charset="-122"/>
                <a:ea typeface="黑体" panose="02010609060101010101" pitchFamily="49" charset="-122"/>
              </a:rPr>
              <a:t>复</a:t>
            </a:r>
            <a:endParaRPr lang="en-US" altLang="zh-CN" sz="1700" b="1">
              <a:solidFill>
                <a:srgbClr val="000000"/>
              </a:solidFill>
              <a:latin typeface="黑体" panose="02010609060101010101" pitchFamily="49" charset="-122"/>
              <a:ea typeface="黑体" panose="02010609060101010101" pitchFamily="49" charset="-122"/>
            </a:endParaRPr>
          </a:p>
          <a:p>
            <a:r>
              <a:rPr lang="zh-CN" altLang="en-US" sz="1700" b="1">
                <a:solidFill>
                  <a:srgbClr val="000000"/>
                </a:solidFill>
                <a:latin typeface="黑体" panose="02010609060101010101" pitchFamily="49" charset="-122"/>
                <a:ea typeface="黑体" panose="02010609060101010101" pitchFamily="49" charset="-122"/>
              </a:rPr>
              <a:t>杂</a:t>
            </a:r>
            <a:endParaRPr lang="en-US" altLang="zh-CN" sz="1700" b="1">
              <a:solidFill>
                <a:srgbClr val="000000"/>
              </a:solidFill>
              <a:latin typeface="黑体" panose="02010609060101010101" pitchFamily="49" charset="-122"/>
              <a:ea typeface="黑体" panose="02010609060101010101" pitchFamily="49" charset="-122"/>
            </a:endParaRPr>
          </a:p>
          <a:p>
            <a:r>
              <a:rPr lang="zh-CN" altLang="en-US" sz="1700" b="1">
                <a:solidFill>
                  <a:srgbClr val="000000"/>
                </a:solidFill>
                <a:latin typeface="黑体" panose="02010609060101010101" pitchFamily="49" charset="-122"/>
                <a:ea typeface="黑体" panose="02010609060101010101" pitchFamily="49" charset="-122"/>
              </a:rPr>
              <a:t>度</a:t>
            </a:r>
            <a:endParaRPr lang="en-US" altLang="zh-CN" sz="1700" b="1">
              <a:solidFill>
                <a:srgbClr val="000000"/>
              </a:solidFill>
              <a:latin typeface="黑体" panose="02010609060101010101" pitchFamily="49" charset="-122"/>
              <a:ea typeface="黑体" panose="02010609060101010101" pitchFamily="49" charset="-122"/>
            </a:endParaRPr>
          </a:p>
        </p:txBody>
      </p:sp>
      <p:sp>
        <p:nvSpPr>
          <p:cNvPr id="41" name="减号 40"/>
          <p:cNvSpPr/>
          <p:nvPr/>
        </p:nvSpPr>
        <p:spPr>
          <a:xfrm rot="20456308">
            <a:off x="-427178" y="2472976"/>
            <a:ext cx="8078115" cy="925066"/>
          </a:xfrm>
          <a:prstGeom prst="mathMinus">
            <a:avLst/>
          </a:prstGeom>
          <a:solidFill>
            <a:srgbClr val="92D050"/>
          </a:solidFill>
        </p:spPr>
        <p:style>
          <a:lnRef idx="2">
            <a:schemeClr val="lt1">
              <a:hueOff val="0"/>
              <a:satOff val="0"/>
              <a:lumOff val="0"/>
              <a:alphaOff val="0"/>
            </a:schemeClr>
          </a:lnRef>
          <a:fillRef idx="1">
            <a:scrgbClr r="0" g="0" b="0"/>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42" name="下箭头 41"/>
          <p:cNvSpPr/>
          <p:nvPr/>
        </p:nvSpPr>
        <p:spPr>
          <a:xfrm>
            <a:off x="50800" y="2140089"/>
            <a:ext cx="2061301" cy="1547992"/>
          </a:xfrm>
          <a:prstGeom prst="downArrow">
            <a:avLst/>
          </a:prstGeom>
          <a:solidFill>
            <a:schemeClr val="accent6">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3" name="上箭头 42"/>
          <p:cNvSpPr/>
          <p:nvPr/>
        </p:nvSpPr>
        <p:spPr>
          <a:xfrm>
            <a:off x="3858260" y="813487"/>
            <a:ext cx="1732280" cy="1547139"/>
          </a:xfrm>
          <a:prstGeom prst="upArrow">
            <a:avLst/>
          </a:prstGeom>
          <a:solidFill>
            <a:schemeClr val="accent6">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4" name="矩形 43"/>
          <p:cNvSpPr/>
          <p:nvPr/>
        </p:nvSpPr>
        <p:spPr>
          <a:xfrm>
            <a:off x="4247734" y="1256168"/>
            <a:ext cx="864147" cy="2748001"/>
          </a:xfrm>
          <a:prstGeom prst="rect">
            <a:avLst/>
          </a:prstGeom>
        </p:spPr>
        <p:txBody>
          <a:bodyPr vert="wordArtVertRtl">
            <a:spAutoFit/>
          </a:bodyPr>
          <a:lstStyle>
            <a:defPPr>
              <a:defRPr lang="zh-CN"/>
            </a:defPPr>
            <a:lvl1pPr algn="l" rtl="0" fontAlgn="base">
              <a:spcBef>
                <a:spcPct val="0"/>
              </a:spcBef>
              <a:spcAft>
                <a:spcPct val="0"/>
              </a:spcAft>
              <a:buFont typeface="Arial" panose="020B0604020202020204" pitchFamily="34" charset="0"/>
              <a:defRPr b="1"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b="1"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b="1"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b="1"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b="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Calibri" panose="020F0502020204030204" pitchFamily="34" charset="0"/>
                <a:ea typeface="宋体" panose="02010600030101010101" pitchFamily="2" charset="-122"/>
                <a:cs typeface="+mn-cs"/>
              </a:defRPr>
            </a:lvl9pPr>
          </a:lstStyle>
          <a:p>
            <a:pPr fontAlgn="auto">
              <a:lnSpc>
                <a:spcPts val="2500"/>
              </a:lnSpc>
            </a:pPr>
            <a:r>
              <a:rPr lang="zh-CN" altLang="en-US" sz="2400" noProof="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悄悄</a:t>
            </a:r>
            <a:endParaRPr lang="en-US" altLang="zh-CN" sz="2400" noProof="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fontAlgn="auto">
              <a:lnSpc>
                <a:spcPts val="2500"/>
              </a:lnSpc>
            </a:pPr>
            <a:r>
              <a:rPr lang="zh-CN" altLang="en-US" sz="2400" noProof="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来临</a:t>
            </a:r>
          </a:p>
        </p:txBody>
      </p:sp>
      <p:sp>
        <p:nvSpPr>
          <p:cNvPr id="45" name="矩形 44"/>
          <p:cNvSpPr/>
          <p:nvPr/>
        </p:nvSpPr>
        <p:spPr>
          <a:xfrm>
            <a:off x="102134" y="1316871"/>
            <a:ext cx="3405333" cy="104713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5128" tIns="135128" rIns="135128" bIns="135128" numCol="1" spcCol="1270" anchor="ctr" anchorCtr="0">
            <a:noAutofit/>
          </a:bodyPr>
          <a:lstStyle/>
          <a:p>
            <a:pPr lvl="0" algn="l" defTabSz="844550">
              <a:lnSpc>
                <a:spcPct val="90000"/>
              </a:lnSpc>
              <a:spcBef>
                <a:spcPct val="0"/>
              </a:spcBef>
              <a:spcAft>
                <a:spcPct val="35000"/>
              </a:spcAft>
            </a:pPr>
            <a:r>
              <a:rPr lang="zh-CN" altLang="en-US" sz="2000" b="1" kern="1200" dirty="0">
                <a:latin typeface="微软雅黑" panose="020B0503020204020204" pitchFamily="34" charset="-122"/>
                <a:ea typeface="微软雅黑" panose="020B0503020204020204" pitchFamily="34" charset="-122"/>
              </a:rPr>
              <a:t>互联网时代</a:t>
            </a:r>
          </a:p>
        </p:txBody>
      </p:sp>
      <p:sp>
        <p:nvSpPr>
          <p:cNvPr id="46" name="矩形 45"/>
          <p:cNvSpPr/>
          <p:nvPr/>
        </p:nvSpPr>
        <p:spPr>
          <a:xfrm>
            <a:off x="605374" y="2170568"/>
            <a:ext cx="864147" cy="2748001"/>
          </a:xfrm>
          <a:prstGeom prst="rect">
            <a:avLst/>
          </a:prstGeom>
        </p:spPr>
        <p:txBody>
          <a:bodyPr vert="wordArtVertRtl">
            <a:spAutoFit/>
          </a:bodyPr>
          <a:lstStyle>
            <a:defPPr>
              <a:defRPr lang="zh-CN"/>
            </a:defPPr>
            <a:lvl1pPr algn="l" rtl="0" fontAlgn="base">
              <a:spcBef>
                <a:spcPct val="0"/>
              </a:spcBef>
              <a:spcAft>
                <a:spcPct val="0"/>
              </a:spcAft>
              <a:buFont typeface="Arial" panose="020B0604020202020204" pitchFamily="34" charset="0"/>
              <a:defRPr b="1"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b="1"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b="1"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b="1"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b="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Calibri" panose="020F0502020204030204" pitchFamily="34" charset="0"/>
                <a:ea typeface="宋体" panose="02010600030101010101" pitchFamily="2" charset="-122"/>
                <a:cs typeface="+mn-cs"/>
              </a:defRPr>
            </a:lvl9pPr>
          </a:lstStyle>
          <a:p>
            <a:pPr fontAlgn="auto">
              <a:lnSpc>
                <a:spcPts val="2500"/>
              </a:lnSpc>
            </a:pPr>
            <a:r>
              <a:rPr lang="zh-CN" altLang="en-US" sz="2400" noProof="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正在</a:t>
            </a:r>
            <a:endParaRPr lang="en-US" altLang="zh-CN" sz="2400" noProof="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fontAlgn="auto">
              <a:lnSpc>
                <a:spcPts val="2500"/>
              </a:lnSpc>
            </a:pPr>
            <a:r>
              <a:rPr lang="zh-CN" altLang="en-US" sz="2400" noProof="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终结</a:t>
            </a:r>
          </a:p>
        </p:txBody>
      </p:sp>
      <p:sp>
        <p:nvSpPr>
          <p:cNvPr id="47" name="矩形 46"/>
          <p:cNvSpPr/>
          <p:nvPr/>
        </p:nvSpPr>
        <p:spPr>
          <a:xfrm>
            <a:off x="2479574" y="935871"/>
            <a:ext cx="3405333" cy="104713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5128" tIns="135128" rIns="135128" bIns="135128" numCol="1" spcCol="1270" anchor="ctr" anchorCtr="0">
            <a:noAutofit/>
          </a:bodyPr>
          <a:lstStyle/>
          <a:p>
            <a:pPr marL="342900" lvl="0" indent="-342900" defTabSz="844550">
              <a:lnSpc>
                <a:spcPct val="90000"/>
              </a:lnSpc>
              <a:spcBef>
                <a:spcPct val="0"/>
              </a:spcBef>
              <a:spcAft>
                <a:spcPct val="35000"/>
              </a:spcAft>
              <a:buFont typeface="Arial" panose="020B0604020202020204" pitchFamily="34" charset="0"/>
              <a:buChar char="•"/>
            </a:pPr>
            <a:r>
              <a:rPr lang="zh-CN" altLang="en-US" sz="2000" b="1" dirty="0">
                <a:solidFill>
                  <a:srgbClr val="C00000"/>
                </a:solidFill>
                <a:latin typeface="微软雅黑" panose="020B0503020204020204" pitchFamily="34" charset="-122"/>
                <a:ea typeface="微软雅黑" panose="020B0503020204020204" pitchFamily="34" charset="-122"/>
              </a:rPr>
              <a:t>人工智能</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342900" lvl="0" indent="-342900" defTabSz="844550">
              <a:lnSpc>
                <a:spcPct val="90000"/>
              </a:lnSpc>
              <a:spcBef>
                <a:spcPct val="0"/>
              </a:spcBef>
              <a:spcAft>
                <a:spcPct val="35000"/>
              </a:spcAft>
              <a:buFont typeface="Arial" panose="020B0604020202020204" pitchFamily="34" charset="0"/>
              <a:buChar char="•"/>
            </a:pPr>
            <a:r>
              <a:rPr lang="zh-CN" altLang="en-US" sz="2000" b="1" dirty="0">
                <a:solidFill>
                  <a:srgbClr val="C00000"/>
                </a:solidFill>
                <a:latin typeface="微软雅黑" panose="020B0503020204020204" pitchFamily="34" charset="-122"/>
                <a:ea typeface="微软雅黑" panose="020B0503020204020204" pitchFamily="34" charset="-122"/>
              </a:rPr>
              <a:t>机器人</a:t>
            </a:r>
            <a:endParaRPr lang="zh-CN" altLang="en-US" sz="2000" b="1" kern="1200" dirty="0">
              <a:solidFill>
                <a:srgbClr val="C00000"/>
              </a:solidFill>
              <a:latin typeface="微软雅黑" panose="020B0503020204020204" pitchFamily="34" charset="-122"/>
              <a:ea typeface="微软雅黑" panose="020B0503020204020204" pitchFamily="34" charset="-122"/>
            </a:endParaRPr>
          </a:p>
        </p:txBody>
      </p:sp>
      <p:sp>
        <p:nvSpPr>
          <p:cNvPr id="48" name="矩形 47"/>
          <p:cNvSpPr/>
          <p:nvPr/>
        </p:nvSpPr>
        <p:spPr>
          <a:xfrm>
            <a:off x="5558054" y="935871"/>
            <a:ext cx="4759426" cy="104713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5128" tIns="135128" rIns="135128" bIns="135128" numCol="1" spcCol="1270" anchor="ctr" anchorCtr="0">
            <a:noAutofit/>
          </a:bodyPr>
          <a:lstStyle/>
          <a:p>
            <a:pPr marL="342900" lvl="0" indent="-342900" defTabSz="844550">
              <a:lnSpc>
                <a:spcPct val="90000"/>
              </a:lnSpc>
              <a:spcBef>
                <a:spcPct val="0"/>
              </a:spcBef>
              <a:spcAft>
                <a:spcPct val="35000"/>
              </a:spcAft>
              <a:buFont typeface="Arial" panose="020B0604020202020204" pitchFamily="34" charset="0"/>
              <a:buChar char="•"/>
            </a:pPr>
            <a:r>
              <a:rPr lang="zh-CN" altLang="en-US" sz="2000" b="1" dirty="0">
                <a:solidFill>
                  <a:srgbClr val="C00000"/>
                </a:solidFill>
                <a:latin typeface="微软雅黑" panose="020B0503020204020204" pitchFamily="34" charset="-122"/>
                <a:ea typeface="微软雅黑" panose="020B0503020204020204" pitchFamily="34" charset="-122"/>
              </a:rPr>
              <a:t>交通工具（即无人机、无人驾驶等）</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342900" lvl="0" indent="-342900" defTabSz="844550">
              <a:lnSpc>
                <a:spcPct val="90000"/>
              </a:lnSpc>
              <a:spcBef>
                <a:spcPct val="0"/>
              </a:spcBef>
              <a:spcAft>
                <a:spcPct val="35000"/>
              </a:spcAft>
              <a:buFont typeface="Arial" panose="020B0604020202020204" pitchFamily="34" charset="0"/>
              <a:buChar char="•"/>
            </a:pPr>
            <a:r>
              <a:rPr lang="en-US" altLang="zh-CN" sz="2000" b="1" dirty="0">
                <a:solidFill>
                  <a:srgbClr val="C00000"/>
                </a:solidFill>
                <a:latin typeface="微软雅黑" panose="020B0503020204020204" pitchFamily="34" charset="-122"/>
                <a:ea typeface="微软雅黑" panose="020B0503020204020204" pitchFamily="34" charset="-122"/>
              </a:rPr>
              <a:t>VR</a:t>
            </a:r>
            <a:r>
              <a:rPr lang="zh-CN" altLang="en-US" sz="2000" b="1" dirty="0">
                <a:solidFill>
                  <a:srgbClr val="C00000"/>
                </a:solidFill>
                <a:latin typeface="微软雅黑" panose="020B0503020204020204" pitchFamily="34" charset="-122"/>
                <a:ea typeface="微软雅黑" panose="020B0503020204020204" pitchFamily="34" charset="-122"/>
              </a:rPr>
              <a:t>（虚拟现实）</a:t>
            </a:r>
            <a:endParaRPr lang="zh-CN" altLang="en-US" sz="2000" b="1" kern="1200" dirty="0">
              <a:solidFill>
                <a:srgbClr val="C00000"/>
              </a:solidFill>
              <a:latin typeface="微软雅黑" panose="020B0503020204020204" pitchFamily="34" charset="-122"/>
              <a:ea typeface="微软雅黑" panose="020B0503020204020204" pitchFamily="34" charset="-122"/>
            </a:endParaRPr>
          </a:p>
        </p:txBody>
      </p:sp>
      <p:pic>
        <p:nvPicPr>
          <p:cNvPr id="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783" y="4419355"/>
            <a:ext cx="183515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818" y="3880713"/>
            <a:ext cx="209232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9645" y="3405821"/>
            <a:ext cx="2313621" cy="237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filter="fade">
                                      <p:cBhvr>
                                        <p:cTn id="47" dur="1000"/>
                                        <p:tgtEl>
                                          <p:spTgt spid="19"/>
                                        </p:tgtEl>
                                      </p:cBhvr>
                                    </p:animEffect>
                                    <p:anim calcmode="lin" valueType="num">
                                      <p:cBhvr>
                                        <p:cTn id="48" dur="1000" fill="hold"/>
                                        <p:tgtEl>
                                          <p:spTgt spid="19"/>
                                        </p:tgtEl>
                                        <p:attrNameLst>
                                          <p:attrName>ppt_x</p:attrName>
                                        </p:attrNameLst>
                                      </p:cBhvr>
                                      <p:tavLst>
                                        <p:tav tm="0">
                                          <p:val>
                                            <p:strVal val="#ppt_x"/>
                                          </p:val>
                                        </p:tav>
                                        <p:tav tm="100000">
                                          <p:val>
                                            <p:strVal val="#ppt_x"/>
                                          </p:val>
                                        </p:tav>
                                      </p:tavLst>
                                    </p:anim>
                                    <p:anim calcmode="lin" valueType="num">
                                      <p:cBhvr>
                                        <p:cTn id="49" dur="1000" fill="hold"/>
                                        <p:tgtEl>
                                          <p:spTgt spid="1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filter="fade">
                                      <p:cBhvr>
                                        <p:cTn id="52" dur="1000"/>
                                        <p:tgtEl>
                                          <p:spTgt spid="20"/>
                                        </p:tgtEl>
                                      </p:cBhvr>
                                    </p:animEffect>
                                    <p:anim calcmode="lin" valueType="num">
                                      <p:cBhvr>
                                        <p:cTn id="53" dur="1000" fill="hold"/>
                                        <p:tgtEl>
                                          <p:spTgt spid="20"/>
                                        </p:tgtEl>
                                        <p:attrNameLst>
                                          <p:attrName>ppt_x</p:attrName>
                                        </p:attrNameLst>
                                      </p:cBhvr>
                                      <p:tavLst>
                                        <p:tav tm="0">
                                          <p:val>
                                            <p:strVal val="#ppt_x"/>
                                          </p:val>
                                        </p:tav>
                                        <p:tav tm="100000">
                                          <p:val>
                                            <p:strVal val="#ppt_x"/>
                                          </p:val>
                                        </p:tav>
                                      </p:tavLst>
                                    </p:anim>
                                    <p:anim calcmode="lin" valueType="num">
                                      <p:cBhvr>
                                        <p:cTn id="54" dur="1000" fill="hold"/>
                                        <p:tgtEl>
                                          <p:spTgt spid="2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filter="fade">
                                      <p:cBhvr>
                                        <p:cTn id="57" dur="1000"/>
                                        <p:tgtEl>
                                          <p:spTgt spid="21"/>
                                        </p:tgtEl>
                                      </p:cBhvr>
                                    </p:animEffect>
                                    <p:anim calcmode="lin" valueType="num">
                                      <p:cBhvr>
                                        <p:cTn id="58" dur="1000" fill="hold"/>
                                        <p:tgtEl>
                                          <p:spTgt spid="21"/>
                                        </p:tgtEl>
                                        <p:attrNameLst>
                                          <p:attrName>ppt_x</p:attrName>
                                        </p:attrNameLst>
                                      </p:cBhvr>
                                      <p:tavLst>
                                        <p:tav tm="0">
                                          <p:val>
                                            <p:strVal val="#ppt_x"/>
                                          </p:val>
                                        </p:tav>
                                        <p:tav tm="100000">
                                          <p:val>
                                            <p:strVal val="#ppt_x"/>
                                          </p:val>
                                        </p:tav>
                                      </p:tavLst>
                                    </p:anim>
                                    <p:anim calcmode="lin" valueType="num">
                                      <p:cBhvr>
                                        <p:cTn id="59" dur="1000" fill="hold"/>
                                        <p:tgtEl>
                                          <p:spTgt spid="21"/>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filter="fade">
                                      <p:cBhvr>
                                        <p:cTn id="62" dur="1000"/>
                                        <p:tgtEl>
                                          <p:spTgt spid="22"/>
                                        </p:tgtEl>
                                      </p:cBhvr>
                                    </p:animEffect>
                                    <p:anim calcmode="lin" valueType="num">
                                      <p:cBhvr>
                                        <p:cTn id="63" dur="1000" fill="hold"/>
                                        <p:tgtEl>
                                          <p:spTgt spid="22"/>
                                        </p:tgtEl>
                                        <p:attrNameLst>
                                          <p:attrName>ppt_x</p:attrName>
                                        </p:attrNameLst>
                                      </p:cBhvr>
                                      <p:tavLst>
                                        <p:tav tm="0">
                                          <p:val>
                                            <p:strVal val="#ppt_x"/>
                                          </p:val>
                                        </p:tav>
                                        <p:tav tm="100000">
                                          <p:val>
                                            <p:strVal val="#ppt_x"/>
                                          </p:val>
                                        </p:tav>
                                      </p:tavLst>
                                    </p:anim>
                                    <p:anim calcmode="lin" valueType="num">
                                      <p:cBhvr>
                                        <p:cTn id="64" dur="1000" fill="hold"/>
                                        <p:tgtEl>
                                          <p:spTgt spid="22"/>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filter="fade">
                                      <p:cBhvr>
                                        <p:cTn id="67" dur="1000"/>
                                        <p:tgtEl>
                                          <p:spTgt spid="23"/>
                                        </p:tgtEl>
                                      </p:cBhvr>
                                    </p:animEffect>
                                    <p:anim calcmode="lin" valueType="num">
                                      <p:cBhvr>
                                        <p:cTn id="68" dur="1000" fill="hold"/>
                                        <p:tgtEl>
                                          <p:spTgt spid="23"/>
                                        </p:tgtEl>
                                        <p:attrNameLst>
                                          <p:attrName>ppt_x</p:attrName>
                                        </p:attrNameLst>
                                      </p:cBhvr>
                                      <p:tavLst>
                                        <p:tav tm="0">
                                          <p:val>
                                            <p:strVal val="#ppt_x"/>
                                          </p:val>
                                        </p:tav>
                                        <p:tav tm="100000">
                                          <p:val>
                                            <p:strVal val="#ppt_x"/>
                                          </p:val>
                                        </p:tav>
                                      </p:tavLst>
                                    </p:anim>
                                    <p:anim calcmode="lin" valueType="num">
                                      <p:cBhvr>
                                        <p:cTn id="69" dur="1000" fill="hold"/>
                                        <p:tgtEl>
                                          <p:spTgt spid="23"/>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filter="fade">
                                      <p:cBhvr>
                                        <p:cTn id="72" dur="1000"/>
                                        <p:tgtEl>
                                          <p:spTgt spid="24"/>
                                        </p:tgtEl>
                                      </p:cBhvr>
                                    </p:animEffect>
                                    <p:anim calcmode="lin" valueType="num">
                                      <p:cBhvr>
                                        <p:cTn id="73" dur="1000" fill="hold"/>
                                        <p:tgtEl>
                                          <p:spTgt spid="24"/>
                                        </p:tgtEl>
                                        <p:attrNameLst>
                                          <p:attrName>ppt_x</p:attrName>
                                        </p:attrNameLst>
                                      </p:cBhvr>
                                      <p:tavLst>
                                        <p:tav tm="0">
                                          <p:val>
                                            <p:strVal val="#ppt_x"/>
                                          </p:val>
                                        </p:tav>
                                        <p:tav tm="100000">
                                          <p:val>
                                            <p:strVal val="#ppt_x"/>
                                          </p:val>
                                        </p:tav>
                                      </p:tavLst>
                                    </p:anim>
                                    <p:anim calcmode="lin" valueType="num">
                                      <p:cBhvr>
                                        <p:cTn id="74" dur="1000" fill="hold"/>
                                        <p:tgtEl>
                                          <p:spTgt spid="24"/>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filter="fade">
                                      <p:cBhvr>
                                        <p:cTn id="77" dur="1000"/>
                                        <p:tgtEl>
                                          <p:spTgt spid="25"/>
                                        </p:tgtEl>
                                      </p:cBhvr>
                                    </p:animEffect>
                                    <p:anim calcmode="lin" valueType="num">
                                      <p:cBhvr>
                                        <p:cTn id="78" dur="1000" fill="hold"/>
                                        <p:tgtEl>
                                          <p:spTgt spid="25"/>
                                        </p:tgtEl>
                                        <p:attrNameLst>
                                          <p:attrName>ppt_x</p:attrName>
                                        </p:attrNameLst>
                                      </p:cBhvr>
                                      <p:tavLst>
                                        <p:tav tm="0">
                                          <p:val>
                                            <p:strVal val="#ppt_x"/>
                                          </p:val>
                                        </p:tav>
                                        <p:tav tm="100000">
                                          <p:val>
                                            <p:strVal val="#ppt_x"/>
                                          </p:val>
                                        </p:tav>
                                      </p:tavLst>
                                    </p:anim>
                                    <p:anim calcmode="lin" valueType="num">
                                      <p:cBhvr>
                                        <p:cTn id="79" dur="1000" fill="hold"/>
                                        <p:tgtEl>
                                          <p:spTgt spid="25"/>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7"/>
                                        </p:tgtEl>
                                        <p:attrNameLst>
                                          <p:attrName>style.visibility</p:attrName>
                                        </p:attrNameLst>
                                      </p:cBhvr>
                                      <p:to>
                                        <p:strVal val="visible"/>
                                      </p:to>
                                    </p:set>
                                    <p:animEffect filter="fade">
                                      <p:cBhvr>
                                        <p:cTn id="82" dur="1000"/>
                                        <p:tgtEl>
                                          <p:spTgt spid="27"/>
                                        </p:tgtEl>
                                      </p:cBhvr>
                                    </p:animEffect>
                                    <p:anim calcmode="lin" valueType="num">
                                      <p:cBhvr>
                                        <p:cTn id="83" dur="1000" fill="hold"/>
                                        <p:tgtEl>
                                          <p:spTgt spid="27"/>
                                        </p:tgtEl>
                                        <p:attrNameLst>
                                          <p:attrName>ppt_x</p:attrName>
                                        </p:attrNameLst>
                                      </p:cBhvr>
                                      <p:tavLst>
                                        <p:tav tm="0">
                                          <p:val>
                                            <p:strVal val="#ppt_x"/>
                                          </p:val>
                                        </p:tav>
                                        <p:tav tm="100000">
                                          <p:val>
                                            <p:strVal val="#ppt_x"/>
                                          </p:val>
                                        </p:tav>
                                      </p:tavLst>
                                    </p:anim>
                                    <p:anim calcmode="lin" valueType="num">
                                      <p:cBhvr>
                                        <p:cTn id="84" dur="1000" fill="hold"/>
                                        <p:tgtEl>
                                          <p:spTgt spid="27"/>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filter="fade">
                                      <p:cBhvr>
                                        <p:cTn id="87" dur="1000"/>
                                        <p:tgtEl>
                                          <p:spTgt spid="28"/>
                                        </p:tgtEl>
                                      </p:cBhvr>
                                    </p:animEffect>
                                    <p:anim calcmode="lin" valueType="num">
                                      <p:cBhvr>
                                        <p:cTn id="88" dur="1000" fill="hold"/>
                                        <p:tgtEl>
                                          <p:spTgt spid="28"/>
                                        </p:tgtEl>
                                        <p:attrNameLst>
                                          <p:attrName>ppt_x</p:attrName>
                                        </p:attrNameLst>
                                      </p:cBhvr>
                                      <p:tavLst>
                                        <p:tav tm="0">
                                          <p:val>
                                            <p:strVal val="#ppt_x"/>
                                          </p:val>
                                        </p:tav>
                                        <p:tav tm="100000">
                                          <p:val>
                                            <p:strVal val="#ppt_x"/>
                                          </p:val>
                                        </p:tav>
                                      </p:tavLst>
                                    </p:anim>
                                    <p:anim calcmode="lin" valueType="num">
                                      <p:cBhvr>
                                        <p:cTn id="89" dur="1000" fill="hold"/>
                                        <p:tgtEl>
                                          <p:spTgt spid="28"/>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filter="fade">
                                      <p:cBhvr>
                                        <p:cTn id="92" dur="1000"/>
                                        <p:tgtEl>
                                          <p:spTgt spid="30"/>
                                        </p:tgtEl>
                                      </p:cBhvr>
                                    </p:animEffect>
                                    <p:anim calcmode="lin" valueType="num">
                                      <p:cBhvr>
                                        <p:cTn id="93" dur="1000" fill="hold"/>
                                        <p:tgtEl>
                                          <p:spTgt spid="30"/>
                                        </p:tgtEl>
                                        <p:attrNameLst>
                                          <p:attrName>ppt_x</p:attrName>
                                        </p:attrNameLst>
                                      </p:cBhvr>
                                      <p:tavLst>
                                        <p:tav tm="0">
                                          <p:val>
                                            <p:strVal val="#ppt_x"/>
                                          </p:val>
                                        </p:tav>
                                        <p:tav tm="100000">
                                          <p:val>
                                            <p:strVal val="#ppt_x"/>
                                          </p:val>
                                        </p:tav>
                                      </p:tavLst>
                                    </p:anim>
                                    <p:anim calcmode="lin" valueType="num">
                                      <p:cBhvr>
                                        <p:cTn id="94" dur="1000" fill="hold"/>
                                        <p:tgtEl>
                                          <p:spTgt spid="30"/>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filter="fade">
                                      <p:cBhvr>
                                        <p:cTn id="97" dur="1000"/>
                                        <p:tgtEl>
                                          <p:spTgt spid="32"/>
                                        </p:tgtEl>
                                      </p:cBhvr>
                                    </p:animEffect>
                                    <p:anim calcmode="lin" valueType="num">
                                      <p:cBhvr>
                                        <p:cTn id="98" dur="1000" fill="hold"/>
                                        <p:tgtEl>
                                          <p:spTgt spid="32"/>
                                        </p:tgtEl>
                                        <p:attrNameLst>
                                          <p:attrName>ppt_x</p:attrName>
                                        </p:attrNameLst>
                                      </p:cBhvr>
                                      <p:tavLst>
                                        <p:tav tm="0">
                                          <p:val>
                                            <p:strVal val="#ppt_x"/>
                                          </p:val>
                                        </p:tav>
                                        <p:tav tm="100000">
                                          <p:val>
                                            <p:strVal val="#ppt_x"/>
                                          </p:val>
                                        </p:tav>
                                      </p:tavLst>
                                    </p:anim>
                                    <p:anim calcmode="lin" valueType="num">
                                      <p:cBhvr>
                                        <p:cTn id="99" dur="1000" fill="hold"/>
                                        <p:tgtEl>
                                          <p:spTgt spid="32"/>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filter="fade">
                                      <p:cBhvr>
                                        <p:cTn id="102" dur="1000"/>
                                        <p:tgtEl>
                                          <p:spTgt spid="33"/>
                                        </p:tgtEl>
                                      </p:cBhvr>
                                    </p:animEffect>
                                    <p:anim calcmode="lin" valueType="num">
                                      <p:cBhvr>
                                        <p:cTn id="103" dur="1000" fill="hold"/>
                                        <p:tgtEl>
                                          <p:spTgt spid="33"/>
                                        </p:tgtEl>
                                        <p:attrNameLst>
                                          <p:attrName>ppt_x</p:attrName>
                                        </p:attrNameLst>
                                      </p:cBhvr>
                                      <p:tavLst>
                                        <p:tav tm="0">
                                          <p:val>
                                            <p:strVal val="#ppt_x"/>
                                          </p:val>
                                        </p:tav>
                                        <p:tav tm="100000">
                                          <p:val>
                                            <p:strVal val="#ppt_x"/>
                                          </p:val>
                                        </p:tav>
                                      </p:tavLst>
                                    </p:anim>
                                    <p:anim calcmode="lin" valueType="num">
                                      <p:cBhvr>
                                        <p:cTn id="10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p:bldP spid="16" grpId="0" bldLvl="0"/>
      <p:bldP spid="17" grpId="0" bldLvl="0"/>
      <p:bldP spid="18" grpId="0" bldLvl="0"/>
      <p:bldP spid="19" grpId="0" bldLvl="0"/>
      <p:bldP spid="20" grpId="0" bldLvl="0"/>
      <p:bldP spid="23" grpId="0" bldLvl="0"/>
      <p:bldP spid="24" grpId="0" bldLvl="0"/>
      <p:bldP spid="25" grpId="0" bldLvl="0"/>
      <p:bldP spid="27" grpId="0" bldLvl="0"/>
      <p:bldP spid="28" grpId="0" bldLvl="0"/>
      <p:bldP spid="30" grpId="0" bldLvl="0"/>
      <p:bldP spid="32" grpId="0" bldLvl="0"/>
      <p:bldP spid="33" grpId="0" bldLvl="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直角三角形 4"/>
          <p:cNvSpPr>
            <a:spLocks noChangeArrowheads="1"/>
          </p:cNvSpPr>
          <p:nvPr/>
        </p:nvSpPr>
        <p:spPr bwMode="auto">
          <a:xfrm rot="-5400000">
            <a:off x="11830050" y="6515100"/>
            <a:ext cx="273050" cy="273050"/>
          </a:xfrm>
          <a:prstGeom prst="rtTriangle">
            <a:avLst/>
          </a:prstGeom>
          <a:solidFill>
            <a:srgbClr val="E5AA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819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825" y="782638"/>
            <a:ext cx="9297988" cy="591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dirty="0"/>
              <a:t>手机中的</a:t>
            </a:r>
            <a:r>
              <a:rPr lang="en-US" altLang="zh-CN" dirty="0"/>
              <a:t>AI</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圆角矩形 30"/>
          <p:cNvSpPr>
            <a:spLocks noChangeArrowheads="1"/>
          </p:cNvSpPr>
          <p:nvPr/>
        </p:nvSpPr>
        <p:spPr bwMode="auto">
          <a:xfrm>
            <a:off x="931863" y="1187450"/>
            <a:ext cx="2597150" cy="442913"/>
          </a:xfrm>
          <a:prstGeom prst="roundRect">
            <a:avLst>
              <a:gd name="adj" fmla="val 16667"/>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262626"/>
              </a:solidFill>
            </a:endParaRPr>
          </a:p>
        </p:txBody>
      </p:sp>
      <p:sp>
        <p:nvSpPr>
          <p:cNvPr id="7177" name="圆角矩形 36"/>
          <p:cNvSpPr>
            <a:spLocks noChangeArrowheads="1"/>
          </p:cNvSpPr>
          <p:nvPr/>
        </p:nvSpPr>
        <p:spPr bwMode="auto">
          <a:xfrm>
            <a:off x="931863" y="2867025"/>
            <a:ext cx="2597150" cy="442913"/>
          </a:xfrm>
          <a:prstGeom prst="roundRect">
            <a:avLst>
              <a:gd name="adj" fmla="val 16667"/>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262626"/>
              </a:solidFill>
            </a:endParaRPr>
          </a:p>
        </p:txBody>
      </p:sp>
      <p:sp>
        <p:nvSpPr>
          <p:cNvPr id="7181" name="圆角矩形 42"/>
          <p:cNvSpPr>
            <a:spLocks noChangeArrowheads="1"/>
          </p:cNvSpPr>
          <p:nvPr/>
        </p:nvSpPr>
        <p:spPr bwMode="auto">
          <a:xfrm>
            <a:off x="931863" y="4546600"/>
            <a:ext cx="2597150" cy="442913"/>
          </a:xfrm>
          <a:prstGeom prst="roundRect">
            <a:avLst>
              <a:gd name="adj" fmla="val 16667"/>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262626"/>
              </a:solidFill>
            </a:endParaRPr>
          </a:p>
        </p:txBody>
      </p:sp>
      <p:pic>
        <p:nvPicPr>
          <p:cNvPr id="7185" name="Picture 2"/>
          <p:cNvPicPr>
            <a:picLocks noChangeAspect="1" noChangeArrowheads="1"/>
          </p:cNvPicPr>
          <p:nvPr/>
        </p:nvPicPr>
        <p:blipFill>
          <a:blip r:embed="rId3">
            <a:extLst>
              <a:ext uri="{28A0092B-C50C-407E-A947-70E740481C1C}">
                <a14:useLocalDpi xmlns:a14="http://schemas.microsoft.com/office/drawing/2010/main" val="0"/>
              </a:ext>
            </a:extLst>
          </a:blip>
          <a:srcRect r="3709" b="5330"/>
          <a:stretch>
            <a:fillRect/>
          </a:stretch>
        </p:blipFill>
        <p:spPr bwMode="auto">
          <a:xfrm>
            <a:off x="607695" y="1246505"/>
            <a:ext cx="10296525" cy="554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en-US" altLang="zh-CN" dirty="0"/>
              <a:t>AI</a:t>
            </a:r>
            <a:r>
              <a:rPr lang="zh-CN" altLang="en-US" dirty="0"/>
              <a:t>将催生“无用阶层”？！</a:t>
            </a:r>
          </a:p>
        </p:txBody>
      </p:sp>
      <p:sp>
        <p:nvSpPr>
          <p:cNvPr id="8" name="内容占位符 2"/>
          <p:cNvSpPr txBox="1"/>
          <p:nvPr/>
        </p:nvSpPr>
        <p:spPr>
          <a:xfrm>
            <a:off x="7574280" y="424180"/>
            <a:ext cx="4617720" cy="82296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eaLnBrk="1" hangingPunct="1">
              <a:defRPr/>
            </a:pPr>
            <a:r>
              <a:rPr lang="zh-CN" altLang="en-US" sz="2000" b="1" kern="0" dirty="0">
                <a:solidFill>
                  <a:schemeClr val="tx1">
                    <a:lumMod val="65000"/>
                    <a:lumOff val="3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人工</a:t>
            </a:r>
            <a:r>
              <a:rPr lang="en-US" altLang="zh-CN" sz="2000" b="1" kern="0" dirty="0">
                <a:solidFill>
                  <a:schemeClr val="tx1">
                    <a:lumMod val="65000"/>
                    <a:lumOff val="3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zh-CN" altLang="en-US" sz="2000" b="1" kern="0" dirty="0">
                <a:solidFill>
                  <a:schemeClr val="tx1">
                    <a:lumMod val="65000"/>
                    <a:lumOff val="3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脑力劳动：翻译、记者</a:t>
            </a:r>
            <a:r>
              <a:rPr lang="en-US" altLang="zh-CN" sz="2000" b="1" kern="0" dirty="0">
                <a:solidFill>
                  <a:schemeClr val="tx1">
                    <a:lumMod val="65000"/>
                    <a:lumOff val="3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p>
          <a:p>
            <a:pPr eaLnBrk="1" hangingPunct="1">
              <a:defRPr/>
            </a:pPr>
            <a:r>
              <a:rPr lang="zh-CN" altLang="en-US" sz="2000" b="1" kern="0" dirty="0">
                <a:solidFill>
                  <a:schemeClr val="tx1">
                    <a:lumMod val="65000"/>
                    <a:lumOff val="3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人工</a:t>
            </a:r>
            <a:r>
              <a:rPr lang="en-US" altLang="zh-CN" sz="2000" b="1" kern="0" dirty="0">
                <a:solidFill>
                  <a:schemeClr val="tx1">
                    <a:lumMod val="65000"/>
                    <a:lumOff val="3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zh-CN" altLang="en-US" sz="2000" b="1" kern="0" dirty="0">
                <a:solidFill>
                  <a:schemeClr val="tx1">
                    <a:lumMod val="65000"/>
                    <a:lumOff val="3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体力劳动：保安、保姆</a:t>
            </a:r>
            <a:r>
              <a:rPr lang="en-US" altLang="zh-CN" sz="2000" b="1" kern="0" dirty="0">
                <a:solidFill>
                  <a:schemeClr val="tx1">
                    <a:lumMod val="65000"/>
                    <a:lumOff val="3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13"/>
          <p:cNvGrpSpPr/>
          <p:nvPr/>
        </p:nvGrpSpPr>
        <p:grpSpPr bwMode="auto">
          <a:xfrm>
            <a:off x="2447925" y="2501900"/>
            <a:ext cx="7296150" cy="981075"/>
            <a:chOff x="0" y="135717"/>
            <a:chExt cx="4331070" cy="582450"/>
          </a:xfrm>
        </p:grpSpPr>
        <p:sp>
          <p:nvSpPr>
            <p:cNvPr id="5126" name="任意多边形 45"/>
            <p:cNvSpPr/>
            <p:nvPr/>
          </p:nvSpPr>
          <p:spPr bwMode="auto">
            <a:xfrm>
              <a:off x="21207" y="616567"/>
              <a:ext cx="1307927" cy="101600"/>
            </a:xfrm>
            <a:custGeom>
              <a:avLst/>
              <a:gdLst>
                <a:gd name="T0" fmla="*/ 0 w 1307927"/>
                <a:gd name="T1" fmla="*/ 0 h 101600"/>
                <a:gd name="T2" fmla="*/ 1223454 w 1307927"/>
                <a:gd name="T3" fmla="*/ 0 h 101600"/>
                <a:gd name="T4" fmla="*/ 1307927 w 1307927"/>
                <a:gd name="T5" fmla="*/ 101600 h 101600"/>
                <a:gd name="T6" fmla="*/ 0 w 1307927"/>
                <a:gd name="T7" fmla="*/ 101600 h 101600"/>
                <a:gd name="T8" fmla="*/ 0 w 1307927"/>
                <a:gd name="T9" fmla="*/ 0 h 101600"/>
                <a:gd name="T10" fmla="*/ 0 60000 65536"/>
                <a:gd name="T11" fmla="*/ 0 60000 65536"/>
                <a:gd name="T12" fmla="*/ 0 60000 65536"/>
                <a:gd name="T13" fmla="*/ 0 60000 65536"/>
                <a:gd name="T14" fmla="*/ 0 60000 65536"/>
                <a:gd name="T15" fmla="*/ 0 w 1307927"/>
                <a:gd name="T16" fmla="*/ 0 h 101600"/>
                <a:gd name="T17" fmla="*/ 1307927 w 1307927"/>
                <a:gd name="T18" fmla="*/ 101600 h 101600"/>
              </a:gdLst>
              <a:ahLst/>
              <a:cxnLst>
                <a:cxn ang="T10">
                  <a:pos x="T0" y="T1"/>
                </a:cxn>
                <a:cxn ang="T11">
                  <a:pos x="T2" y="T3"/>
                </a:cxn>
                <a:cxn ang="T12">
                  <a:pos x="T4" y="T5"/>
                </a:cxn>
                <a:cxn ang="T13">
                  <a:pos x="T6" y="T7"/>
                </a:cxn>
                <a:cxn ang="T14">
                  <a:pos x="T8" y="T9"/>
                </a:cxn>
              </a:cxnLst>
              <a:rect l="T15" t="T16" r="T17" b="T18"/>
              <a:pathLst>
                <a:path w="1307927" h="101600">
                  <a:moveTo>
                    <a:pt x="0" y="0"/>
                  </a:moveTo>
                  <a:lnTo>
                    <a:pt x="1223454" y="0"/>
                  </a:lnTo>
                  <a:lnTo>
                    <a:pt x="1307927" y="101600"/>
                  </a:lnTo>
                  <a:lnTo>
                    <a:pt x="0" y="101600"/>
                  </a:lnTo>
                  <a:lnTo>
                    <a:pt x="0" y="0"/>
                  </a:lnTo>
                  <a:close/>
                </a:path>
              </a:pathLst>
            </a:custGeom>
            <a:solidFill>
              <a:srgbClr val="E5AA57"/>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27" name="任意多边形 126"/>
            <p:cNvSpPr/>
            <p:nvPr/>
          </p:nvSpPr>
          <p:spPr bwMode="auto">
            <a:xfrm>
              <a:off x="1439654" y="616567"/>
              <a:ext cx="2891416" cy="101600"/>
            </a:xfrm>
            <a:custGeom>
              <a:avLst/>
              <a:gdLst>
                <a:gd name="T0" fmla="*/ 0 w 2891416"/>
                <a:gd name="T1" fmla="*/ 0 h 101600"/>
                <a:gd name="T2" fmla="*/ 2891416 w 2891416"/>
                <a:gd name="T3" fmla="*/ 0 h 101600"/>
                <a:gd name="T4" fmla="*/ 2891416 w 2891416"/>
                <a:gd name="T5" fmla="*/ 101600 h 101600"/>
                <a:gd name="T6" fmla="*/ 84473 w 2891416"/>
                <a:gd name="T7" fmla="*/ 101600 h 101600"/>
                <a:gd name="T8" fmla="*/ 0 w 2891416"/>
                <a:gd name="T9" fmla="*/ 0 h 101600"/>
                <a:gd name="T10" fmla="*/ 0 60000 65536"/>
                <a:gd name="T11" fmla="*/ 0 60000 65536"/>
                <a:gd name="T12" fmla="*/ 0 60000 65536"/>
                <a:gd name="T13" fmla="*/ 0 60000 65536"/>
                <a:gd name="T14" fmla="*/ 0 60000 65536"/>
                <a:gd name="T15" fmla="*/ 0 w 2891416"/>
                <a:gd name="T16" fmla="*/ 0 h 101600"/>
                <a:gd name="T17" fmla="*/ 2891416 w 2891416"/>
                <a:gd name="T18" fmla="*/ 101600 h 101600"/>
              </a:gdLst>
              <a:ahLst/>
              <a:cxnLst>
                <a:cxn ang="T10">
                  <a:pos x="T0" y="T1"/>
                </a:cxn>
                <a:cxn ang="T11">
                  <a:pos x="T2" y="T3"/>
                </a:cxn>
                <a:cxn ang="T12">
                  <a:pos x="T4" y="T5"/>
                </a:cxn>
                <a:cxn ang="T13">
                  <a:pos x="T6" y="T7"/>
                </a:cxn>
                <a:cxn ang="T14">
                  <a:pos x="T8" y="T9"/>
                </a:cxn>
              </a:cxnLst>
              <a:rect l="T15" t="T16" r="T17" b="T18"/>
              <a:pathLst>
                <a:path w="2891416" h="101600">
                  <a:moveTo>
                    <a:pt x="0" y="0"/>
                  </a:moveTo>
                  <a:lnTo>
                    <a:pt x="2891416" y="0"/>
                  </a:lnTo>
                  <a:lnTo>
                    <a:pt x="2891416" y="101600"/>
                  </a:lnTo>
                  <a:lnTo>
                    <a:pt x="84473" y="101600"/>
                  </a:lnTo>
                  <a:lnTo>
                    <a:pt x="0" y="0"/>
                  </a:lnTo>
                  <a:close/>
                </a:path>
              </a:pathLst>
            </a:custGeom>
            <a:solidFill>
              <a:srgbClr val="0176AB"/>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28" name="文本框 69"/>
            <p:cNvSpPr txBox="1">
              <a:spLocks noChangeArrowheads="1"/>
            </p:cNvSpPr>
            <p:nvPr/>
          </p:nvSpPr>
          <p:spPr bwMode="auto">
            <a:xfrm>
              <a:off x="1591673" y="135717"/>
              <a:ext cx="2568758" cy="42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000" b="1">
                  <a:solidFill>
                    <a:srgbClr val="262626"/>
                  </a:solidFill>
                  <a:latin typeface="微软雅黑" panose="020B0503020204020204" pitchFamily="34" charset="-122"/>
                  <a:ea typeface="微软雅黑" panose="020B0503020204020204" pitchFamily="34" charset="-122"/>
                </a:rPr>
                <a:t>人工智能的新革命</a:t>
              </a:r>
              <a:endParaRPr lang="zh-CN" altLang="zh-CN" sz="4000" b="1">
                <a:solidFill>
                  <a:srgbClr val="262626"/>
                </a:solidFill>
                <a:latin typeface="微软雅黑" panose="020B0503020204020204" pitchFamily="34" charset="-122"/>
                <a:ea typeface="微软雅黑" panose="020B0503020204020204" pitchFamily="34" charset="-122"/>
              </a:endParaRPr>
            </a:p>
          </p:txBody>
        </p:sp>
        <p:sp>
          <p:nvSpPr>
            <p:cNvPr id="5129" name="文本框 69"/>
            <p:cNvSpPr txBox="1">
              <a:spLocks noChangeArrowheads="1"/>
            </p:cNvSpPr>
            <p:nvPr/>
          </p:nvSpPr>
          <p:spPr bwMode="auto">
            <a:xfrm>
              <a:off x="0" y="146159"/>
              <a:ext cx="1329134" cy="456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zh-CN" sz="4400" b="1">
                  <a:solidFill>
                    <a:srgbClr val="262626"/>
                  </a:solidFill>
                  <a:latin typeface="微软雅黑" panose="020B0503020204020204" pitchFamily="34" charset="-122"/>
                  <a:ea typeface="微软雅黑" panose="020B0503020204020204" pitchFamily="34" charset="-122"/>
                </a:rPr>
                <a:t>第一节</a:t>
              </a:r>
            </a:p>
          </p:txBody>
        </p:sp>
      </p:grpSp>
      <p:sp>
        <p:nvSpPr>
          <p:cNvPr id="5123" name="矩形 47"/>
          <p:cNvSpPr>
            <a:spLocks noChangeArrowheads="1"/>
          </p:cNvSpPr>
          <p:nvPr/>
        </p:nvSpPr>
        <p:spPr bwMode="auto">
          <a:xfrm>
            <a:off x="5129213" y="3590925"/>
            <a:ext cx="3811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zh-CN" altLang="en-US" sz="2400" dirty="0">
                <a:solidFill>
                  <a:srgbClr val="262626"/>
                </a:solidFill>
                <a:latin typeface="微软雅黑" panose="020B0503020204020204" pitchFamily="34" charset="-122"/>
                <a:ea typeface="微软雅黑" panose="020B0503020204020204" pitchFamily="34" charset="-122"/>
              </a:rPr>
              <a:t>人工智能简述</a:t>
            </a:r>
            <a:endParaRPr lang="zh-CN" altLang="zh-CN" sz="2400" dirty="0">
              <a:solidFill>
                <a:srgbClr val="262626"/>
              </a:solidFill>
              <a:latin typeface="微软雅黑" panose="020B0503020204020204" pitchFamily="34" charset="-122"/>
              <a:ea typeface="微软雅黑" panose="020B0503020204020204" pitchFamily="34" charset="-122"/>
            </a:endParaRPr>
          </a:p>
        </p:txBody>
      </p:sp>
      <p:sp>
        <p:nvSpPr>
          <p:cNvPr id="5124" name="矩形 50"/>
          <p:cNvSpPr>
            <a:spLocks noChangeArrowheads="1"/>
          </p:cNvSpPr>
          <p:nvPr/>
        </p:nvSpPr>
        <p:spPr bwMode="auto">
          <a:xfrm>
            <a:off x="5129213" y="4122738"/>
            <a:ext cx="4919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zh-CN" altLang="en-US" sz="2400" dirty="0">
                <a:solidFill>
                  <a:srgbClr val="262626"/>
                </a:solidFill>
                <a:latin typeface="微软雅黑" panose="020B0503020204020204" pitchFamily="34" charset="-122"/>
                <a:ea typeface="微软雅黑" panose="020B0503020204020204" pitchFamily="34" charset="-122"/>
              </a:rPr>
              <a:t>深度学习算法</a:t>
            </a:r>
            <a:endParaRPr lang="en-US" altLang="zh-CN" sz="2400" dirty="0">
              <a:solidFill>
                <a:srgbClr val="262626"/>
              </a:solidFill>
              <a:latin typeface="微软雅黑" panose="020B0503020204020204" pitchFamily="34" charset="-122"/>
              <a:ea typeface="微软雅黑" panose="020B0503020204020204" pitchFamily="34" charset="-122"/>
            </a:endParaRPr>
          </a:p>
        </p:txBody>
      </p:sp>
      <p:sp>
        <p:nvSpPr>
          <p:cNvPr id="9" name="矩形 50"/>
          <p:cNvSpPr>
            <a:spLocks noChangeArrowheads="1"/>
          </p:cNvSpPr>
          <p:nvPr/>
        </p:nvSpPr>
        <p:spPr bwMode="auto">
          <a:xfrm>
            <a:off x="5129213" y="4701858"/>
            <a:ext cx="4919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zh-CN" altLang="en-US" sz="2400" dirty="0">
                <a:solidFill>
                  <a:srgbClr val="262626"/>
                </a:solidFill>
                <a:latin typeface="微软雅黑" panose="020B0503020204020204" pitchFamily="34" charset="-122"/>
                <a:ea typeface="微软雅黑" panose="020B0503020204020204" pitchFamily="34" charset="-122"/>
              </a:rPr>
              <a:t>知识图谱</a:t>
            </a:r>
            <a:endParaRPr lang="en-US" altLang="zh-CN" sz="2400" dirty="0">
              <a:solidFill>
                <a:srgbClr val="262626"/>
              </a:solidFill>
              <a:latin typeface="微软雅黑" panose="020B0503020204020204" pitchFamily="34" charset="-122"/>
              <a:ea typeface="微软雅黑" panose="020B0503020204020204" pitchFamily="34" charset="-122"/>
            </a:endParaRPr>
          </a:p>
        </p:txBody>
      </p:sp>
      <p:sp>
        <p:nvSpPr>
          <p:cNvPr id="10" name="右箭头 9"/>
          <p:cNvSpPr/>
          <p:nvPr/>
        </p:nvSpPr>
        <p:spPr>
          <a:xfrm rot="10800000">
            <a:off x="7738962" y="4093845"/>
            <a:ext cx="1131570" cy="518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350" y="1644650"/>
            <a:ext cx="2590800"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38"/>
          <p:cNvGrpSpPr/>
          <p:nvPr/>
        </p:nvGrpSpPr>
        <p:grpSpPr bwMode="auto">
          <a:xfrm>
            <a:off x="4668838" y="1762983"/>
            <a:ext cx="5818187" cy="2742342"/>
            <a:chOff x="4668961" y="1529483"/>
            <a:chExt cx="4346331" cy="2741453"/>
          </a:xfrm>
        </p:grpSpPr>
        <p:grpSp>
          <p:nvGrpSpPr>
            <p:cNvPr id="6" name="组合 13"/>
            <p:cNvGrpSpPr/>
            <p:nvPr/>
          </p:nvGrpSpPr>
          <p:grpSpPr bwMode="auto">
            <a:xfrm>
              <a:off x="4684591" y="1529483"/>
              <a:ext cx="4330701" cy="571467"/>
              <a:chOff x="0" y="0"/>
              <a:chExt cx="4331070" cy="572008"/>
            </a:xfrm>
          </p:grpSpPr>
          <p:sp>
            <p:nvSpPr>
              <p:cNvPr id="17" name="任意多边形 45"/>
              <p:cNvSpPr/>
              <p:nvPr/>
            </p:nvSpPr>
            <p:spPr bwMode="auto">
              <a:xfrm>
                <a:off x="21207" y="470408"/>
                <a:ext cx="1307927" cy="101600"/>
              </a:xfrm>
              <a:custGeom>
                <a:avLst/>
                <a:gdLst>
                  <a:gd name="T0" fmla="*/ 0 w 1307927"/>
                  <a:gd name="T1" fmla="*/ 0 h 101600"/>
                  <a:gd name="T2" fmla="*/ 1223454 w 1307927"/>
                  <a:gd name="T3" fmla="*/ 0 h 101600"/>
                  <a:gd name="T4" fmla="*/ 1307927 w 1307927"/>
                  <a:gd name="T5" fmla="*/ 101600 h 101600"/>
                  <a:gd name="T6" fmla="*/ 0 w 1307927"/>
                  <a:gd name="T7" fmla="*/ 101600 h 101600"/>
                  <a:gd name="T8" fmla="*/ 0 w 1307927"/>
                  <a:gd name="T9" fmla="*/ 0 h 101600"/>
                  <a:gd name="T10" fmla="*/ 0 60000 65536"/>
                  <a:gd name="T11" fmla="*/ 0 60000 65536"/>
                  <a:gd name="T12" fmla="*/ 0 60000 65536"/>
                  <a:gd name="T13" fmla="*/ 0 60000 65536"/>
                  <a:gd name="T14" fmla="*/ 0 60000 65536"/>
                  <a:gd name="T15" fmla="*/ 0 w 1307927"/>
                  <a:gd name="T16" fmla="*/ 0 h 101600"/>
                  <a:gd name="T17" fmla="*/ 1307927 w 1307927"/>
                  <a:gd name="T18" fmla="*/ 101600 h 101600"/>
                </a:gdLst>
                <a:ahLst/>
                <a:cxnLst>
                  <a:cxn ang="T10">
                    <a:pos x="T0" y="T1"/>
                  </a:cxn>
                  <a:cxn ang="T11">
                    <a:pos x="T2" y="T3"/>
                  </a:cxn>
                  <a:cxn ang="T12">
                    <a:pos x="T4" y="T5"/>
                  </a:cxn>
                  <a:cxn ang="T13">
                    <a:pos x="T6" y="T7"/>
                  </a:cxn>
                  <a:cxn ang="T14">
                    <a:pos x="T8" y="T9"/>
                  </a:cxn>
                </a:cxnLst>
                <a:rect l="T15" t="T16" r="T17" b="T18"/>
                <a:pathLst>
                  <a:path w="1307927" h="101600">
                    <a:moveTo>
                      <a:pt x="0" y="0"/>
                    </a:moveTo>
                    <a:lnTo>
                      <a:pt x="1223454" y="0"/>
                    </a:lnTo>
                    <a:lnTo>
                      <a:pt x="1307927" y="101600"/>
                    </a:lnTo>
                    <a:lnTo>
                      <a:pt x="0" y="101600"/>
                    </a:lnTo>
                    <a:lnTo>
                      <a:pt x="0" y="0"/>
                    </a:lnTo>
                    <a:close/>
                  </a:path>
                </a:pathLst>
              </a:custGeom>
              <a:solidFill>
                <a:srgbClr val="E5AA57"/>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 name="任意多边形 126"/>
              <p:cNvSpPr/>
              <p:nvPr/>
            </p:nvSpPr>
            <p:spPr bwMode="auto">
              <a:xfrm>
                <a:off x="1439654" y="470408"/>
                <a:ext cx="2891416" cy="101600"/>
              </a:xfrm>
              <a:custGeom>
                <a:avLst/>
                <a:gdLst>
                  <a:gd name="T0" fmla="*/ 0 w 2891416"/>
                  <a:gd name="T1" fmla="*/ 0 h 101600"/>
                  <a:gd name="T2" fmla="*/ 2891416 w 2891416"/>
                  <a:gd name="T3" fmla="*/ 0 h 101600"/>
                  <a:gd name="T4" fmla="*/ 2891416 w 2891416"/>
                  <a:gd name="T5" fmla="*/ 101600 h 101600"/>
                  <a:gd name="T6" fmla="*/ 84473 w 2891416"/>
                  <a:gd name="T7" fmla="*/ 101600 h 101600"/>
                  <a:gd name="T8" fmla="*/ 0 w 2891416"/>
                  <a:gd name="T9" fmla="*/ 0 h 101600"/>
                  <a:gd name="T10" fmla="*/ 0 60000 65536"/>
                  <a:gd name="T11" fmla="*/ 0 60000 65536"/>
                  <a:gd name="T12" fmla="*/ 0 60000 65536"/>
                  <a:gd name="T13" fmla="*/ 0 60000 65536"/>
                  <a:gd name="T14" fmla="*/ 0 60000 65536"/>
                  <a:gd name="T15" fmla="*/ 0 w 2891416"/>
                  <a:gd name="T16" fmla="*/ 0 h 101600"/>
                  <a:gd name="T17" fmla="*/ 2891416 w 2891416"/>
                  <a:gd name="T18" fmla="*/ 101600 h 101600"/>
                </a:gdLst>
                <a:ahLst/>
                <a:cxnLst>
                  <a:cxn ang="T10">
                    <a:pos x="T0" y="T1"/>
                  </a:cxn>
                  <a:cxn ang="T11">
                    <a:pos x="T2" y="T3"/>
                  </a:cxn>
                  <a:cxn ang="T12">
                    <a:pos x="T4" y="T5"/>
                  </a:cxn>
                  <a:cxn ang="T13">
                    <a:pos x="T6" y="T7"/>
                  </a:cxn>
                  <a:cxn ang="T14">
                    <a:pos x="T8" y="T9"/>
                  </a:cxn>
                </a:cxnLst>
                <a:rect l="T15" t="T16" r="T17" b="T18"/>
                <a:pathLst>
                  <a:path w="2891416" h="101600">
                    <a:moveTo>
                      <a:pt x="0" y="0"/>
                    </a:moveTo>
                    <a:lnTo>
                      <a:pt x="2891416" y="0"/>
                    </a:lnTo>
                    <a:lnTo>
                      <a:pt x="2891416" y="101600"/>
                    </a:lnTo>
                    <a:lnTo>
                      <a:pt x="84473" y="101600"/>
                    </a:lnTo>
                    <a:lnTo>
                      <a:pt x="0" y="0"/>
                    </a:lnTo>
                    <a:close/>
                  </a:path>
                </a:pathLst>
              </a:custGeom>
              <a:solidFill>
                <a:srgbClr val="0176AB"/>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9" name="文本框 69"/>
              <p:cNvSpPr txBox="1">
                <a:spLocks noChangeArrowheads="1"/>
              </p:cNvSpPr>
              <p:nvPr/>
            </p:nvSpPr>
            <p:spPr bwMode="auto">
              <a:xfrm>
                <a:off x="1711741" y="65749"/>
                <a:ext cx="2603697" cy="46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solidFill>
                      <a:srgbClr val="262626"/>
                    </a:solidFill>
                    <a:latin typeface="微软雅黑" panose="020B0503020204020204" pitchFamily="34" charset="-122"/>
                    <a:ea typeface="微软雅黑" panose="020B0503020204020204" pitchFamily="34" charset="-122"/>
                  </a:rPr>
                  <a:t>人工智能的新革命</a:t>
                </a:r>
                <a:endParaRPr lang="zh-CN" altLang="zh-CN" sz="2400" b="1" dirty="0">
                  <a:solidFill>
                    <a:srgbClr val="262626"/>
                  </a:solidFill>
                  <a:latin typeface="微软雅黑" panose="020B0503020204020204" pitchFamily="34" charset="-122"/>
                  <a:ea typeface="微软雅黑" panose="020B0503020204020204" pitchFamily="34" charset="-122"/>
                </a:endParaRPr>
              </a:p>
            </p:txBody>
          </p:sp>
          <p:sp>
            <p:nvSpPr>
              <p:cNvPr id="20" name="文本框 69"/>
              <p:cNvSpPr txBox="1">
                <a:spLocks noChangeArrowheads="1"/>
              </p:cNvSpPr>
              <p:nvPr/>
            </p:nvSpPr>
            <p:spPr bwMode="auto">
              <a:xfrm>
                <a:off x="0" y="0"/>
                <a:ext cx="13291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zh-CN" sz="2400" b="1">
                    <a:solidFill>
                      <a:srgbClr val="262626"/>
                    </a:solidFill>
                    <a:latin typeface="微软雅黑" panose="020B0503020204020204" pitchFamily="34" charset="-122"/>
                    <a:ea typeface="微软雅黑" panose="020B0503020204020204" pitchFamily="34" charset="-122"/>
                  </a:rPr>
                  <a:t>第一节</a:t>
                </a:r>
              </a:p>
            </p:txBody>
          </p:sp>
        </p:grpSp>
        <p:grpSp>
          <p:nvGrpSpPr>
            <p:cNvPr id="7" name="组合 15"/>
            <p:cNvGrpSpPr/>
            <p:nvPr/>
          </p:nvGrpSpPr>
          <p:grpSpPr bwMode="auto">
            <a:xfrm>
              <a:off x="4668961" y="2595632"/>
              <a:ext cx="4330701" cy="573055"/>
              <a:chOff x="0" y="0"/>
              <a:chExt cx="4331070" cy="572008"/>
            </a:xfrm>
          </p:grpSpPr>
          <p:sp>
            <p:nvSpPr>
              <p:cNvPr id="13" name="任意多边形 53"/>
              <p:cNvSpPr/>
              <p:nvPr/>
            </p:nvSpPr>
            <p:spPr bwMode="auto">
              <a:xfrm>
                <a:off x="21207" y="470408"/>
                <a:ext cx="1307927" cy="101600"/>
              </a:xfrm>
              <a:custGeom>
                <a:avLst/>
                <a:gdLst>
                  <a:gd name="T0" fmla="*/ 0 w 1307927"/>
                  <a:gd name="T1" fmla="*/ 0 h 101600"/>
                  <a:gd name="T2" fmla="*/ 1223454 w 1307927"/>
                  <a:gd name="T3" fmla="*/ 0 h 101600"/>
                  <a:gd name="T4" fmla="*/ 1307927 w 1307927"/>
                  <a:gd name="T5" fmla="*/ 101600 h 101600"/>
                  <a:gd name="T6" fmla="*/ 0 w 1307927"/>
                  <a:gd name="T7" fmla="*/ 101600 h 101600"/>
                  <a:gd name="T8" fmla="*/ 0 w 1307927"/>
                  <a:gd name="T9" fmla="*/ 0 h 101600"/>
                  <a:gd name="T10" fmla="*/ 0 60000 65536"/>
                  <a:gd name="T11" fmla="*/ 0 60000 65536"/>
                  <a:gd name="T12" fmla="*/ 0 60000 65536"/>
                  <a:gd name="T13" fmla="*/ 0 60000 65536"/>
                  <a:gd name="T14" fmla="*/ 0 60000 65536"/>
                  <a:gd name="T15" fmla="*/ 0 w 1307927"/>
                  <a:gd name="T16" fmla="*/ 0 h 101600"/>
                  <a:gd name="T17" fmla="*/ 1307927 w 1307927"/>
                  <a:gd name="T18" fmla="*/ 101600 h 101600"/>
                </a:gdLst>
                <a:ahLst/>
                <a:cxnLst>
                  <a:cxn ang="T10">
                    <a:pos x="T0" y="T1"/>
                  </a:cxn>
                  <a:cxn ang="T11">
                    <a:pos x="T2" y="T3"/>
                  </a:cxn>
                  <a:cxn ang="T12">
                    <a:pos x="T4" y="T5"/>
                  </a:cxn>
                  <a:cxn ang="T13">
                    <a:pos x="T6" y="T7"/>
                  </a:cxn>
                  <a:cxn ang="T14">
                    <a:pos x="T8" y="T9"/>
                  </a:cxn>
                </a:cxnLst>
                <a:rect l="T15" t="T16" r="T17" b="T18"/>
                <a:pathLst>
                  <a:path w="1307927" h="101600">
                    <a:moveTo>
                      <a:pt x="0" y="0"/>
                    </a:moveTo>
                    <a:lnTo>
                      <a:pt x="1223454" y="0"/>
                    </a:lnTo>
                    <a:lnTo>
                      <a:pt x="1307927" y="101600"/>
                    </a:lnTo>
                    <a:lnTo>
                      <a:pt x="0" y="101600"/>
                    </a:lnTo>
                    <a:lnTo>
                      <a:pt x="0" y="0"/>
                    </a:lnTo>
                    <a:close/>
                  </a:path>
                </a:pathLst>
              </a:custGeom>
              <a:solidFill>
                <a:srgbClr val="E5AA57"/>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4" name="任意多边形 127"/>
              <p:cNvSpPr/>
              <p:nvPr/>
            </p:nvSpPr>
            <p:spPr bwMode="auto">
              <a:xfrm>
                <a:off x="1439654" y="470408"/>
                <a:ext cx="2891416" cy="101600"/>
              </a:xfrm>
              <a:custGeom>
                <a:avLst/>
                <a:gdLst>
                  <a:gd name="T0" fmla="*/ 0 w 2891416"/>
                  <a:gd name="T1" fmla="*/ 0 h 101600"/>
                  <a:gd name="T2" fmla="*/ 2891416 w 2891416"/>
                  <a:gd name="T3" fmla="*/ 0 h 101600"/>
                  <a:gd name="T4" fmla="*/ 2891416 w 2891416"/>
                  <a:gd name="T5" fmla="*/ 101600 h 101600"/>
                  <a:gd name="T6" fmla="*/ 84473 w 2891416"/>
                  <a:gd name="T7" fmla="*/ 101600 h 101600"/>
                  <a:gd name="T8" fmla="*/ 0 w 2891416"/>
                  <a:gd name="T9" fmla="*/ 0 h 101600"/>
                  <a:gd name="T10" fmla="*/ 0 60000 65536"/>
                  <a:gd name="T11" fmla="*/ 0 60000 65536"/>
                  <a:gd name="T12" fmla="*/ 0 60000 65536"/>
                  <a:gd name="T13" fmla="*/ 0 60000 65536"/>
                  <a:gd name="T14" fmla="*/ 0 60000 65536"/>
                  <a:gd name="T15" fmla="*/ 0 w 2891416"/>
                  <a:gd name="T16" fmla="*/ 0 h 101600"/>
                  <a:gd name="T17" fmla="*/ 2891416 w 2891416"/>
                  <a:gd name="T18" fmla="*/ 101600 h 101600"/>
                </a:gdLst>
                <a:ahLst/>
                <a:cxnLst>
                  <a:cxn ang="T10">
                    <a:pos x="T0" y="T1"/>
                  </a:cxn>
                  <a:cxn ang="T11">
                    <a:pos x="T2" y="T3"/>
                  </a:cxn>
                  <a:cxn ang="T12">
                    <a:pos x="T4" y="T5"/>
                  </a:cxn>
                  <a:cxn ang="T13">
                    <a:pos x="T6" y="T7"/>
                  </a:cxn>
                  <a:cxn ang="T14">
                    <a:pos x="T8" y="T9"/>
                  </a:cxn>
                </a:cxnLst>
                <a:rect l="T15" t="T16" r="T17" b="T18"/>
                <a:pathLst>
                  <a:path w="2891416" h="101600">
                    <a:moveTo>
                      <a:pt x="0" y="0"/>
                    </a:moveTo>
                    <a:lnTo>
                      <a:pt x="2891416" y="0"/>
                    </a:lnTo>
                    <a:lnTo>
                      <a:pt x="2891416" y="101600"/>
                    </a:lnTo>
                    <a:lnTo>
                      <a:pt x="84473" y="101600"/>
                    </a:lnTo>
                    <a:lnTo>
                      <a:pt x="0" y="0"/>
                    </a:lnTo>
                    <a:close/>
                  </a:path>
                </a:pathLst>
              </a:custGeom>
              <a:solidFill>
                <a:srgbClr val="0176AB"/>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 name="文本框 69"/>
              <p:cNvSpPr txBox="1">
                <a:spLocks noChangeArrowheads="1"/>
              </p:cNvSpPr>
              <p:nvPr/>
            </p:nvSpPr>
            <p:spPr bwMode="auto">
              <a:xfrm>
                <a:off x="1727372" y="0"/>
                <a:ext cx="2369840" cy="460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solidFill>
                      <a:srgbClr val="262626"/>
                    </a:solidFill>
                    <a:latin typeface="微软雅黑" panose="020B0503020204020204" pitchFamily="34" charset="-122"/>
                    <a:ea typeface="微软雅黑" panose="020B0503020204020204" pitchFamily="34" charset="-122"/>
                  </a:rPr>
                  <a:t>深度学习与智能围棋</a:t>
                </a:r>
                <a:endParaRPr lang="zh-CN" altLang="zh-CN" sz="2400" b="1" dirty="0">
                  <a:solidFill>
                    <a:srgbClr val="262626"/>
                  </a:solidFill>
                  <a:latin typeface="微软雅黑" panose="020B0503020204020204" pitchFamily="34" charset="-122"/>
                  <a:ea typeface="微软雅黑" panose="020B0503020204020204" pitchFamily="34" charset="-122"/>
                </a:endParaRPr>
              </a:p>
            </p:txBody>
          </p:sp>
          <p:sp>
            <p:nvSpPr>
              <p:cNvPr id="16" name="文本框 69"/>
              <p:cNvSpPr txBox="1">
                <a:spLocks noChangeArrowheads="1"/>
              </p:cNvSpPr>
              <p:nvPr/>
            </p:nvSpPr>
            <p:spPr bwMode="auto">
              <a:xfrm>
                <a:off x="0" y="0"/>
                <a:ext cx="13291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zh-CN" sz="2400" b="1">
                    <a:solidFill>
                      <a:srgbClr val="262626"/>
                    </a:solidFill>
                    <a:latin typeface="微软雅黑" panose="020B0503020204020204" pitchFamily="34" charset="-122"/>
                    <a:ea typeface="微软雅黑" panose="020B0503020204020204" pitchFamily="34" charset="-122"/>
                  </a:rPr>
                  <a:t>第二节</a:t>
                </a:r>
              </a:p>
            </p:txBody>
          </p:sp>
        </p:grpSp>
        <p:grpSp>
          <p:nvGrpSpPr>
            <p:cNvPr id="8" name="组合 17"/>
            <p:cNvGrpSpPr/>
            <p:nvPr/>
          </p:nvGrpSpPr>
          <p:grpSpPr bwMode="auto">
            <a:xfrm>
              <a:off x="4668961" y="3697882"/>
              <a:ext cx="4330701" cy="573054"/>
              <a:chOff x="0" y="0"/>
              <a:chExt cx="4331070" cy="572008"/>
            </a:xfrm>
          </p:grpSpPr>
          <p:sp>
            <p:nvSpPr>
              <p:cNvPr id="9" name="任意多边形 63"/>
              <p:cNvSpPr/>
              <p:nvPr/>
            </p:nvSpPr>
            <p:spPr bwMode="auto">
              <a:xfrm>
                <a:off x="21207" y="470408"/>
                <a:ext cx="1307927" cy="101600"/>
              </a:xfrm>
              <a:custGeom>
                <a:avLst/>
                <a:gdLst>
                  <a:gd name="T0" fmla="*/ 0 w 1307927"/>
                  <a:gd name="T1" fmla="*/ 0 h 101600"/>
                  <a:gd name="T2" fmla="*/ 1223454 w 1307927"/>
                  <a:gd name="T3" fmla="*/ 0 h 101600"/>
                  <a:gd name="T4" fmla="*/ 1307927 w 1307927"/>
                  <a:gd name="T5" fmla="*/ 101600 h 101600"/>
                  <a:gd name="T6" fmla="*/ 0 w 1307927"/>
                  <a:gd name="T7" fmla="*/ 101600 h 101600"/>
                  <a:gd name="T8" fmla="*/ 0 w 1307927"/>
                  <a:gd name="T9" fmla="*/ 0 h 101600"/>
                  <a:gd name="T10" fmla="*/ 0 60000 65536"/>
                  <a:gd name="T11" fmla="*/ 0 60000 65536"/>
                  <a:gd name="T12" fmla="*/ 0 60000 65536"/>
                  <a:gd name="T13" fmla="*/ 0 60000 65536"/>
                  <a:gd name="T14" fmla="*/ 0 60000 65536"/>
                  <a:gd name="T15" fmla="*/ 0 w 1307927"/>
                  <a:gd name="T16" fmla="*/ 0 h 101600"/>
                  <a:gd name="T17" fmla="*/ 1307927 w 1307927"/>
                  <a:gd name="T18" fmla="*/ 101600 h 101600"/>
                </a:gdLst>
                <a:ahLst/>
                <a:cxnLst>
                  <a:cxn ang="T10">
                    <a:pos x="T0" y="T1"/>
                  </a:cxn>
                  <a:cxn ang="T11">
                    <a:pos x="T2" y="T3"/>
                  </a:cxn>
                  <a:cxn ang="T12">
                    <a:pos x="T4" y="T5"/>
                  </a:cxn>
                  <a:cxn ang="T13">
                    <a:pos x="T6" y="T7"/>
                  </a:cxn>
                  <a:cxn ang="T14">
                    <a:pos x="T8" y="T9"/>
                  </a:cxn>
                </a:cxnLst>
                <a:rect l="T15" t="T16" r="T17" b="T18"/>
                <a:pathLst>
                  <a:path w="1307927" h="101600">
                    <a:moveTo>
                      <a:pt x="0" y="0"/>
                    </a:moveTo>
                    <a:lnTo>
                      <a:pt x="1223454" y="0"/>
                    </a:lnTo>
                    <a:lnTo>
                      <a:pt x="1307927" y="101600"/>
                    </a:lnTo>
                    <a:lnTo>
                      <a:pt x="0" y="101600"/>
                    </a:lnTo>
                    <a:lnTo>
                      <a:pt x="0" y="0"/>
                    </a:lnTo>
                    <a:close/>
                  </a:path>
                </a:pathLst>
              </a:custGeom>
              <a:solidFill>
                <a:srgbClr val="E5AA57"/>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0" name="任意多边形 129"/>
              <p:cNvSpPr/>
              <p:nvPr/>
            </p:nvSpPr>
            <p:spPr bwMode="auto">
              <a:xfrm>
                <a:off x="1439654" y="470408"/>
                <a:ext cx="2891416" cy="101600"/>
              </a:xfrm>
              <a:custGeom>
                <a:avLst/>
                <a:gdLst>
                  <a:gd name="T0" fmla="*/ 0 w 2891416"/>
                  <a:gd name="T1" fmla="*/ 0 h 101600"/>
                  <a:gd name="T2" fmla="*/ 2891416 w 2891416"/>
                  <a:gd name="T3" fmla="*/ 0 h 101600"/>
                  <a:gd name="T4" fmla="*/ 2891416 w 2891416"/>
                  <a:gd name="T5" fmla="*/ 101600 h 101600"/>
                  <a:gd name="T6" fmla="*/ 84473 w 2891416"/>
                  <a:gd name="T7" fmla="*/ 101600 h 101600"/>
                  <a:gd name="T8" fmla="*/ 0 w 2891416"/>
                  <a:gd name="T9" fmla="*/ 0 h 101600"/>
                  <a:gd name="T10" fmla="*/ 0 60000 65536"/>
                  <a:gd name="T11" fmla="*/ 0 60000 65536"/>
                  <a:gd name="T12" fmla="*/ 0 60000 65536"/>
                  <a:gd name="T13" fmla="*/ 0 60000 65536"/>
                  <a:gd name="T14" fmla="*/ 0 60000 65536"/>
                  <a:gd name="T15" fmla="*/ 0 w 2891416"/>
                  <a:gd name="T16" fmla="*/ 0 h 101600"/>
                  <a:gd name="T17" fmla="*/ 2891416 w 2891416"/>
                  <a:gd name="T18" fmla="*/ 101600 h 101600"/>
                </a:gdLst>
                <a:ahLst/>
                <a:cxnLst>
                  <a:cxn ang="T10">
                    <a:pos x="T0" y="T1"/>
                  </a:cxn>
                  <a:cxn ang="T11">
                    <a:pos x="T2" y="T3"/>
                  </a:cxn>
                  <a:cxn ang="T12">
                    <a:pos x="T4" y="T5"/>
                  </a:cxn>
                  <a:cxn ang="T13">
                    <a:pos x="T6" y="T7"/>
                  </a:cxn>
                  <a:cxn ang="T14">
                    <a:pos x="T8" y="T9"/>
                  </a:cxn>
                </a:cxnLst>
                <a:rect l="T15" t="T16" r="T17" b="T18"/>
                <a:pathLst>
                  <a:path w="2891416" h="101600">
                    <a:moveTo>
                      <a:pt x="0" y="0"/>
                    </a:moveTo>
                    <a:lnTo>
                      <a:pt x="2891416" y="0"/>
                    </a:lnTo>
                    <a:lnTo>
                      <a:pt x="2891416" y="101600"/>
                    </a:lnTo>
                    <a:lnTo>
                      <a:pt x="84473" y="101600"/>
                    </a:lnTo>
                    <a:lnTo>
                      <a:pt x="0" y="0"/>
                    </a:lnTo>
                    <a:close/>
                  </a:path>
                </a:pathLst>
              </a:custGeom>
              <a:solidFill>
                <a:srgbClr val="0176AB"/>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1" name="文本框 69"/>
              <p:cNvSpPr txBox="1">
                <a:spLocks noChangeArrowheads="1"/>
              </p:cNvSpPr>
              <p:nvPr/>
            </p:nvSpPr>
            <p:spPr bwMode="auto">
              <a:xfrm>
                <a:off x="1727372" y="1"/>
                <a:ext cx="2529568" cy="460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solidFill>
                      <a:srgbClr val="262626"/>
                    </a:solidFill>
                    <a:latin typeface="微软雅黑" panose="020B0503020204020204" pitchFamily="34" charset="-122"/>
                    <a:ea typeface="微软雅黑" panose="020B0503020204020204" pitchFamily="34" charset="-122"/>
                  </a:rPr>
                  <a:t>人工智能</a:t>
                </a:r>
                <a:r>
                  <a:rPr lang="en-US" altLang="zh-CN" sz="2400" b="1" dirty="0">
                    <a:solidFill>
                      <a:srgbClr val="262626"/>
                    </a:solidFill>
                    <a:latin typeface="微软雅黑" panose="020B0503020204020204" pitchFamily="34" charset="-122"/>
                    <a:ea typeface="微软雅黑" panose="020B0503020204020204" pitchFamily="34" charset="-122"/>
                  </a:rPr>
                  <a:t>3.0</a:t>
                </a:r>
                <a:endParaRPr lang="zh-CN" altLang="zh-CN" sz="2400" b="1" dirty="0">
                  <a:solidFill>
                    <a:srgbClr val="262626"/>
                  </a:solidFill>
                  <a:latin typeface="微软雅黑" panose="020B0503020204020204" pitchFamily="34" charset="-122"/>
                  <a:ea typeface="微软雅黑" panose="020B0503020204020204" pitchFamily="34" charset="-122"/>
                </a:endParaRPr>
              </a:p>
            </p:txBody>
          </p:sp>
          <p:sp>
            <p:nvSpPr>
              <p:cNvPr id="12" name="文本框 69"/>
              <p:cNvSpPr txBox="1">
                <a:spLocks noChangeArrowheads="1"/>
              </p:cNvSpPr>
              <p:nvPr/>
            </p:nvSpPr>
            <p:spPr bwMode="auto">
              <a:xfrm>
                <a:off x="0" y="0"/>
                <a:ext cx="13291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zh-CN" sz="2400" b="1">
                    <a:solidFill>
                      <a:srgbClr val="262626"/>
                    </a:solidFill>
                    <a:latin typeface="微软雅黑" panose="020B0503020204020204" pitchFamily="34" charset="-122"/>
                    <a:ea typeface="微软雅黑" panose="020B0503020204020204" pitchFamily="34" charset="-122"/>
                  </a:rPr>
                  <a:t>第</a:t>
                </a:r>
                <a:r>
                  <a:rPr lang="zh-CN" altLang="en-US" sz="2400" b="1">
                    <a:solidFill>
                      <a:srgbClr val="262626"/>
                    </a:solidFill>
                    <a:latin typeface="微软雅黑" panose="020B0503020204020204" pitchFamily="34" charset="-122"/>
                    <a:ea typeface="微软雅黑" panose="020B0503020204020204" pitchFamily="34" charset="-122"/>
                  </a:rPr>
                  <a:t>三</a:t>
                </a:r>
                <a:r>
                  <a:rPr lang="zh-CN" altLang="zh-CN" sz="2400" b="1">
                    <a:solidFill>
                      <a:srgbClr val="262626"/>
                    </a:solidFill>
                    <a:latin typeface="微软雅黑" panose="020B0503020204020204" pitchFamily="34" charset="-122"/>
                    <a:ea typeface="微软雅黑" panose="020B0503020204020204" pitchFamily="34" charset="-122"/>
                  </a:rPr>
                  <a:t>节</a:t>
                </a:r>
              </a:p>
            </p:txBody>
          </p:sp>
        </p:grpSp>
      </p:grpSp>
      <p:sp>
        <p:nvSpPr>
          <p:cNvPr id="21" name="标题 20"/>
          <p:cNvSpPr>
            <a:spLocks noGrp="1"/>
          </p:cNvSpPr>
          <p:nvPr>
            <p:ph type="title"/>
          </p:nvPr>
        </p:nvSpPr>
        <p:spPr/>
        <p:txBody>
          <a:bodyPr>
            <a:normAutofit/>
          </a:bodyPr>
          <a:lstStyle/>
          <a:p>
            <a:r>
              <a:rPr lang="zh-CN" altLang="en-US" dirty="0"/>
              <a:t>目录 </a:t>
            </a:r>
            <a:r>
              <a:rPr lang="en-US" altLang="zh-CN" dirty="0"/>
              <a:t>content</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725368" y="6095223"/>
            <a:ext cx="8577325" cy="397672"/>
          </a:xfrm>
          <a:prstGeom prst="rect">
            <a:avLst/>
          </a:prstGeom>
          <a:blipFill>
            <a:blip r:embed="rId2" cstate="print"/>
            <a:stretch>
              <a:fillRect/>
            </a:stretch>
          </a:blipFill>
        </p:spPr>
        <p:txBody>
          <a:bodyPr wrap="square" lIns="0" tIns="0" rIns="0" bIns="0" rtlCol="0"/>
          <a:lstStyle/>
          <a:p>
            <a:endParaRPr sz="1400" b="1">
              <a:latin typeface="黑体" panose="02010609060101010101" pitchFamily="49" charset="-122"/>
              <a:ea typeface="黑体" panose="02010609060101010101" pitchFamily="49" charset="-122"/>
            </a:endParaRPr>
          </a:p>
        </p:txBody>
      </p:sp>
      <p:sp>
        <p:nvSpPr>
          <p:cNvPr id="5" name="object 5"/>
          <p:cNvSpPr txBox="1"/>
          <p:nvPr/>
        </p:nvSpPr>
        <p:spPr>
          <a:xfrm>
            <a:off x="3623648" y="6203175"/>
            <a:ext cx="643467" cy="215444"/>
          </a:xfrm>
          <a:prstGeom prst="rect">
            <a:avLst/>
          </a:prstGeom>
        </p:spPr>
        <p:txBody>
          <a:bodyPr vert="horz" wrap="square" lIns="0" tIns="0" rIns="0" bIns="0" rtlCol="0">
            <a:spAutoFit/>
          </a:bodyPr>
          <a:lstStyle/>
          <a:p>
            <a:pPr marL="12700">
              <a:lnSpc>
                <a:spcPct val="100000"/>
              </a:lnSpc>
            </a:pPr>
            <a:r>
              <a:rPr sz="1400" b="1" dirty="0">
                <a:solidFill>
                  <a:srgbClr val="FFFFFF"/>
                </a:solidFill>
                <a:latin typeface="黑体" panose="02010609060101010101" pitchFamily="49" charset="-122"/>
                <a:ea typeface="黑体" panose="02010609060101010101" pitchFamily="49" charset="-122"/>
                <a:cs typeface="微软雅黑" panose="020B0503020204020204" pitchFamily="34" charset="-122"/>
              </a:rPr>
              <a:t>推理期</a:t>
            </a:r>
            <a:endParaRPr sz="1400" b="1">
              <a:latin typeface="黑体" panose="02010609060101010101" pitchFamily="49" charset="-122"/>
              <a:ea typeface="黑体" panose="02010609060101010101" pitchFamily="49" charset="-122"/>
              <a:cs typeface="微软雅黑" panose="020B0503020204020204" pitchFamily="34" charset="-122"/>
            </a:endParaRPr>
          </a:p>
        </p:txBody>
      </p:sp>
      <p:sp>
        <p:nvSpPr>
          <p:cNvPr id="6" name="object 6"/>
          <p:cNvSpPr txBox="1"/>
          <p:nvPr/>
        </p:nvSpPr>
        <p:spPr>
          <a:xfrm>
            <a:off x="5893172" y="6203175"/>
            <a:ext cx="643467" cy="215444"/>
          </a:xfrm>
          <a:prstGeom prst="rect">
            <a:avLst/>
          </a:prstGeom>
        </p:spPr>
        <p:txBody>
          <a:bodyPr vert="horz" wrap="square" lIns="0" tIns="0" rIns="0" bIns="0" rtlCol="0">
            <a:spAutoFit/>
          </a:bodyPr>
          <a:lstStyle/>
          <a:p>
            <a:pPr marL="12700">
              <a:lnSpc>
                <a:spcPct val="100000"/>
              </a:lnSpc>
            </a:pPr>
            <a:r>
              <a:rPr sz="1400" b="1" dirty="0">
                <a:solidFill>
                  <a:srgbClr val="FFFFFF"/>
                </a:solidFill>
                <a:latin typeface="黑体" panose="02010609060101010101" pitchFamily="49" charset="-122"/>
                <a:ea typeface="黑体" panose="02010609060101010101" pitchFamily="49" charset="-122"/>
                <a:cs typeface="微软雅黑" panose="020B0503020204020204" pitchFamily="34" charset="-122"/>
              </a:rPr>
              <a:t>知识期</a:t>
            </a:r>
            <a:endParaRPr sz="1400" b="1">
              <a:latin typeface="黑体" panose="02010609060101010101" pitchFamily="49" charset="-122"/>
              <a:ea typeface="黑体" panose="02010609060101010101" pitchFamily="49" charset="-122"/>
              <a:cs typeface="微软雅黑" panose="020B0503020204020204" pitchFamily="34" charset="-122"/>
            </a:endParaRPr>
          </a:p>
        </p:txBody>
      </p:sp>
      <p:sp>
        <p:nvSpPr>
          <p:cNvPr id="7" name="object 7"/>
          <p:cNvSpPr txBox="1"/>
          <p:nvPr/>
        </p:nvSpPr>
        <p:spPr>
          <a:xfrm>
            <a:off x="8980339" y="6203175"/>
            <a:ext cx="1049867" cy="215444"/>
          </a:xfrm>
          <a:prstGeom prst="rect">
            <a:avLst/>
          </a:prstGeom>
        </p:spPr>
        <p:txBody>
          <a:bodyPr vert="horz" wrap="square" lIns="0" tIns="0" rIns="0" bIns="0" rtlCol="0">
            <a:spAutoFit/>
          </a:bodyPr>
          <a:lstStyle/>
          <a:p>
            <a:pPr marL="12700">
              <a:lnSpc>
                <a:spcPct val="100000"/>
              </a:lnSpc>
            </a:pPr>
            <a:r>
              <a:rPr sz="1400" b="1" dirty="0">
                <a:solidFill>
                  <a:srgbClr val="FFFFFF"/>
                </a:solidFill>
                <a:latin typeface="黑体" panose="02010609060101010101" pitchFamily="49" charset="-122"/>
                <a:ea typeface="黑体" panose="02010609060101010101" pitchFamily="49" charset="-122"/>
                <a:cs typeface="微软雅黑" panose="020B0503020204020204" pitchFamily="34" charset="-122"/>
              </a:rPr>
              <a:t>机器学习期</a:t>
            </a:r>
            <a:endParaRPr sz="1400" b="1">
              <a:latin typeface="黑体" panose="02010609060101010101" pitchFamily="49" charset="-122"/>
              <a:ea typeface="黑体" panose="02010609060101010101" pitchFamily="49" charset="-122"/>
              <a:cs typeface="微软雅黑" panose="020B0503020204020204" pitchFamily="34" charset="-122"/>
            </a:endParaRPr>
          </a:p>
        </p:txBody>
      </p:sp>
      <p:sp>
        <p:nvSpPr>
          <p:cNvPr id="8" name="object 8"/>
          <p:cNvSpPr txBox="1"/>
          <p:nvPr/>
        </p:nvSpPr>
        <p:spPr>
          <a:xfrm>
            <a:off x="390465" y="6269734"/>
            <a:ext cx="2269067" cy="215444"/>
          </a:xfrm>
          <a:prstGeom prst="rect">
            <a:avLst/>
          </a:prstGeom>
        </p:spPr>
        <p:txBody>
          <a:bodyPr vert="horz" wrap="square" lIns="0" tIns="0" rIns="0" bIns="0" rtlCol="0">
            <a:spAutoFit/>
          </a:bodyPr>
          <a:lstStyle/>
          <a:p>
            <a:pPr marL="12700">
              <a:lnSpc>
                <a:spcPct val="100000"/>
              </a:lnSpc>
            </a:pPr>
            <a:r>
              <a:rPr sz="1400"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人工智能的三个研究阶段</a:t>
            </a:r>
            <a:endParaRPr sz="1400" b="1" dirty="0">
              <a:latin typeface="黑体" panose="02010609060101010101" pitchFamily="49" charset="-122"/>
              <a:ea typeface="黑体" panose="02010609060101010101" pitchFamily="49" charset="-122"/>
              <a:cs typeface="微软雅黑" panose="020B0503020204020204" pitchFamily="34" charset="-122"/>
            </a:endParaRPr>
          </a:p>
        </p:txBody>
      </p:sp>
      <p:sp>
        <p:nvSpPr>
          <p:cNvPr id="9" name="object 9"/>
          <p:cNvSpPr/>
          <p:nvPr/>
        </p:nvSpPr>
        <p:spPr>
          <a:xfrm>
            <a:off x="351827" y="6469497"/>
            <a:ext cx="10985500" cy="76200"/>
          </a:xfrm>
          <a:custGeom>
            <a:avLst/>
            <a:gdLst/>
            <a:ahLst/>
            <a:cxnLst/>
            <a:rect l="l" t="t" r="r" b="b"/>
            <a:pathLst>
              <a:path w="8239125" h="76200">
                <a:moveTo>
                  <a:pt x="0" y="28573"/>
                </a:moveTo>
                <a:lnTo>
                  <a:pt x="0" y="47623"/>
                </a:lnTo>
                <a:lnTo>
                  <a:pt x="8162350" y="47625"/>
                </a:lnTo>
                <a:lnTo>
                  <a:pt x="8162350" y="76200"/>
                </a:lnTo>
                <a:lnTo>
                  <a:pt x="8238550" y="38100"/>
                </a:lnTo>
                <a:lnTo>
                  <a:pt x="8219500" y="28575"/>
                </a:lnTo>
                <a:lnTo>
                  <a:pt x="0" y="28573"/>
                </a:lnTo>
                <a:close/>
              </a:path>
              <a:path w="8239125" h="76200">
                <a:moveTo>
                  <a:pt x="8162350" y="0"/>
                </a:moveTo>
                <a:lnTo>
                  <a:pt x="8162350" y="28575"/>
                </a:lnTo>
                <a:lnTo>
                  <a:pt x="8219500" y="28575"/>
                </a:lnTo>
                <a:lnTo>
                  <a:pt x="8162350" y="0"/>
                </a:lnTo>
                <a:close/>
              </a:path>
            </a:pathLst>
          </a:custGeom>
          <a:solidFill>
            <a:srgbClr val="595959"/>
          </a:solidFill>
        </p:spPr>
        <p:txBody>
          <a:bodyPr wrap="square" lIns="0" tIns="0" rIns="0" bIns="0" rtlCol="0"/>
          <a:lstStyle/>
          <a:p>
            <a:endParaRPr sz="1400" b="1">
              <a:latin typeface="黑体" panose="02010609060101010101" pitchFamily="49" charset="-122"/>
              <a:ea typeface="黑体" panose="02010609060101010101" pitchFamily="49" charset="-122"/>
            </a:endParaRPr>
          </a:p>
        </p:txBody>
      </p:sp>
      <p:sp>
        <p:nvSpPr>
          <p:cNvPr id="10" name="object 10"/>
          <p:cNvSpPr txBox="1"/>
          <p:nvPr/>
        </p:nvSpPr>
        <p:spPr>
          <a:xfrm>
            <a:off x="2483052" y="6565799"/>
            <a:ext cx="601979" cy="215444"/>
          </a:xfrm>
          <a:prstGeom prst="rect">
            <a:avLst/>
          </a:prstGeom>
        </p:spPr>
        <p:txBody>
          <a:bodyPr vert="horz" wrap="square" lIns="0" tIns="0" rIns="0" bIns="0" rtlCol="0">
            <a:spAutoFit/>
          </a:bodyPr>
          <a:lstStyle/>
          <a:p>
            <a:pPr marL="12700">
              <a:lnSpc>
                <a:spcPct val="100000"/>
              </a:lnSpc>
            </a:pPr>
            <a:r>
              <a:rPr sz="1400" b="1" spc="-10" dirty="0">
                <a:solidFill>
                  <a:srgbClr val="595959"/>
                </a:solidFill>
                <a:latin typeface="黑体" panose="02010609060101010101" pitchFamily="49" charset="-122"/>
                <a:ea typeface="黑体" panose="02010609060101010101" pitchFamily="49" charset="-122"/>
                <a:cs typeface="微软雅黑" panose="020B0503020204020204" pitchFamily="34" charset="-122"/>
              </a:rPr>
              <a:t>1950s</a:t>
            </a:r>
            <a:endParaRPr sz="1400" b="1" dirty="0">
              <a:latin typeface="黑体" panose="02010609060101010101" pitchFamily="49" charset="-122"/>
              <a:ea typeface="黑体" panose="02010609060101010101" pitchFamily="49" charset="-122"/>
              <a:cs typeface="微软雅黑" panose="020B0503020204020204" pitchFamily="34" charset="-122"/>
            </a:endParaRPr>
          </a:p>
        </p:txBody>
      </p:sp>
      <p:sp>
        <p:nvSpPr>
          <p:cNvPr id="11" name="object 11"/>
          <p:cNvSpPr txBox="1"/>
          <p:nvPr/>
        </p:nvSpPr>
        <p:spPr>
          <a:xfrm>
            <a:off x="4709041" y="6565799"/>
            <a:ext cx="601979" cy="215444"/>
          </a:xfrm>
          <a:prstGeom prst="rect">
            <a:avLst/>
          </a:prstGeom>
        </p:spPr>
        <p:txBody>
          <a:bodyPr vert="horz" wrap="square" lIns="0" tIns="0" rIns="0" bIns="0" rtlCol="0">
            <a:spAutoFit/>
          </a:bodyPr>
          <a:lstStyle/>
          <a:p>
            <a:pPr marL="12700">
              <a:lnSpc>
                <a:spcPct val="100000"/>
              </a:lnSpc>
            </a:pPr>
            <a:r>
              <a:rPr sz="1400" b="1" spc="-10" dirty="0">
                <a:solidFill>
                  <a:srgbClr val="595959"/>
                </a:solidFill>
                <a:latin typeface="黑体" panose="02010609060101010101" pitchFamily="49" charset="-122"/>
                <a:ea typeface="黑体" panose="02010609060101010101" pitchFamily="49" charset="-122"/>
                <a:cs typeface="微软雅黑" panose="020B0503020204020204" pitchFamily="34" charset="-122"/>
              </a:rPr>
              <a:t>1970s</a:t>
            </a:r>
            <a:endParaRPr sz="1400" b="1">
              <a:latin typeface="黑体" panose="02010609060101010101" pitchFamily="49" charset="-122"/>
              <a:ea typeface="黑体" panose="02010609060101010101" pitchFamily="49" charset="-122"/>
              <a:cs typeface="微软雅黑" panose="020B0503020204020204" pitchFamily="34" charset="-122"/>
            </a:endParaRPr>
          </a:p>
        </p:txBody>
      </p:sp>
      <p:sp>
        <p:nvSpPr>
          <p:cNvPr id="12" name="object 12"/>
          <p:cNvSpPr txBox="1"/>
          <p:nvPr/>
        </p:nvSpPr>
        <p:spPr>
          <a:xfrm>
            <a:off x="7550521" y="6565799"/>
            <a:ext cx="601979" cy="215444"/>
          </a:xfrm>
          <a:prstGeom prst="rect">
            <a:avLst/>
          </a:prstGeom>
        </p:spPr>
        <p:txBody>
          <a:bodyPr vert="horz" wrap="square" lIns="0" tIns="0" rIns="0" bIns="0" rtlCol="0">
            <a:spAutoFit/>
          </a:bodyPr>
          <a:lstStyle/>
          <a:p>
            <a:pPr marL="12700">
              <a:lnSpc>
                <a:spcPct val="100000"/>
              </a:lnSpc>
            </a:pPr>
            <a:r>
              <a:rPr sz="1400" b="1" spc="-10" dirty="0">
                <a:solidFill>
                  <a:srgbClr val="595959"/>
                </a:solidFill>
                <a:latin typeface="黑体" panose="02010609060101010101" pitchFamily="49" charset="-122"/>
                <a:ea typeface="黑体" panose="02010609060101010101" pitchFamily="49" charset="-122"/>
                <a:cs typeface="微软雅黑" panose="020B0503020204020204" pitchFamily="34" charset="-122"/>
              </a:rPr>
              <a:t>1980s</a:t>
            </a:r>
            <a:endParaRPr sz="1400" b="1">
              <a:latin typeface="黑体" panose="02010609060101010101" pitchFamily="49" charset="-122"/>
              <a:ea typeface="黑体" panose="02010609060101010101" pitchFamily="49" charset="-122"/>
              <a:cs typeface="微软雅黑" panose="020B0503020204020204" pitchFamily="34" charset="-122"/>
            </a:endParaRPr>
          </a:p>
        </p:txBody>
      </p:sp>
      <p:sp>
        <p:nvSpPr>
          <p:cNvPr id="13" name="object 13"/>
          <p:cNvSpPr txBox="1"/>
          <p:nvPr/>
        </p:nvSpPr>
        <p:spPr>
          <a:xfrm>
            <a:off x="3199840" y="5048643"/>
            <a:ext cx="1388533" cy="400110"/>
          </a:xfrm>
          <a:prstGeom prst="rect">
            <a:avLst/>
          </a:prstGeom>
        </p:spPr>
        <p:txBody>
          <a:bodyPr vert="horz" wrap="square" lIns="0" tIns="0" rIns="0" bIns="0" rtlCol="0">
            <a:spAutoFit/>
          </a:bodyPr>
          <a:lstStyle/>
          <a:p>
            <a:pPr marL="12700" marR="5080">
              <a:lnSpc>
                <a:spcPct val="100000"/>
              </a:lnSpc>
            </a:pPr>
            <a:r>
              <a:rPr sz="1300"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基于</a:t>
            </a:r>
            <a:r>
              <a:rPr sz="1300" b="1" dirty="0">
                <a:solidFill>
                  <a:srgbClr val="65AF45"/>
                </a:solidFill>
                <a:latin typeface="黑体" panose="02010609060101010101" pitchFamily="49" charset="-122"/>
                <a:ea typeface="黑体" panose="02010609060101010101" pitchFamily="49" charset="-122"/>
                <a:cs typeface="微软雅黑" panose="020B0503020204020204" pitchFamily="34" charset="-122"/>
              </a:rPr>
              <a:t>符号</a:t>
            </a:r>
            <a:r>
              <a:rPr sz="1300"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知识表示  通过演绎推理技术</a:t>
            </a:r>
            <a:endParaRPr sz="1300" b="1" dirty="0">
              <a:latin typeface="黑体" panose="02010609060101010101" pitchFamily="49" charset="-122"/>
              <a:ea typeface="黑体" panose="02010609060101010101" pitchFamily="49" charset="-122"/>
              <a:cs typeface="微软雅黑" panose="020B0503020204020204" pitchFamily="34" charset="-122"/>
            </a:endParaRPr>
          </a:p>
        </p:txBody>
      </p:sp>
      <p:sp>
        <p:nvSpPr>
          <p:cNvPr id="14" name="object 14"/>
          <p:cNvSpPr/>
          <p:nvPr/>
        </p:nvSpPr>
        <p:spPr>
          <a:xfrm>
            <a:off x="3820025" y="5556821"/>
            <a:ext cx="114300" cy="581660"/>
          </a:xfrm>
          <a:custGeom>
            <a:avLst/>
            <a:gdLst/>
            <a:ahLst/>
            <a:cxnLst/>
            <a:rect l="l" t="t" r="r" b="b"/>
            <a:pathLst>
              <a:path w="85725" h="581660">
                <a:moveTo>
                  <a:pt x="57150" y="457202"/>
                </a:moveTo>
                <a:lnTo>
                  <a:pt x="28575" y="457202"/>
                </a:lnTo>
                <a:lnTo>
                  <a:pt x="28575" y="498424"/>
                </a:lnTo>
                <a:lnTo>
                  <a:pt x="26174" y="498908"/>
                </a:lnTo>
                <a:lnTo>
                  <a:pt x="15596" y="505327"/>
                </a:lnTo>
                <a:lnTo>
                  <a:pt x="7319" y="514436"/>
                </a:lnTo>
                <a:lnTo>
                  <a:pt x="1927" y="525655"/>
                </a:lnTo>
                <a:lnTo>
                  <a:pt x="0" y="538401"/>
                </a:lnTo>
                <a:lnTo>
                  <a:pt x="3368" y="555085"/>
                </a:lnTo>
                <a:lnTo>
                  <a:pt x="12553" y="568709"/>
                </a:lnTo>
                <a:lnTo>
                  <a:pt x="26178" y="577895"/>
                </a:lnTo>
                <a:lnTo>
                  <a:pt x="42862" y="581263"/>
                </a:lnTo>
                <a:lnTo>
                  <a:pt x="59546" y="577895"/>
                </a:lnTo>
                <a:lnTo>
                  <a:pt x="73171" y="568709"/>
                </a:lnTo>
                <a:lnTo>
                  <a:pt x="82356" y="555085"/>
                </a:lnTo>
                <a:lnTo>
                  <a:pt x="85725" y="538401"/>
                </a:lnTo>
                <a:lnTo>
                  <a:pt x="83797" y="525655"/>
                </a:lnTo>
                <a:lnTo>
                  <a:pt x="78403" y="514436"/>
                </a:lnTo>
                <a:lnTo>
                  <a:pt x="70123" y="505327"/>
                </a:lnTo>
                <a:lnTo>
                  <a:pt x="59537" y="498908"/>
                </a:lnTo>
                <a:lnTo>
                  <a:pt x="57150" y="498424"/>
                </a:lnTo>
                <a:lnTo>
                  <a:pt x="57150" y="457202"/>
                </a:lnTo>
                <a:close/>
              </a:path>
              <a:path w="85725" h="581660">
                <a:moveTo>
                  <a:pt x="57150" y="342899"/>
                </a:moveTo>
                <a:lnTo>
                  <a:pt x="28575" y="342899"/>
                </a:lnTo>
                <a:lnTo>
                  <a:pt x="28575" y="428627"/>
                </a:lnTo>
                <a:lnTo>
                  <a:pt x="57150" y="428627"/>
                </a:lnTo>
                <a:lnTo>
                  <a:pt x="57150" y="342899"/>
                </a:lnTo>
                <a:close/>
              </a:path>
              <a:path w="85725" h="581660">
                <a:moveTo>
                  <a:pt x="57150" y="228599"/>
                </a:moveTo>
                <a:lnTo>
                  <a:pt x="28575" y="228599"/>
                </a:lnTo>
                <a:lnTo>
                  <a:pt x="28575" y="314324"/>
                </a:lnTo>
                <a:lnTo>
                  <a:pt x="57150" y="314324"/>
                </a:lnTo>
                <a:lnTo>
                  <a:pt x="57150" y="228599"/>
                </a:lnTo>
                <a:close/>
              </a:path>
              <a:path w="85725" h="581660">
                <a:moveTo>
                  <a:pt x="57150" y="114299"/>
                </a:moveTo>
                <a:lnTo>
                  <a:pt x="28575" y="114299"/>
                </a:lnTo>
                <a:lnTo>
                  <a:pt x="28575" y="200024"/>
                </a:lnTo>
                <a:lnTo>
                  <a:pt x="57150" y="200024"/>
                </a:lnTo>
                <a:lnTo>
                  <a:pt x="57150" y="114299"/>
                </a:lnTo>
                <a:close/>
              </a:path>
              <a:path w="85725" h="581660">
                <a:moveTo>
                  <a:pt x="57150" y="0"/>
                </a:moveTo>
                <a:lnTo>
                  <a:pt x="28575" y="0"/>
                </a:lnTo>
                <a:lnTo>
                  <a:pt x="28575" y="85724"/>
                </a:lnTo>
                <a:lnTo>
                  <a:pt x="57150" y="85724"/>
                </a:lnTo>
                <a:lnTo>
                  <a:pt x="57150" y="0"/>
                </a:lnTo>
                <a:close/>
              </a:path>
            </a:pathLst>
          </a:custGeom>
          <a:solidFill>
            <a:srgbClr val="65AF45"/>
          </a:solidFill>
        </p:spPr>
        <p:txBody>
          <a:bodyPr wrap="square" lIns="0" tIns="0" rIns="0" bIns="0" rtlCol="0"/>
          <a:lstStyle/>
          <a:p>
            <a:endParaRPr/>
          </a:p>
        </p:txBody>
      </p:sp>
      <p:sp>
        <p:nvSpPr>
          <p:cNvPr id="15" name="object 15"/>
          <p:cNvSpPr txBox="1"/>
          <p:nvPr/>
        </p:nvSpPr>
        <p:spPr>
          <a:xfrm>
            <a:off x="5367342" y="4940566"/>
            <a:ext cx="1896533" cy="600164"/>
          </a:xfrm>
          <a:prstGeom prst="rect">
            <a:avLst/>
          </a:prstGeom>
        </p:spPr>
        <p:txBody>
          <a:bodyPr vert="horz" wrap="square" lIns="0" tIns="0" rIns="0" bIns="0" rtlCol="0">
            <a:spAutoFit/>
          </a:bodyPr>
          <a:lstStyle/>
          <a:p>
            <a:pPr marL="12700" marR="5080" algn="ctr">
              <a:lnSpc>
                <a:spcPct val="100000"/>
              </a:lnSpc>
            </a:pPr>
            <a:r>
              <a:rPr sz="1300"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基于</a:t>
            </a:r>
            <a:r>
              <a:rPr sz="1300" b="1" dirty="0">
                <a:solidFill>
                  <a:srgbClr val="65AF45"/>
                </a:solidFill>
                <a:latin typeface="黑体" panose="02010609060101010101" pitchFamily="49" charset="-122"/>
                <a:ea typeface="黑体" panose="02010609060101010101" pitchFamily="49" charset="-122"/>
                <a:cs typeface="微软雅黑" panose="020B0503020204020204" pitchFamily="34" charset="-122"/>
              </a:rPr>
              <a:t>符号</a:t>
            </a:r>
            <a:r>
              <a:rPr sz="1300"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知识表示  通过获取和利用领域知识  建立专家系统</a:t>
            </a:r>
            <a:endParaRPr sz="1300" b="1" dirty="0">
              <a:latin typeface="黑体" panose="02010609060101010101" pitchFamily="49" charset="-122"/>
              <a:ea typeface="黑体" panose="02010609060101010101" pitchFamily="49" charset="-122"/>
              <a:cs typeface="微软雅黑" panose="020B0503020204020204" pitchFamily="34" charset="-122"/>
            </a:endParaRPr>
          </a:p>
        </p:txBody>
      </p:sp>
      <p:sp>
        <p:nvSpPr>
          <p:cNvPr id="16" name="object 16"/>
          <p:cNvSpPr/>
          <p:nvPr/>
        </p:nvSpPr>
        <p:spPr>
          <a:xfrm>
            <a:off x="6265231" y="5549417"/>
            <a:ext cx="115147" cy="589280"/>
          </a:xfrm>
          <a:custGeom>
            <a:avLst/>
            <a:gdLst/>
            <a:ahLst/>
            <a:cxnLst/>
            <a:rect l="l" t="t" r="r" b="b"/>
            <a:pathLst>
              <a:path w="86360" h="589279">
                <a:moveTo>
                  <a:pt x="57150" y="457203"/>
                </a:moveTo>
                <a:lnTo>
                  <a:pt x="28587" y="457203"/>
                </a:lnTo>
                <a:lnTo>
                  <a:pt x="28587" y="505827"/>
                </a:lnTo>
                <a:lnTo>
                  <a:pt x="26187" y="506312"/>
                </a:lnTo>
                <a:lnTo>
                  <a:pt x="15607" y="512731"/>
                </a:lnTo>
                <a:lnTo>
                  <a:pt x="7326" y="521841"/>
                </a:lnTo>
                <a:lnTo>
                  <a:pt x="1929" y="533059"/>
                </a:lnTo>
                <a:lnTo>
                  <a:pt x="0" y="545805"/>
                </a:lnTo>
                <a:lnTo>
                  <a:pt x="3370" y="562489"/>
                </a:lnTo>
                <a:lnTo>
                  <a:pt x="12560" y="576113"/>
                </a:lnTo>
                <a:lnTo>
                  <a:pt x="26188" y="585299"/>
                </a:lnTo>
                <a:lnTo>
                  <a:pt x="42875" y="588667"/>
                </a:lnTo>
                <a:lnTo>
                  <a:pt x="59554" y="585299"/>
                </a:lnTo>
                <a:lnTo>
                  <a:pt x="73178" y="576113"/>
                </a:lnTo>
                <a:lnTo>
                  <a:pt x="82367" y="562489"/>
                </a:lnTo>
                <a:lnTo>
                  <a:pt x="85737" y="545805"/>
                </a:lnTo>
                <a:lnTo>
                  <a:pt x="83810" y="533059"/>
                </a:lnTo>
                <a:lnTo>
                  <a:pt x="78416" y="521840"/>
                </a:lnTo>
                <a:lnTo>
                  <a:pt x="70135" y="512730"/>
                </a:lnTo>
                <a:lnTo>
                  <a:pt x="59550" y="506310"/>
                </a:lnTo>
                <a:lnTo>
                  <a:pt x="57150" y="505827"/>
                </a:lnTo>
                <a:lnTo>
                  <a:pt x="57150" y="457203"/>
                </a:lnTo>
                <a:close/>
              </a:path>
              <a:path w="86360" h="589279">
                <a:moveTo>
                  <a:pt x="57150" y="342900"/>
                </a:moveTo>
                <a:lnTo>
                  <a:pt x="28587" y="342900"/>
                </a:lnTo>
                <a:lnTo>
                  <a:pt x="28587" y="428625"/>
                </a:lnTo>
                <a:lnTo>
                  <a:pt x="57150" y="428625"/>
                </a:lnTo>
                <a:lnTo>
                  <a:pt x="57150" y="342900"/>
                </a:lnTo>
                <a:close/>
              </a:path>
              <a:path w="86360" h="589279">
                <a:moveTo>
                  <a:pt x="57150" y="228600"/>
                </a:moveTo>
                <a:lnTo>
                  <a:pt x="28587" y="228600"/>
                </a:lnTo>
                <a:lnTo>
                  <a:pt x="28587" y="314325"/>
                </a:lnTo>
                <a:lnTo>
                  <a:pt x="57150" y="314325"/>
                </a:lnTo>
                <a:lnTo>
                  <a:pt x="57150" y="228600"/>
                </a:lnTo>
                <a:close/>
              </a:path>
              <a:path w="86360" h="589279">
                <a:moveTo>
                  <a:pt x="57150" y="114300"/>
                </a:moveTo>
                <a:lnTo>
                  <a:pt x="28587" y="114300"/>
                </a:lnTo>
                <a:lnTo>
                  <a:pt x="28587" y="200025"/>
                </a:lnTo>
                <a:lnTo>
                  <a:pt x="57150" y="200025"/>
                </a:lnTo>
                <a:lnTo>
                  <a:pt x="57150" y="114300"/>
                </a:lnTo>
                <a:close/>
              </a:path>
              <a:path w="86360" h="589279">
                <a:moveTo>
                  <a:pt x="57150" y="0"/>
                </a:moveTo>
                <a:lnTo>
                  <a:pt x="28575" y="0"/>
                </a:lnTo>
                <a:lnTo>
                  <a:pt x="28575" y="85725"/>
                </a:lnTo>
                <a:lnTo>
                  <a:pt x="57150" y="85725"/>
                </a:lnTo>
                <a:lnTo>
                  <a:pt x="57150" y="0"/>
                </a:lnTo>
                <a:close/>
              </a:path>
            </a:pathLst>
          </a:custGeom>
          <a:solidFill>
            <a:srgbClr val="65AF45"/>
          </a:solidFill>
        </p:spPr>
        <p:txBody>
          <a:bodyPr wrap="square" lIns="0" tIns="0" rIns="0" bIns="0" rtlCol="0"/>
          <a:lstStyle/>
          <a:p>
            <a:endParaRPr/>
          </a:p>
        </p:txBody>
      </p:sp>
      <p:sp>
        <p:nvSpPr>
          <p:cNvPr id="17" name="object 17"/>
          <p:cNvSpPr/>
          <p:nvPr/>
        </p:nvSpPr>
        <p:spPr>
          <a:xfrm>
            <a:off x="8827601" y="4979226"/>
            <a:ext cx="114300" cy="1158875"/>
          </a:xfrm>
          <a:custGeom>
            <a:avLst/>
            <a:gdLst/>
            <a:ahLst/>
            <a:cxnLst/>
            <a:rect l="l" t="t" r="r" b="b"/>
            <a:pathLst>
              <a:path w="85725" h="1158875">
                <a:moveTo>
                  <a:pt x="57150" y="1028697"/>
                </a:moveTo>
                <a:lnTo>
                  <a:pt x="28562" y="1028697"/>
                </a:lnTo>
                <a:lnTo>
                  <a:pt x="28562" y="1076018"/>
                </a:lnTo>
                <a:lnTo>
                  <a:pt x="26174" y="1076502"/>
                </a:lnTo>
                <a:lnTo>
                  <a:pt x="15591" y="1082922"/>
                </a:lnTo>
                <a:lnTo>
                  <a:pt x="7315" y="1092032"/>
                </a:lnTo>
                <a:lnTo>
                  <a:pt x="1925" y="1103251"/>
                </a:lnTo>
                <a:lnTo>
                  <a:pt x="0" y="1115997"/>
                </a:lnTo>
                <a:lnTo>
                  <a:pt x="3368" y="1132681"/>
                </a:lnTo>
                <a:lnTo>
                  <a:pt x="12552" y="1146305"/>
                </a:lnTo>
                <a:lnTo>
                  <a:pt x="26172" y="1155491"/>
                </a:lnTo>
                <a:lnTo>
                  <a:pt x="42849" y="1158859"/>
                </a:lnTo>
                <a:lnTo>
                  <a:pt x="59534" y="1155491"/>
                </a:lnTo>
                <a:lnTo>
                  <a:pt x="73158" y="1146305"/>
                </a:lnTo>
                <a:lnTo>
                  <a:pt x="82344" y="1132681"/>
                </a:lnTo>
                <a:lnTo>
                  <a:pt x="85712" y="1115997"/>
                </a:lnTo>
                <a:lnTo>
                  <a:pt x="83787" y="1103251"/>
                </a:lnTo>
                <a:lnTo>
                  <a:pt x="78397" y="1092032"/>
                </a:lnTo>
                <a:lnTo>
                  <a:pt x="70121" y="1082922"/>
                </a:lnTo>
                <a:lnTo>
                  <a:pt x="59537" y="1076502"/>
                </a:lnTo>
                <a:lnTo>
                  <a:pt x="57150" y="1076018"/>
                </a:lnTo>
                <a:lnTo>
                  <a:pt x="57150" y="1028697"/>
                </a:lnTo>
                <a:close/>
              </a:path>
              <a:path w="85725" h="1158875">
                <a:moveTo>
                  <a:pt x="57150" y="914399"/>
                </a:moveTo>
                <a:lnTo>
                  <a:pt x="28562" y="914399"/>
                </a:lnTo>
                <a:lnTo>
                  <a:pt x="28562" y="1000124"/>
                </a:lnTo>
                <a:lnTo>
                  <a:pt x="57150" y="1000124"/>
                </a:lnTo>
                <a:lnTo>
                  <a:pt x="57150" y="914399"/>
                </a:lnTo>
                <a:close/>
              </a:path>
              <a:path w="85725" h="1158875">
                <a:moveTo>
                  <a:pt x="57150" y="800099"/>
                </a:moveTo>
                <a:lnTo>
                  <a:pt x="28562" y="800099"/>
                </a:lnTo>
                <a:lnTo>
                  <a:pt x="28562" y="885824"/>
                </a:lnTo>
                <a:lnTo>
                  <a:pt x="57150" y="885824"/>
                </a:lnTo>
                <a:lnTo>
                  <a:pt x="57150" y="800099"/>
                </a:lnTo>
                <a:close/>
              </a:path>
              <a:path w="85725" h="1158875">
                <a:moveTo>
                  <a:pt x="57150" y="685799"/>
                </a:moveTo>
                <a:lnTo>
                  <a:pt x="28562" y="685799"/>
                </a:lnTo>
                <a:lnTo>
                  <a:pt x="28562" y="771524"/>
                </a:lnTo>
                <a:lnTo>
                  <a:pt x="57150" y="771524"/>
                </a:lnTo>
                <a:lnTo>
                  <a:pt x="57150" y="685799"/>
                </a:lnTo>
                <a:close/>
              </a:path>
              <a:path w="85725" h="1158875">
                <a:moveTo>
                  <a:pt x="57150" y="571500"/>
                </a:moveTo>
                <a:lnTo>
                  <a:pt x="28562" y="571500"/>
                </a:lnTo>
                <a:lnTo>
                  <a:pt x="28562" y="657224"/>
                </a:lnTo>
                <a:lnTo>
                  <a:pt x="57150" y="657224"/>
                </a:lnTo>
                <a:lnTo>
                  <a:pt x="57150" y="571500"/>
                </a:lnTo>
                <a:close/>
              </a:path>
              <a:path w="85725" h="1158875">
                <a:moveTo>
                  <a:pt x="57150" y="457200"/>
                </a:moveTo>
                <a:lnTo>
                  <a:pt x="28562" y="457200"/>
                </a:lnTo>
                <a:lnTo>
                  <a:pt x="28562" y="542925"/>
                </a:lnTo>
                <a:lnTo>
                  <a:pt x="57150" y="542925"/>
                </a:lnTo>
                <a:lnTo>
                  <a:pt x="57150" y="457200"/>
                </a:lnTo>
                <a:close/>
              </a:path>
              <a:path w="85725" h="1158875">
                <a:moveTo>
                  <a:pt x="57150" y="342900"/>
                </a:moveTo>
                <a:lnTo>
                  <a:pt x="28562" y="342900"/>
                </a:lnTo>
                <a:lnTo>
                  <a:pt x="28562" y="428625"/>
                </a:lnTo>
                <a:lnTo>
                  <a:pt x="57150" y="428625"/>
                </a:lnTo>
                <a:lnTo>
                  <a:pt x="57150" y="342900"/>
                </a:lnTo>
                <a:close/>
              </a:path>
              <a:path w="85725" h="1158875">
                <a:moveTo>
                  <a:pt x="57150" y="228600"/>
                </a:moveTo>
                <a:lnTo>
                  <a:pt x="28562" y="228600"/>
                </a:lnTo>
                <a:lnTo>
                  <a:pt x="28562" y="314325"/>
                </a:lnTo>
                <a:lnTo>
                  <a:pt x="57150" y="314325"/>
                </a:lnTo>
                <a:lnTo>
                  <a:pt x="57150" y="228600"/>
                </a:lnTo>
                <a:close/>
              </a:path>
              <a:path w="85725" h="1158875">
                <a:moveTo>
                  <a:pt x="57150" y="114300"/>
                </a:moveTo>
                <a:lnTo>
                  <a:pt x="28562" y="114300"/>
                </a:lnTo>
                <a:lnTo>
                  <a:pt x="28562" y="200025"/>
                </a:lnTo>
                <a:lnTo>
                  <a:pt x="57150" y="200025"/>
                </a:lnTo>
                <a:lnTo>
                  <a:pt x="57150" y="114300"/>
                </a:lnTo>
                <a:close/>
              </a:path>
              <a:path w="85725" h="1158875">
                <a:moveTo>
                  <a:pt x="57150" y="0"/>
                </a:moveTo>
                <a:lnTo>
                  <a:pt x="28562" y="0"/>
                </a:lnTo>
                <a:lnTo>
                  <a:pt x="28562" y="85725"/>
                </a:lnTo>
                <a:lnTo>
                  <a:pt x="57150" y="85725"/>
                </a:lnTo>
                <a:lnTo>
                  <a:pt x="57150" y="0"/>
                </a:lnTo>
                <a:close/>
              </a:path>
            </a:pathLst>
          </a:custGeom>
          <a:solidFill>
            <a:srgbClr val="1EC8F3"/>
          </a:solidFill>
        </p:spPr>
        <p:txBody>
          <a:bodyPr wrap="square" lIns="0" tIns="0" rIns="0" bIns="0" rtlCol="0"/>
          <a:lstStyle/>
          <a:p>
            <a:endParaRPr/>
          </a:p>
        </p:txBody>
      </p:sp>
      <p:sp>
        <p:nvSpPr>
          <p:cNvPr id="18" name="object 18"/>
          <p:cNvSpPr txBox="1"/>
          <p:nvPr/>
        </p:nvSpPr>
        <p:spPr>
          <a:xfrm>
            <a:off x="7966744" y="3979697"/>
            <a:ext cx="1772073" cy="1000274"/>
          </a:xfrm>
          <a:prstGeom prst="rect">
            <a:avLst/>
          </a:prstGeom>
        </p:spPr>
        <p:txBody>
          <a:bodyPr vert="horz" wrap="square" lIns="0" tIns="0" rIns="0" bIns="0" rtlCol="0">
            <a:spAutoFit/>
          </a:bodyPr>
          <a:lstStyle/>
          <a:p>
            <a:pPr marL="12700" marR="5080" indent="-635" algn="ctr">
              <a:lnSpc>
                <a:spcPct val="100000"/>
              </a:lnSpc>
            </a:pPr>
            <a:r>
              <a:rPr sz="1300"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神经网络第二个高潮  </a:t>
            </a:r>
            <a:r>
              <a:rPr sz="1300" b="1" spc="-5" dirty="0">
                <a:solidFill>
                  <a:srgbClr val="595959"/>
                </a:solidFill>
                <a:latin typeface="黑体" panose="02010609060101010101" pitchFamily="49" charset="-122"/>
                <a:ea typeface="黑体" panose="02010609060101010101" pitchFamily="49" charset="-122"/>
                <a:cs typeface="微软雅黑" panose="020B0503020204020204" pitchFamily="34" charset="-122"/>
              </a:rPr>
              <a:t>N</a:t>
            </a:r>
            <a:r>
              <a:rPr sz="1300"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P(</a:t>
            </a:r>
            <a:r>
              <a:rPr sz="1300" b="1" spc="-10" dirty="0">
                <a:solidFill>
                  <a:srgbClr val="595959"/>
                </a:solidFill>
                <a:latin typeface="黑体" panose="02010609060101010101" pitchFamily="49" charset="-122"/>
                <a:ea typeface="黑体" panose="02010609060101010101" pitchFamily="49" charset="-122"/>
                <a:cs typeface="微软雅黑" panose="020B0503020204020204" pitchFamily="34" charset="-122"/>
              </a:rPr>
              <a:t>n</a:t>
            </a:r>
            <a:r>
              <a:rPr sz="1300"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o</a:t>
            </a:r>
            <a:r>
              <a:rPr sz="1300" b="1" spc="-10" dirty="0">
                <a:solidFill>
                  <a:srgbClr val="595959"/>
                </a:solidFill>
                <a:latin typeface="黑体" panose="02010609060101010101" pitchFamily="49" charset="-122"/>
                <a:ea typeface="黑体" panose="02010609060101010101" pitchFamily="49" charset="-122"/>
                <a:cs typeface="微软雅黑" panose="020B0503020204020204" pitchFamily="34" charset="-122"/>
              </a:rPr>
              <a:t>n</a:t>
            </a:r>
            <a:r>
              <a:rPr sz="1300"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a:t>
            </a:r>
            <a:r>
              <a:rPr sz="1300" b="1" spc="-5" dirty="0">
                <a:solidFill>
                  <a:srgbClr val="595959"/>
                </a:solidFill>
                <a:latin typeface="黑体" panose="02010609060101010101" pitchFamily="49" charset="-122"/>
                <a:ea typeface="黑体" panose="02010609060101010101" pitchFamily="49" charset="-122"/>
                <a:cs typeface="微软雅黑" panose="020B0503020204020204" pitchFamily="34" charset="-122"/>
              </a:rPr>
              <a:t>de</a:t>
            </a:r>
            <a:r>
              <a:rPr sz="1300"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t</a:t>
            </a:r>
            <a:r>
              <a:rPr sz="1300" b="1" spc="-10" dirty="0">
                <a:solidFill>
                  <a:srgbClr val="595959"/>
                </a:solidFill>
                <a:latin typeface="黑体" panose="02010609060101010101" pitchFamily="49" charset="-122"/>
                <a:ea typeface="黑体" panose="02010609060101010101" pitchFamily="49" charset="-122"/>
                <a:cs typeface="微软雅黑" panose="020B0503020204020204" pitchFamily="34" charset="-122"/>
              </a:rPr>
              <a:t>e</a:t>
            </a:r>
            <a:r>
              <a:rPr sz="1300" b="1" spc="5" dirty="0">
                <a:solidFill>
                  <a:srgbClr val="595959"/>
                </a:solidFill>
                <a:latin typeface="黑体" panose="02010609060101010101" pitchFamily="49" charset="-122"/>
                <a:ea typeface="黑体" panose="02010609060101010101" pitchFamily="49" charset="-122"/>
                <a:cs typeface="微软雅黑" panose="020B0503020204020204" pitchFamily="34" charset="-122"/>
              </a:rPr>
              <a:t>r</a:t>
            </a:r>
            <a:r>
              <a:rPr sz="1300"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m</a:t>
            </a:r>
            <a:r>
              <a:rPr sz="1300" b="1" spc="-10" dirty="0">
                <a:solidFill>
                  <a:srgbClr val="595959"/>
                </a:solidFill>
                <a:latin typeface="黑体" panose="02010609060101010101" pitchFamily="49" charset="-122"/>
                <a:ea typeface="黑体" panose="02010609060101010101" pitchFamily="49" charset="-122"/>
                <a:cs typeface="微软雅黑" panose="020B0503020204020204" pitchFamily="34" charset="-122"/>
              </a:rPr>
              <a:t>ini</a:t>
            </a:r>
            <a:r>
              <a:rPr sz="1300" b="1" spc="-5" dirty="0">
                <a:solidFill>
                  <a:srgbClr val="595959"/>
                </a:solidFill>
                <a:latin typeface="黑体" panose="02010609060101010101" pitchFamily="49" charset="-122"/>
                <a:ea typeface="黑体" panose="02010609060101010101" pitchFamily="49" charset="-122"/>
                <a:cs typeface="微软雅黑" panose="020B0503020204020204" pitchFamily="34" charset="-122"/>
              </a:rPr>
              <a:t>s</a:t>
            </a:r>
            <a:r>
              <a:rPr sz="1300"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t</a:t>
            </a:r>
            <a:r>
              <a:rPr sz="1300" b="1" spc="-10" dirty="0">
                <a:solidFill>
                  <a:srgbClr val="595959"/>
                </a:solidFill>
                <a:latin typeface="黑体" panose="02010609060101010101" pitchFamily="49" charset="-122"/>
                <a:ea typeface="黑体" panose="02010609060101010101" pitchFamily="49" charset="-122"/>
                <a:cs typeface="微软雅黑" panose="020B0503020204020204" pitchFamily="34" charset="-122"/>
              </a:rPr>
              <a:t>i</a:t>
            </a:r>
            <a:r>
              <a:rPr sz="1300" b="1" spc="-5" dirty="0">
                <a:solidFill>
                  <a:srgbClr val="595959"/>
                </a:solidFill>
                <a:latin typeface="黑体" panose="02010609060101010101" pitchFamily="49" charset="-122"/>
                <a:ea typeface="黑体" panose="02010609060101010101" pitchFamily="49" charset="-122"/>
                <a:cs typeface="微软雅黑" panose="020B0503020204020204" pitchFamily="34" charset="-122"/>
              </a:rPr>
              <a:t>c  p</a:t>
            </a:r>
            <a:r>
              <a:rPr sz="1300"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o</a:t>
            </a:r>
            <a:r>
              <a:rPr sz="1300" b="1" spc="-10" dirty="0">
                <a:solidFill>
                  <a:srgbClr val="595959"/>
                </a:solidFill>
                <a:latin typeface="黑体" panose="02010609060101010101" pitchFamily="49" charset="-122"/>
                <a:ea typeface="黑体" panose="02010609060101010101" pitchFamily="49" charset="-122"/>
                <a:cs typeface="微软雅黑" panose="020B0503020204020204" pitchFamily="34" charset="-122"/>
              </a:rPr>
              <a:t>lyn</a:t>
            </a:r>
            <a:r>
              <a:rPr sz="1300"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om</a:t>
            </a:r>
            <a:r>
              <a:rPr sz="1300" b="1" spc="-10" dirty="0">
                <a:solidFill>
                  <a:srgbClr val="595959"/>
                </a:solidFill>
                <a:latin typeface="黑体" panose="02010609060101010101" pitchFamily="49" charset="-122"/>
                <a:ea typeface="黑体" panose="02010609060101010101" pitchFamily="49" charset="-122"/>
                <a:cs typeface="微软雅黑" panose="020B0503020204020204" pitchFamily="34" charset="-122"/>
              </a:rPr>
              <a:t>i</a:t>
            </a:r>
            <a:r>
              <a:rPr sz="1300" b="1" spc="-5" dirty="0">
                <a:solidFill>
                  <a:srgbClr val="595959"/>
                </a:solidFill>
                <a:latin typeface="黑体" panose="02010609060101010101" pitchFamily="49" charset="-122"/>
                <a:ea typeface="黑体" panose="02010609060101010101" pitchFamily="49" charset="-122"/>
                <a:cs typeface="微软雅黑" panose="020B0503020204020204" pitchFamily="34" charset="-122"/>
              </a:rPr>
              <a:t>a</a:t>
            </a:r>
            <a:r>
              <a:rPr sz="1300" b="1" spc="-10" dirty="0">
                <a:solidFill>
                  <a:srgbClr val="595959"/>
                </a:solidFill>
                <a:latin typeface="黑体" panose="02010609060101010101" pitchFamily="49" charset="-122"/>
                <a:ea typeface="黑体" panose="02010609060101010101" pitchFamily="49" charset="-122"/>
                <a:cs typeface="微软雅黑" panose="020B0503020204020204" pitchFamily="34" charset="-122"/>
              </a:rPr>
              <a:t>l</a:t>
            </a:r>
            <a:r>
              <a:rPr sz="1300"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-t</a:t>
            </a:r>
            <a:r>
              <a:rPr sz="1300" b="1" spc="-5" dirty="0">
                <a:solidFill>
                  <a:srgbClr val="595959"/>
                </a:solidFill>
                <a:latin typeface="黑体" panose="02010609060101010101" pitchFamily="49" charset="-122"/>
                <a:ea typeface="黑体" panose="02010609060101010101" pitchFamily="49" charset="-122"/>
                <a:cs typeface="微软雅黑" panose="020B0503020204020204" pitchFamily="34" charset="-122"/>
              </a:rPr>
              <a:t>i</a:t>
            </a:r>
            <a:r>
              <a:rPr sz="1300"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m</a:t>
            </a:r>
            <a:r>
              <a:rPr sz="1300" b="1" spc="-10" dirty="0">
                <a:solidFill>
                  <a:srgbClr val="595959"/>
                </a:solidFill>
                <a:latin typeface="黑体" panose="02010609060101010101" pitchFamily="49" charset="-122"/>
                <a:ea typeface="黑体" panose="02010609060101010101" pitchFamily="49" charset="-122"/>
                <a:cs typeface="微软雅黑" panose="020B0503020204020204" pitchFamily="34" charset="-122"/>
              </a:rPr>
              <a:t>e</a:t>
            </a:r>
            <a:r>
              <a:rPr sz="1300" b="1" spc="5" dirty="0">
                <a:solidFill>
                  <a:srgbClr val="595959"/>
                </a:solidFill>
                <a:latin typeface="黑体" panose="02010609060101010101" pitchFamily="49" charset="-122"/>
                <a:ea typeface="黑体" panose="02010609060101010101" pitchFamily="49" charset="-122"/>
                <a:cs typeface="微软雅黑" panose="020B0503020204020204" pitchFamily="34" charset="-122"/>
              </a:rPr>
              <a:t>)</a:t>
            </a:r>
            <a:r>
              <a:rPr sz="1300"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难题  中获重大进展  助力大量现实问题</a:t>
            </a:r>
            <a:endParaRPr sz="1300" b="1" dirty="0">
              <a:latin typeface="黑体" panose="02010609060101010101" pitchFamily="49" charset="-122"/>
              <a:ea typeface="黑体" panose="02010609060101010101" pitchFamily="49" charset="-122"/>
              <a:cs typeface="微软雅黑" panose="020B0503020204020204" pitchFamily="34" charset="-122"/>
            </a:endParaRPr>
          </a:p>
        </p:txBody>
      </p:sp>
      <p:sp>
        <p:nvSpPr>
          <p:cNvPr id="19" name="object 19"/>
          <p:cNvSpPr txBox="1"/>
          <p:nvPr/>
        </p:nvSpPr>
        <p:spPr>
          <a:xfrm>
            <a:off x="2563147" y="4179455"/>
            <a:ext cx="1049867" cy="400110"/>
          </a:xfrm>
          <a:prstGeom prst="rect">
            <a:avLst/>
          </a:prstGeom>
        </p:spPr>
        <p:txBody>
          <a:bodyPr vert="horz" wrap="square" lIns="0" tIns="0" rIns="0" bIns="0" rtlCol="0">
            <a:spAutoFit/>
          </a:bodyPr>
          <a:lstStyle/>
          <a:p>
            <a:pPr algn="ctr">
              <a:lnSpc>
                <a:spcPct val="100000"/>
              </a:lnSpc>
            </a:pPr>
            <a:r>
              <a:rPr sz="1300"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神经网络</a:t>
            </a:r>
            <a:endParaRPr sz="1300" b="1" dirty="0">
              <a:latin typeface="黑体" panose="02010609060101010101" pitchFamily="49" charset="-122"/>
              <a:ea typeface="黑体" panose="02010609060101010101" pitchFamily="49" charset="-122"/>
              <a:cs typeface="微软雅黑" panose="020B0503020204020204" pitchFamily="34" charset="-122"/>
            </a:endParaRPr>
          </a:p>
          <a:p>
            <a:pPr algn="ctr">
              <a:lnSpc>
                <a:spcPct val="100000"/>
              </a:lnSpc>
            </a:pPr>
            <a:r>
              <a:rPr sz="1300"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第一个高潮期</a:t>
            </a:r>
            <a:endParaRPr sz="1300" b="1" dirty="0">
              <a:latin typeface="黑体" panose="02010609060101010101" pitchFamily="49" charset="-122"/>
              <a:ea typeface="黑体" panose="02010609060101010101" pitchFamily="49" charset="-122"/>
              <a:cs typeface="微软雅黑" panose="020B0503020204020204" pitchFamily="34" charset="-122"/>
            </a:endParaRPr>
          </a:p>
        </p:txBody>
      </p:sp>
      <p:sp>
        <p:nvSpPr>
          <p:cNvPr id="20" name="object 20"/>
          <p:cNvSpPr/>
          <p:nvPr/>
        </p:nvSpPr>
        <p:spPr>
          <a:xfrm>
            <a:off x="10686610" y="4979226"/>
            <a:ext cx="114300" cy="1158875"/>
          </a:xfrm>
          <a:custGeom>
            <a:avLst/>
            <a:gdLst/>
            <a:ahLst/>
            <a:cxnLst/>
            <a:rect l="l" t="t" r="r" b="b"/>
            <a:pathLst>
              <a:path w="85725" h="1158875">
                <a:moveTo>
                  <a:pt x="57150" y="1028697"/>
                </a:moveTo>
                <a:lnTo>
                  <a:pt x="28575" y="1028697"/>
                </a:lnTo>
                <a:lnTo>
                  <a:pt x="28575" y="1076018"/>
                </a:lnTo>
                <a:lnTo>
                  <a:pt x="26187" y="1076502"/>
                </a:lnTo>
                <a:lnTo>
                  <a:pt x="15601" y="1082922"/>
                </a:lnTo>
                <a:lnTo>
                  <a:pt x="7321" y="1092032"/>
                </a:lnTo>
                <a:lnTo>
                  <a:pt x="1927" y="1103251"/>
                </a:lnTo>
                <a:lnTo>
                  <a:pt x="0" y="1115997"/>
                </a:lnTo>
                <a:lnTo>
                  <a:pt x="3368" y="1132681"/>
                </a:lnTo>
                <a:lnTo>
                  <a:pt x="12553" y="1146305"/>
                </a:lnTo>
                <a:lnTo>
                  <a:pt x="26178" y="1155491"/>
                </a:lnTo>
                <a:lnTo>
                  <a:pt x="42862" y="1158859"/>
                </a:lnTo>
                <a:lnTo>
                  <a:pt x="59546" y="1155491"/>
                </a:lnTo>
                <a:lnTo>
                  <a:pt x="73171" y="1146305"/>
                </a:lnTo>
                <a:lnTo>
                  <a:pt x="82356" y="1132681"/>
                </a:lnTo>
                <a:lnTo>
                  <a:pt x="85725" y="1115997"/>
                </a:lnTo>
                <a:lnTo>
                  <a:pt x="83797" y="1103251"/>
                </a:lnTo>
                <a:lnTo>
                  <a:pt x="78405" y="1092032"/>
                </a:lnTo>
                <a:lnTo>
                  <a:pt x="70128" y="1082922"/>
                </a:lnTo>
                <a:lnTo>
                  <a:pt x="59550" y="1076502"/>
                </a:lnTo>
                <a:lnTo>
                  <a:pt x="57150" y="1076018"/>
                </a:lnTo>
                <a:lnTo>
                  <a:pt x="57150" y="1028697"/>
                </a:lnTo>
                <a:close/>
              </a:path>
              <a:path w="85725" h="1158875">
                <a:moveTo>
                  <a:pt x="57150" y="914399"/>
                </a:moveTo>
                <a:lnTo>
                  <a:pt x="28575" y="914399"/>
                </a:lnTo>
                <a:lnTo>
                  <a:pt x="28575" y="1000124"/>
                </a:lnTo>
                <a:lnTo>
                  <a:pt x="57150" y="1000124"/>
                </a:lnTo>
                <a:lnTo>
                  <a:pt x="57150" y="914399"/>
                </a:lnTo>
                <a:close/>
              </a:path>
              <a:path w="85725" h="1158875">
                <a:moveTo>
                  <a:pt x="57150" y="800099"/>
                </a:moveTo>
                <a:lnTo>
                  <a:pt x="28575" y="800099"/>
                </a:lnTo>
                <a:lnTo>
                  <a:pt x="28575" y="885824"/>
                </a:lnTo>
                <a:lnTo>
                  <a:pt x="57150" y="885824"/>
                </a:lnTo>
                <a:lnTo>
                  <a:pt x="57150" y="800099"/>
                </a:lnTo>
                <a:close/>
              </a:path>
              <a:path w="85725" h="1158875">
                <a:moveTo>
                  <a:pt x="57150" y="685799"/>
                </a:moveTo>
                <a:lnTo>
                  <a:pt x="28575" y="685799"/>
                </a:lnTo>
                <a:lnTo>
                  <a:pt x="28575" y="771524"/>
                </a:lnTo>
                <a:lnTo>
                  <a:pt x="57150" y="771524"/>
                </a:lnTo>
                <a:lnTo>
                  <a:pt x="57150" y="685799"/>
                </a:lnTo>
                <a:close/>
              </a:path>
              <a:path w="85725" h="1158875">
                <a:moveTo>
                  <a:pt x="57150" y="571500"/>
                </a:moveTo>
                <a:lnTo>
                  <a:pt x="28575" y="571500"/>
                </a:lnTo>
                <a:lnTo>
                  <a:pt x="28575" y="657224"/>
                </a:lnTo>
                <a:lnTo>
                  <a:pt x="57150" y="657224"/>
                </a:lnTo>
                <a:lnTo>
                  <a:pt x="57150" y="571500"/>
                </a:lnTo>
                <a:close/>
              </a:path>
              <a:path w="85725" h="1158875">
                <a:moveTo>
                  <a:pt x="57150" y="457200"/>
                </a:moveTo>
                <a:lnTo>
                  <a:pt x="28575" y="457200"/>
                </a:lnTo>
                <a:lnTo>
                  <a:pt x="28575" y="542925"/>
                </a:lnTo>
                <a:lnTo>
                  <a:pt x="57150" y="542925"/>
                </a:lnTo>
                <a:lnTo>
                  <a:pt x="57150" y="457200"/>
                </a:lnTo>
                <a:close/>
              </a:path>
              <a:path w="85725" h="1158875">
                <a:moveTo>
                  <a:pt x="57150" y="342900"/>
                </a:moveTo>
                <a:lnTo>
                  <a:pt x="28575" y="342900"/>
                </a:lnTo>
                <a:lnTo>
                  <a:pt x="28575" y="428625"/>
                </a:lnTo>
                <a:lnTo>
                  <a:pt x="57150" y="428625"/>
                </a:lnTo>
                <a:lnTo>
                  <a:pt x="57150" y="342900"/>
                </a:lnTo>
                <a:close/>
              </a:path>
              <a:path w="85725" h="1158875">
                <a:moveTo>
                  <a:pt x="57150" y="228600"/>
                </a:moveTo>
                <a:lnTo>
                  <a:pt x="28575" y="228600"/>
                </a:lnTo>
                <a:lnTo>
                  <a:pt x="28575" y="314325"/>
                </a:lnTo>
                <a:lnTo>
                  <a:pt x="57150" y="314325"/>
                </a:lnTo>
                <a:lnTo>
                  <a:pt x="57150" y="228600"/>
                </a:lnTo>
                <a:close/>
              </a:path>
              <a:path w="85725" h="1158875">
                <a:moveTo>
                  <a:pt x="57150" y="114300"/>
                </a:moveTo>
                <a:lnTo>
                  <a:pt x="28575" y="114300"/>
                </a:lnTo>
                <a:lnTo>
                  <a:pt x="28575" y="200025"/>
                </a:lnTo>
                <a:lnTo>
                  <a:pt x="57150" y="200025"/>
                </a:lnTo>
                <a:lnTo>
                  <a:pt x="57150" y="114300"/>
                </a:lnTo>
                <a:close/>
              </a:path>
              <a:path w="85725" h="1158875">
                <a:moveTo>
                  <a:pt x="57150" y="0"/>
                </a:moveTo>
                <a:lnTo>
                  <a:pt x="28575" y="0"/>
                </a:lnTo>
                <a:lnTo>
                  <a:pt x="28575" y="85725"/>
                </a:lnTo>
                <a:lnTo>
                  <a:pt x="57150" y="85725"/>
                </a:lnTo>
                <a:lnTo>
                  <a:pt x="57150" y="0"/>
                </a:lnTo>
                <a:close/>
              </a:path>
            </a:pathLst>
          </a:custGeom>
          <a:solidFill>
            <a:srgbClr val="0096D2"/>
          </a:solidFill>
        </p:spPr>
        <p:txBody>
          <a:bodyPr wrap="square" lIns="0" tIns="0" rIns="0" bIns="0" rtlCol="0"/>
          <a:lstStyle/>
          <a:p>
            <a:endParaRPr/>
          </a:p>
        </p:txBody>
      </p:sp>
      <p:sp>
        <p:nvSpPr>
          <p:cNvPr id="21" name="object 21"/>
          <p:cNvSpPr txBox="1"/>
          <p:nvPr/>
        </p:nvSpPr>
        <p:spPr>
          <a:xfrm>
            <a:off x="10140932" y="4083951"/>
            <a:ext cx="1388533" cy="800219"/>
          </a:xfrm>
          <a:prstGeom prst="rect">
            <a:avLst/>
          </a:prstGeom>
        </p:spPr>
        <p:txBody>
          <a:bodyPr vert="horz" wrap="square" lIns="0" tIns="0" rIns="0" bIns="0" rtlCol="0">
            <a:spAutoFit/>
          </a:bodyPr>
          <a:lstStyle/>
          <a:p>
            <a:pPr marL="12700" marR="5080" algn="ctr">
              <a:lnSpc>
                <a:spcPct val="100000"/>
              </a:lnSpc>
            </a:pPr>
            <a:r>
              <a:rPr sz="1300"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神经网络以深度学  习之名再次崛起  大幅提升感知智能  准确率</a:t>
            </a:r>
            <a:endParaRPr sz="1300" b="1" dirty="0">
              <a:latin typeface="黑体" panose="02010609060101010101" pitchFamily="49" charset="-122"/>
              <a:ea typeface="黑体" panose="02010609060101010101" pitchFamily="49" charset="-122"/>
              <a:cs typeface="微软雅黑" panose="020B0503020204020204" pitchFamily="34" charset="-122"/>
            </a:endParaRPr>
          </a:p>
        </p:txBody>
      </p:sp>
      <p:sp>
        <p:nvSpPr>
          <p:cNvPr id="22" name="object 22"/>
          <p:cNvSpPr txBox="1"/>
          <p:nvPr/>
        </p:nvSpPr>
        <p:spPr>
          <a:xfrm>
            <a:off x="10830356" y="6565799"/>
            <a:ext cx="508000" cy="215444"/>
          </a:xfrm>
          <a:prstGeom prst="rect">
            <a:avLst/>
          </a:prstGeom>
        </p:spPr>
        <p:txBody>
          <a:bodyPr vert="horz" wrap="square" lIns="0" tIns="0" rIns="0" bIns="0" rtlCol="0">
            <a:spAutoFit/>
          </a:bodyPr>
          <a:lstStyle/>
          <a:p>
            <a:pPr marL="12700">
              <a:lnSpc>
                <a:spcPct val="100000"/>
              </a:lnSpc>
            </a:pPr>
            <a:r>
              <a:rPr sz="1400" b="1" spc="-10" dirty="0">
                <a:solidFill>
                  <a:srgbClr val="595959"/>
                </a:solidFill>
                <a:latin typeface="黑体" panose="02010609060101010101" pitchFamily="49" charset="-122"/>
                <a:ea typeface="黑体" panose="02010609060101010101" pitchFamily="49" charset="-122"/>
                <a:cs typeface="微软雅黑" panose="020B0503020204020204" pitchFamily="34" charset="-122"/>
              </a:rPr>
              <a:t>2017</a:t>
            </a:r>
            <a:endParaRPr sz="1400" b="1">
              <a:latin typeface="黑体" panose="02010609060101010101" pitchFamily="49" charset="-122"/>
              <a:ea typeface="黑体" panose="02010609060101010101" pitchFamily="49" charset="-122"/>
              <a:cs typeface="微软雅黑" panose="020B0503020204020204" pitchFamily="34" charset="-122"/>
            </a:endParaRPr>
          </a:p>
        </p:txBody>
      </p:sp>
      <p:sp>
        <p:nvSpPr>
          <p:cNvPr id="23" name="object 23"/>
          <p:cNvSpPr/>
          <p:nvPr/>
        </p:nvSpPr>
        <p:spPr>
          <a:xfrm>
            <a:off x="9829969" y="4074185"/>
            <a:ext cx="114300" cy="2054860"/>
          </a:xfrm>
          <a:custGeom>
            <a:avLst/>
            <a:gdLst/>
            <a:ahLst/>
            <a:cxnLst/>
            <a:rect l="l" t="t" r="r" b="b"/>
            <a:pathLst>
              <a:path w="85725" h="2054860">
                <a:moveTo>
                  <a:pt x="57150" y="1943097"/>
                </a:moveTo>
                <a:lnTo>
                  <a:pt x="28575" y="1943097"/>
                </a:lnTo>
                <a:lnTo>
                  <a:pt x="28575" y="1971699"/>
                </a:lnTo>
                <a:lnTo>
                  <a:pt x="26174" y="1972183"/>
                </a:lnTo>
                <a:lnTo>
                  <a:pt x="15596" y="1978602"/>
                </a:lnTo>
                <a:lnTo>
                  <a:pt x="7319" y="1987712"/>
                </a:lnTo>
                <a:lnTo>
                  <a:pt x="1927" y="1998931"/>
                </a:lnTo>
                <a:lnTo>
                  <a:pt x="0" y="2011677"/>
                </a:lnTo>
                <a:lnTo>
                  <a:pt x="3368" y="2028361"/>
                </a:lnTo>
                <a:lnTo>
                  <a:pt x="12553" y="2041986"/>
                </a:lnTo>
                <a:lnTo>
                  <a:pt x="26178" y="2051171"/>
                </a:lnTo>
                <a:lnTo>
                  <a:pt x="42862" y="2054539"/>
                </a:lnTo>
                <a:lnTo>
                  <a:pt x="59546" y="2051171"/>
                </a:lnTo>
                <a:lnTo>
                  <a:pt x="73171" y="2041986"/>
                </a:lnTo>
                <a:lnTo>
                  <a:pt x="82356" y="2028361"/>
                </a:lnTo>
                <a:lnTo>
                  <a:pt x="85725" y="2011677"/>
                </a:lnTo>
                <a:lnTo>
                  <a:pt x="83797" y="1998931"/>
                </a:lnTo>
                <a:lnTo>
                  <a:pt x="78405" y="1987712"/>
                </a:lnTo>
                <a:lnTo>
                  <a:pt x="70128" y="1978602"/>
                </a:lnTo>
                <a:lnTo>
                  <a:pt x="59550" y="1972183"/>
                </a:lnTo>
                <a:lnTo>
                  <a:pt x="57150" y="1971699"/>
                </a:lnTo>
                <a:lnTo>
                  <a:pt x="57150" y="1943097"/>
                </a:lnTo>
                <a:close/>
              </a:path>
              <a:path w="85725" h="2054860">
                <a:moveTo>
                  <a:pt x="57150" y="1828800"/>
                </a:moveTo>
                <a:lnTo>
                  <a:pt x="28575" y="1828800"/>
                </a:lnTo>
                <a:lnTo>
                  <a:pt x="28575" y="1914522"/>
                </a:lnTo>
                <a:lnTo>
                  <a:pt x="57150" y="1914522"/>
                </a:lnTo>
                <a:lnTo>
                  <a:pt x="57150" y="1828800"/>
                </a:lnTo>
                <a:close/>
              </a:path>
              <a:path w="85725" h="2054860">
                <a:moveTo>
                  <a:pt x="57150" y="1714500"/>
                </a:moveTo>
                <a:lnTo>
                  <a:pt x="28575" y="1714500"/>
                </a:lnTo>
                <a:lnTo>
                  <a:pt x="28575" y="1800225"/>
                </a:lnTo>
                <a:lnTo>
                  <a:pt x="57150" y="1800225"/>
                </a:lnTo>
                <a:lnTo>
                  <a:pt x="57150" y="1714500"/>
                </a:lnTo>
                <a:close/>
              </a:path>
              <a:path w="85725" h="2054860">
                <a:moveTo>
                  <a:pt x="57150" y="1600200"/>
                </a:moveTo>
                <a:lnTo>
                  <a:pt x="28575" y="1600200"/>
                </a:lnTo>
                <a:lnTo>
                  <a:pt x="28575" y="1685925"/>
                </a:lnTo>
                <a:lnTo>
                  <a:pt x="57150" y="1685925"/>
                </a:lnTo>
                <a:lnTo>
                  <a:pt x="57150" y="1600200"/>
                </a:lnTo>
                <a:close/>
              </a:path>
              <a:path w="85725" h="2054860">
                <a:moveTo>
                  <a:pt x="57150" y="1485900"/>
                </a:moveTo>
                <a:lnTo>
                  <a:pt x="28575" y="1485900"/>
                </a:lnTo>
                <a:lnTo>
                  <a:pt x="28575" y="1571625"/>
                </a:lnTo>
                <a:lnTo>
                  <a:pt x="57150" y="1571625"/>
                </a:lnTo>
                <a:lnTo>
                  <a:pt x="57150" y="1485900"/>
                </a:lnTo>
                <a:close/>
              </a:path>
              <a:path w="85725" h="2054860">
                <a:moveTo>
                  <a:pt x="57150" y="1371600"/>
                </a:moveTo>
                <a:lnTo>
                  <a:pt x="28575" y="1371600"/>
                </a:lnTo>
                <a:lnTo>
                  <a:pt x="28575" y="1457325"/>
                </a:lnTo>
                <a:lnTo>
                  <a:pt x="57150" y="1457325"/>
                </a:lnTo>
                <a:lnTo>
                  <a:pt x="57150" y="1371600"/>
                </a:lnTo>
                <a:close/>
              </a:path>
              <a:path w="85725" h="2054860">
                <a:moveTo>
                  <a:pt x="57150" y="1257300"/>
                </a:moveTo>
                <a:lnTo>
                  <a:pt x="28575" y="1257300"/>
                </a:lnTo>
                <a:lnTo>
                  <a:pt x="28575" y="1343025"/>
                </a:lnTo>
                <a:lnTo>
                  <a:pt x="57150" y="1343025"/>
                </a:lnTo>
                <a:lnTo>
                  <a:pt x="57150" y="1257300"/>
                </a:lnTo>
                <a:close/>
              </a:path>
              <a:path w="85725" h="2054860">
                <a:moveTo>
                  <a:pt x="57150" y="1143000"/>
                </a:moveTo>
                <a:lnTo>
                  <a:pt x="28575" y="1143000"/>
                </a:lnTo>
                <a:lnTo>
                  <a:pt x="28575" y="1228725"/>
                </a:lnTo>
                <a:lnTo>
                  <a:pt x="57150" y="1228725"/>
                </a:lnTo>
                <a:lnTo>
                  <a:pt x="57150" y="1143000"/>
                </a:lnTo>
                <a:close/>
              </a:path>
              <a:path w="85725" h="2054860">
                <a:moveTo>
                  <a:pt x="57150" y="1028700"/>
                </a:moveTo>
                <a:lnTo>
                  <a:pt x="28575" y="1028700"/>
                </a:lnTo>
                <a:lnTo>
                  <a:pt x="28575" y="1114425"/>
                </a:lnTo>
                <a:lnTo>
                  <a:pt x="57150" y="1114425"/>
                </a:lnTo>
                <a:lnTo>
                  <a:pt x="57150" y="1028700"/>
                </a:lnTo>
                <a:close/>
              </a:path>
              <a:path w="85725" h="2054860">
                <a:moveTo>
                  <a:pt x="57150" y="914400"/>
                </a:moveTo>
                <a:lnTo>
                  <a:pt x="28575" y="914400"/>
                </a:lnTo>
                <a:lnTo>
                  <a:pt x="28575" y="1000125"/>
                </a:lnTo>
                <a:lnTo>
                  <a:pt x="57150" y="1000125"/>
                </a:lnTo>
                <a:lnTo>
                  <a:pt x="57150" y="914400"/>
                </a:lnTo>
                <a:close/>
              </a:path>
              <a:path w="85725" h="2054860">
                <a:moveTo>
                  <a:pt x="57150" y="800100"/>
                </a:moveTo>
                <a:lnTo>
                  <a:pt x="28575" y="800100"/>
                </a:lnTo>
                <a:lnTo>
                  <a:pt x="28575" y="885825"/>
                </a:lnTo>
                <a:lnTo>
                  <a:pt x="57150" y="885825"/>
                </a:lnTo>
                <a:lnTo>
                  <a:pt x="57150" y="800100"/>
                </a:lnTo>
                <a:close/>
              </a:path>
              <a:path w="85725" h="2054860">
                <a:moveTo>
                  <a:pt x="57150" y="685800"/>
                </a:moveTo>
                <a:lnTo>
                  <a:pt x="28575" y="685800"/>
                </a:lnTo>
                <a:lnTo>
                  <a:pt x="28575" y="771525"/>
                </a:lnTo>
                <a:lnTo>
                  <a:pt x="57150" y="771525"/>
                </a:lnTo>
                <a:lnTo>
                  <a:pt x="57150" y="685800"/>
                </a:lnTo>
                <a:close/>
              </a:path>
              <a:path w="85725" h="2054860">
                <a:moveTo>
                  <a:pt x="57150" y="571500"/>
                </a:moveTo>
                <a:lnTo>
                  <a:pt x="28575" y="571500"/>
                </a:lnTo>
                <a:lnTo>
                  <a:pt x="28575" y="657225"/>
                </a:lnTo>
                <a:lnTo>
                  <a:pt x="57150" y="657225"/>
                </a:lnTo>
                <a:lnTo>
                  <a:pt x="57150" y="571500"/>
                </a:lnTo>
                <a:close/>
              </a:path>
              <a:path w="85725" h="2054860">
                <a:moveTo>
                  <a:pt x="57150" y="457200"/>
                </a:moveTo>
                <a:lnTo>
                  <a:pt x="28575" y="457200"/>
                </a:lnTo>
                <a:lnTo>
                  <a:pt x="28575" y="542925"/>
                </a:lnTo>
                <a:lnTo>
                  <a:pt x="57150" y="542925"/>
                </a:lnTo>
                <a:lnTo>
                  <a:pt x="57150" y="457200"/>
                </a:lnTo>
                <a:close/>
              </a:path>
              <a:path w="85725" h="2054860">
                <a:moveTo>
                  <a:pt x="57150" y="342900"/>
                </a:moveTo>
                <a:lnTo>
                  <a:pt x="28575" y="342900"/>
                </a:lnTo>
                <a:lnTo>
                  <a:pt x="28575" y="428625"/>
                </a:lnTo>
                <a:lnTo>
                  <a:pt x="57150" y="428625"/>
                </a:lnTo>
                <a:lnTo>
                  <a:pt x="57150" y="342900"/>
                </a:lnTo>
                <a:close/>
              </a:path>
              <a:path w="85725" h="2054860">
                <a:moveTo>
                  <a:pt x="57150" y="228600"/>
                </a:moveTo>
                <a:lnTo>
                  <a:pt x="28575" y="228600"/>
                </a:lnTo>
                <a:lnTo>
                  <a:pt x="28575" y="314325"/>
                </a:lnTo>
                <a:lnTo>
                  <a:pt x="57150" y="314325"/>
                </a:lnTo>
                <a:lnTo>
                  <a:pt x="57150" y="228600"/>
                </a:lnTo>
                <a:close/>
              </a:path>
              <a:path w="85725" h="2054860">
                <a:moveTo>
                  <a:pt x="57150" y="114300"/>
                </a:moveTo>
                <a:lnTo>
                  <a:pt x="28575" y="114300"/>
                </a:lnTo>
                <a:lnTo>
                  <a:pt x="28575" y="200025"/>
                </a:lnTo>
                <a:lnTo>
                  <a:pt x="57150" y="200025"/>
                </a:lnTo>
                <a:lnTo>
                  <a:pt x="57150" y="114300"/>
                </a:lnTo>
                <a:close/>
              </a:path>
              <a:path w="85725" h="2054860">
                <a:moveTo>
                  <a:pt x="57150" y="0"/>
                </a:moveTo>
                <a:lnTo>
                  <a:pt x="28575" y="0"/>
                </a:lnTo>
                <a:lnTo>
                  <a:pt x="28575" y="85725"/>
                </a:lnTo>
                <a:lnTo>
                  <a:pt x="57150" y="85725"/>
                </a:lnTo>
                <a:lnTo>
                  <a:pt x="57150" y="0"/>
                </a:lnTo>
                <a:close/>
              </a:path>
            </a:pathLst>
          </a:custGeom>
          <a:solidFill>
            <a:srgbClr val="00B0F0"/>
          </a:solidFill>
        </p:spPr>
        <p:txBody>
          <a:bodyPr wrap="square" lIns="0" tIns="0" rIns="0" bIns="0" rtlCol="0"/>
          <a:lstStyle/>
          <a:p>
            <a:endParaRPr/>
          </a:p>
        </p:txBody>
      </p:sp>
      <p:sp>
        <p:nvSpPr>
          <p:cNvPr id="24" name="object 24"/>
          <p:cNvSpPr txBox="1"/>
          <p:nvPr/>
        </p:nvSpPr>
        <p:spPr>
          <a:xfrm>
            <a:off x="9184181" y="6565799"/>
            <a:ext cx="770467" cy="215444"/>
          </a:xfrm>
          <a:prstGeom prst="rect">
            <a:avLst/>
          </a:prstGeom>
        </p:spPr>
        <p:txBody>
          <a:bodyPr vert="horz" wrap="square" lIns="0" tIns="0" rIns="0" bIns="0" rtlCol="0">
            <a:spAutoFit/>
          </a:bodyPr>
          <a:lstStyle/>
          <a:p>
            <a:pPr marL="12700">
              <a:lnSpc>
                <a:spcPct val="100000"/>
              </a:lnSpc>
            </a:pPr>
            <a:r>
              <a:rPr sz="1400" b="1" spc="-10" dirty="0">
                <a:solidFill>
                  <a:srgbClr val="595959"/>
                </a:solidFill>
                <a:latin typeface="黑体" panose="02010609060101010101" pitchFamily="49" charset="-122"/>
                <a:ea typeface="黑体" panose="02010609060101010101" pitchFamily="49" charset="-122"/>
                <a:cs typeface="微软雅黑" panose="020B0503020204020204" pitchFamily="34" charset="-122"/>
              </a:rPr>
              <a:t>90</a:t>
            </a:r>
            <a:r>
              <a:rPr sz="1400" b="1" spc="-15" dirty="0">
                <a:solidFill>
                  <a:srgbClr val="595959"/>
                </a:solidFill>
                <a:latin typeface="黑体" panose="02010609060101010101" pitchFamily="49" charset="-122"/>
                <a:ea typeface="黑体" panose="02010609060101010101" pitchFamily="49" charset="-122"/>
                <a:cs typeface="微软雅黑" panose="020B0503020204020204" pitchFamily="34" charset="-122"/>
              </a:rPr>
              <a:t>s</a:t>
            </a:r>
            <a:r>
              <a:rPr sz="1400"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中期</a:t>
            </a:r>
            <a:endParaRPr sz="1400" b="1">
              <a:latin typeface="黑体" panose="02010609060101010101" pitchFamily="49" charset="-122"/>
              <a:ea typeface="黑体" panose="02010609060101010101" pitchFamily="49" charset="-122"/>
              <a:cs typeface="微软雅黑" panose="020B0503020204020204" pitchFamily="34" charset="-122"/>
            </a:endParaRPr>
          </a:p>
        </p:txBody>
      </p:sp>
      <p:sp>
        <p:nvSpPr>
          <p:cNvPr id="25" name="object 25"/>
          <p:cNvSpPr txBox="1"/>
          <p:nvPr/>
        </p:nvSpPr>
        <p:spPr>
          <a:xfrm>
            <a:off x="8574176" y="3413836"/>
            <a:ext cx="2573867" cy="400110"/>
          </a:xfrm>
          <a:prstGeom prst="rect">
            <a:avLst/>
          </a:prstGeom>
        </p:spPr>
        <p:txBody>
          <a:bodyPr vert="horz" wrap="square" lIns="0" tIns="0" rIns="0" bIns="0" rtlCol="0">
            <a:spAutoFit/>
          </a:bodyPr>
          <a:lstStyle/>
          <a:p>
            <a:pPr marL="12700" marR="5080" indent="254000">
              <a:lnSpc>
                <a:spcPct val="100000"/>
              </a:lnSpc>
            </a:pPr>
            <a:r>
              <a:rPr sz="1300" b="1" dirty="0" err="1">
                <a:solidFill>
                  <a:srgbClr val="595959"/>
                </a:solidFill>
                <a:latin typeface="黑体" panose="02010609060101010101" pitchFamily="49" charset="-122"/>
                <a:ea typeface="黑体" panose="02010609060101010101" pitchFamily="49" charset="-122"/>
                <a:cs typeface="微软雅黑" panose="020B0503020204020204" pitchFamily="34" charset="-122"/>
              </a:rPr>
              <a:t>统计学习登场并占据主流</a:t>
            </a:r>
            <a:r>
              <a:rPr lang="zh-CN" altLang="en-US" sz="1300"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a:t>
            </a:r>
            <a:r>
              <a:rPr sz="1300" b="1" dirty="0" err="1">
                <a:solidFill>
                  <a:srgbClr val="595959"/>
                </a:solidFill>
                <a:latin typeface="黑体" panose="02010609060101010101" pitchFamily="49" charset="-122"/>
                <a:ea typeface="黑体" panose="02010609060101010101" pitchFamily="49" charset="-122"/>
                <a:cs typeface="微软雅黑" panose="020B0503020204020204" pitchFamily="34" charset="-122"/>
              </a:rPr>
              <a:t>支持向量机、核方法为代表性技术</a:t>
            </a:r>
            <a:endParaRPr sz="1300" b="1" dirty="0">
              <a:latin typeface="黑体" panose="02010609060101010101" pitchFamily="49" charset="-122"/>
              <a:ea typeface="黑体" panose="02010609060101010101" pitchFamily="49" charset="-122"/>
              <a:cs typeface="微软雅黑" panose="020B0503020204020204" pitchFamily="34" charset="-122"/>
            </a:endParaRPr>
          </a:p>
        </p:txBody>
      </p:sp>
      <p:sp>
        <p:nvSpPr>
          <p:cNvPr id="26" name="object 26"/>
          <p:cNvSpPr/>
          <p:nvPr/>
        </p:nvSpPr>
        <p:spPr>
          <a:xfrm>
            <a:off x="4634738" y="4075226"/>
            <a:ext cx="114300" cy="2054860"/>
          </a:xfrm>
          <a:custGeom>
            <a:avLst/>
            <a:gdLst/>
            <a:ahLst/>
            <a:cxnLst/>
            <a:rect l="l" t="t" r="r" b="b"/>
            <a:pathLst>
              <a:path w="85725" h="2054860">
                <a:moveTo>
                  <a:pt x="57150" y="1943096"/>
                </a:moveTo>
                <a:lnTo>
                  <a:pt x="28575" y="1943096"/>
                </a:lnTo>
                <a:lnTo>
                  <a:pt x="28575" y="1971697"/>
                </a:lnTo>
                <a:lnTo>
                  <a:pt x="26174" y="1972181"/>
                </a:lnTo>
                <a:lnTo>
                  <a:pt x="15596" y="1978601"/>
                </a:lnTo>
                <a:lnTo>
                  <a:pt x="7319" y="1987711"/>
                </a:lnTo>
                <a:lnTo>
                  <a:pt x="1927" y="1998930"/>
                </a:lnTo>
                <a:lnTo>
                  <a:pt x="0" y="2011676"/>
                </a:lnTo>
                <a:lnTo>
                  <a:pt x="3368" y="2028360"/>
                </a:lnTo>
                <a:lnTo>
                  <a:pt x="12553" y="2041984"/>
                </a:lnTo>
                <a:lnTo>
                  <a:pt x="26178" y="2051170"/>
                </a:lnTo>
                <a:lnTo>
                  <a:pt x="42862" y="2054538"/>
                </a:lnTo>
                <a:lnTo>
                  <a:pt x="59546" y="2051170"/>
                </a:lnTo>
                <a:lnTo>
                  <a:pt x="73171" y="2041984"/>
                </a:lnTo>
                <a:lnTo>
                  <a:pt x="82356" y="2028360"/>
                </a:lnTo>
                <a:lnTo>
                  <a:pt x="85725" y="2011676"/>
                </a:lnTo>
                <a:lnTo>
                  <a:pt x="83797" y="1998930"/>
                </a:lnTo>
                <a:lnTo>
                  <a:pt x="78405" y="1987711"/>
                </a:lnTo>
                <a:lnTo>
                  <a:pt x="70128" y="1978601"/>
                </a:lnTo>
                <a:lnTo>
                  <a:pt x="59550" y="1972181"/>
                </a:lnTo>
                <a:lnTo>
                  <a:pt x="57150" y="1971697"/>
                </a:lnTo>
                <a:lnTo>
                  <a:pt x="57150" y="1943096"/>
                </a:lnTo>
                <a:close/>
              </a:path>
              <a:path w="85725" h="2054860">
                <a:moveTo>
                  <a:pt x="57150" y="1828800"/>
                </a:moveTo>
                <a:lnTo>
                  <a:pt x="28575" y="1828800"/>
                </a:lnTo>
                <a:lnTo>
                  <a:pt x="28575" y="1914521"/>
                </a:lnTo>
                <a:lnTo>
                  <a:pt x="57150" y="1914521"/>
                </a:lnTo>
                <a:lnTo>
                  <a:pt x="57150" y="1828800"/>
                </a:lnTo>
                <a:close/>
              </a:path>
              <a:path w="85725" h="2054860">
                <a:moveTo>
                  <a:pt x="57150" y="1714500"/>
                </a:moveTo>
                <a:lnTo>
                  <a:pt x="28575" y="1714500"/>
                </a:lnTo>
                <a:lnTo>
                  <a:pt x="28575" y="1800225"/>
                </a:lnTo>
                <a:lnTo>
                  <a:pt x="57150" y="1800225"/>
                </a:lnTo>
                <a:lnTo>
                  <a:pt x="57150" y="1714500"/>
                </a:lnTo>
                <a:close/>
              </a:path>
              <a:path w="85725" h="2054860">
                <a:moveTo>
                  <a:pt x="57150" y="1600200"/>
                </a:moveTo>
                <a:lnTo>
                  <a:pt x="28575" y="1600200"/>
                </a:lnTo>
                <a:lnTo>
                  <a:pt x="28575" y="1685925"/>
                </a:lnTo>
                <a:lnTo>
                  <a:pt x="57150" y="1685925"/>
                </a:lnTo>
                <a:lnTo>
                  <a:pt x="57150" y="1600200"/>
                </a:lnTo>
                <a:close/>
              </a:path>
              <a:path w="85725" h="2054860">
                <a:moveTo>
                  <a:pt x="57150" y="1485900"/>
                </a:moveTo>
                <a:lnTo>
                  <a:pt x="28575" y="1485900"/>
                </a:lnTo>
                <a:lnTo>
                  <a:pt x="28575" y="1571625"/>
                </a:lnTo>
                <a:lnTo>
                  <a:pt x="57150" y="1571625"/>
                </a:lnTo>
                <a:lnTo>
                  <a:pt x="57150" y="1485900"/>
                </a:lnTo>
                <a:close/>
              </a:path>
              <a:path w="85725" h="2054860">
                <a:moveTo>
                  <a:pt x="57150" y="1371600"/>
                </a:moveTo>
                <a:lnTo>
                  <a:pt x="28575" y="1371600"/>
                </a:lnTo>
                <a:lnTo>
                  <a:pt x="28575" y="1457325"/>
                </a:lnTo>
                <a:lnTo>
                  <a:pt x="57150" y="1457325"/>
                </a:lnTo>
                <a:lnTo>
                  <a:pt x="57150" y="1371600"/>
                </a:lnTo>
                <a:close/>
              </a:path>
              <a:path w="85725" h="2054860">
                <a:moveTo>
                  <a:pt x="57150" y="1257300"/>
                </a:moveTo>
                <a:lnTo>
                  <a:pt x="28575" y="1257300"/>
                </a:lnTo>
                <a:lnTo>
                  <a:pt x="28575" y="1343025"/>
                </a:lnTo>
                <a:lnTo>
                  <a:pt x="57150" y="1343025"/>
                </a:lnTo>
                <a:lnTo>
                  <a:pt x="57150" y="1257300"/>
                </a:lnTo>
                <a:close/>
              </a:path>
              <a:path w="85725" h="2054860">
                <a:moveTo>
                  <a:pt x="57150" y="1143000"/>
                </a:moveTo>
                <a:lnTo>
                  <a:pt x="28575" y="1143000"/>
                </a:lnTo>
                <a:lnTo>
                  <a:pt x="28575" y="1228725"/>
                </a:lnTo>
                <a:lnTo>
                  <a:pt x="57150" y="1228725"/>
                </a:lnTo>
                <a:lnTo>
                  <a:pt x="57150" y="1143000"/>
                </a:lnTo>
                <a:close/>
              </a:path>
              <a:path w="85725" h="2054860">
                <a:moveTo>
                  <a:pt x="57150" y="1028700"/>
                </a:moveTo>
                <a:lnTo>
                  <a:pt x="28575" y="1028700"/>
                </a:lnTo>
                <a:lnTo>
                  <a:pt x="28575" y="1114425"/>
                </a:lnTo>
                <a:lnTo>
                  <a:pt x="57150" y="1114425"/>
                </a:lnTo>
                <a:lnTo>
                  <a:pt x="57150" y="1028700"/>
                </a:lnTo>
                <a:close/>
              </a:path>
              <a:path w="85725" h="2054860">
                <a:moveTo>
                  <a:pt x="57150" y="914400"/>
                </a:moveTo>
                <a:lnTo>
                  <a:pt x="28575" y="914400"/>
                </a:lnTo>
                <a:lnTo>
                  <a:pt x="28575" y="1000125"/>
                </a:lnTo>
                <a:lnTo>
                  <a:pt x="57150" y="1000125"/>
                </a:lnTo>
                <a:lnTo>
                  <a:pt x="57150" y="914400"/>
                </a:lnTo>
                <a:close/>
              </a:path>
              <a:path w="85725" h="2054860">
                <a:moveTo>
                  <a:pt x="57150" y="800100"/>
                </a:moveTo>
                <a:lnTo>
                  <a:pt x="28575" y="800100"/>
                </a:lnTo>
                <a:lnTo>
                  <a:pt x="28575" y="885825"/>
                </a:lnTo>
                <a:lnTo>
                  <a:pt x="57150" y="885825"/>
                </a:lnTo>
                <a:lnTo>
                  <a:pt x="57150" y="800100"/>
                </a:lnTo>
                <a:close/>
              </a:path>
              <a:path w="85725" h="2054860">
                <a:moveTo>
                  <a:pt x="57150" y="685800"/>
                </a:moveTo>
                <a:lnTo>
                  <a:pt x="28575" y="685800"/>
                </a:lnTo>
                <a:lnTo>
                  <a:pt x="28575" y="771525"/>
                </a:lnTo>
                <a:lnTo>
                  <a:pt x="57150" y="771525"/>
                </a:lnTo>
                <a:lnTo>
                  <a:pt x="57150" y="685800"/>
                </a:lnTo>
                <a:close/>
              </a:path>
              <a:path w="85725" h="2054860">
                <a:moveTo>
                  <a:pt x="57150" y="571500"/>
                </a:moveTo>
                <a:lnTo>
                  <a:pt x="28575" y="571500"/>
                </a:lnTo>
                <a:lnTo>
                  <a:pt x="28575" y="657225"/>
                </a:lnTo>
                <a:lnTo>
                  <a:pt x="57150" y="657225"/>
                </a:lnTo>
                <a:lnTo>
                  <a:pt x="57150" y="571500"/>
                </a:lnTo>
                <a:close/>
              </a:path>
              <a:path w="85725" h="2054860">
                <a:moveTo>
                  <a:pt x="57150" y="457200"/>
                </a:moveTo>
                <a:lnTo>
                  <a:pt x="28575" y="457200"/>
                </a:lnTo>
                <a:lnTo>
                  <a:pt x="28575" y="542925"/>
                </a:lnTo>
                <a:lnTo>
                  <a:pt x="57150" y="542925"/>
                </a:lnTo>
                <a:lnTo>
                  <a:pt x="57150" y="457200"/>
                </a:lnTo>
                <a:close/>
              </a:path>
              <a:path w="85725" h="2054860">
                <a:moveTo>
                  <a:pt x="57150" y="342900"/>
                </a:moveTo>
                <a:lnTo>
                  <a:pt x="28575" y="342900"/>
                </a:lnTo>
                <a:lnTo>
                  <a:pt x="28575" y="428625"/>
                </a:lnTo>
                <a:lnTo>
                  <a:pt x="57150" y="428625"/>
                </a:lnTo>
                <a:lnTo>
                  <a:pt x="57150" y="342900"/>
                </a:lnTo>
                <a:close/>
              </a:path>
              <a:path w="85725" h="2054860">
                <a:moveTo>
                  <a:pt x="57150" y="228600"/>
                </a:moveTo>
                <a:lnTo>
                  <a:pt x="28575" y="228600"/>
                </a:lnTo>
                <a:lnTo>
                  <a:pt x="28575" y="314325"/>
                </a:lnTo>
                <a:lnTo>
                  <a:pt x="57150" y="314325"/>
                </a:lnTo>
                <a:lnTo>
                  <a:pt x="57150" y="228600"/>
                </a:lnTo>
                <a:close/>
              </a:path>
              <a:path w="85725" h="2054860">
                <a:moveTo>
                  <a:pt x="57150" y="114300"/>
                </a:moveTo>
                <a:lnTo>
                  <a:pt x="28575" y="114300"/>
                </a:lnTo>
                <a:lnTo>
                  <a:pt x="28575" y="200025"/>
                </a:lnTo>
                <a:lnTo>
                  <a:pt x="57150" y="200025"/>
                </a:lnTo>
                <a:lnTo>
                  <a:pt x="57150" y="114300"/>
                </a:lnTo>
                <a:close/>
              </a:path>
              <a:path w="85725" h="2054860">
                <a:moveTo>
                  <a:pt x="57150" y="0"/>
                </a:moveTo>
                <a:lnTo>
                  <a:pt x="28575" y="0"/>
                </a:lnTo>
                <a:lnTo>
                  <a:pt x="28575" y="85725"/>
                </a:lnTo>
                <a:lnTo>
                  <a:pt x="57150" y="85725"/>
                </a:lnTo>
                <a:lnTo>
                  <a:pt x="57150" y="0"/>
                </a:lnTo>
                <a:close/>
              </a:path>
            </a:pathLst>
          </a:custGeom>
          <a:solidFill>
            <a:srgbClr val="8BC53F"/>
          </a:solidFill>
        </p:spPr>
        <p:txBody>
          <a:bodyPr wrap="square" lIns="0" tIns="0" rIns="0" bIns="0" rtlCol="0"/>
          <a:lstStyle/>
          <a:p>
            <a:endParaRPr/>
          </a:p>
        </p:txBody>
      </p:sp>
      <p:sp>
        <p:nvSpPr>
          <p:cNvPr id="27" name="object 27"/>
          <p:cNvSpPr txBox="1"/>
          <p:nvPr/>
        </p:nvSpPr>
        <p:spPr>
          <a:xfrm>
            <a:off x="3584042" y="3657231"/>
            <a:ext cx="2125133" cy="200055"/>
          </a:xfrm>
          <a:prstGeom prst="rect">
            <a:avLst/>
          </a:prstGeom>
        </p:spPr>
        <p:txBody>
          <a:bodyPr vert="horz" wrap="square" lIns="0" tIns="0" rIns="0" bIns="0" rtlCol="0">
            <a:spAutoFit/>
          </a:bodyPr>
          <a:lstStyle/>
          <a:p>
            <a:pPr marL="12700">
              <a:lnSpc>
                <a:spcPct val="100000"/>
              </a:lnSpc>
            </a:pPr>
            <a:r>
              <a:rPr sz="1300"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提出支持向量、</a:t>
            </a:r>
            <a:r>
              <a:rPr sz="1300" b="1" spc="-10" dirty="0">
                <a:solidFill>
                  <a:srgbClr val="595959"/>
                </a:solidFill>
                <a:latin typeface="黑体" panose="02010609060101010101" pitchFamily="49" charset="-122"/>
                <a:ea typeface="黑体" panose="02010609060101010101" pitchFamily="49" charset="-122"/>
                <a:cs typeface="微软雅黑" panose="020B0503020204020204" pitchFamily="34" charset="-122"/>
              </a:rPr>
              <a:t>V</a:t>
            </a:r>
            <a:r>
              <a:rPr sz="1300"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C维等概念</a:t>
            </a:r>
            <a:endParaRPr sz="1300" b="1" dirty="0">
              <a:latin typeface="黑体" panose="02010609060101010101" pitchFamily="49" charset="-122"/>
              <a:ea typeface="黑体" panose="02010609060101010101" pitchFamily="49" charset="-122"/>
              <a:cs typeface="微软雅黑" panose="020B0503020204020204" pitchFamily="34" charset="-122"/>
            </a:endParaRPr>
          </a:p>
        </p:txBody>
      </p:sp>
      <p:sp>
        <p:nvSpPr>
          <p:cNvPr id="28" name="object 28"/>
          <p:cNvSpPr/>
          <p:nvPr/>
        </p:nvSpPr>
        <p:spPr>
          <a:xfrm>
            <a:off x="5770965" y="3716020"/>
            <a:ext cx="2560319" cy="76200"/>
          </a:xfrm>
          <a:custGeom>
            <a:avLst/>
            <a:gdLst/>
            <a:ahLst/>
            <a:cxnLst/>
            <a:rect l="l" t="t" r="r" b="b"/>
            <a:pathLst>
              <a:path w="1920239" h="76200">
                <a:moveTo>
                  <a:pt x="1844039" y="0"/>
                </a:moveTo>
                <a:lnTo>
                  <a:pt x="1844039" y="28575"/>
                </a:lnTo>
                <a:lnTo>
                  <a:pt x="0" y="28575"/>
                </a:lnTo>
                <a:lnTo>
                  <a:pt x="0" y="47625"/>
                </a:lnTo>
                <a:lnTo>
                  <a:pt x="1844039" y="47625"/>
                </a:lnTo>
                <a:lnTo>
                  <a:pt x="1844039" y="76200"/>
                </a:lnTo>
                <a:lnTo>
                  <a:pt x="1920239" y="38100"/>
                </a:lnTo>
                <a:lnTo>
                  <a:pt x="1844039" y="0"/>
                </a:lnTo>
                <a:close/>
              </a:path>
            </a:pathLst>
          </a:custGeom>
          <a:solidFill>
            <a:srgbClr val="8BC53F"/>
          </a:solidFill>
        </p:spPr>
        <p:txBody>
          <a:bodyPr wrap="square" lIns="0" tIns="0" rIns="0" bIns="0" rtlCol="0"/>
          <a:lstStyle/>
          <a:p>
            <a:endParaRPr sz="1300" b="1">
              <a:latin typeface="黑体" panose="02010609060101010101" pitchFamily="49" charset="-122"/>
              <a:ea typeface="黑体" panose="02010609060101010101" pitchFamily="49" charset="-122"/>
            </a:endParaRPr>
          </a:p>
        </p:txBody>
      </p:sp>
      <p:sp>
        <p:nvSpPr>
          <p:cNvPr id="29" name="object 29"/>
          <p:cNvSpPr txBox="1"/>
          <p:nvPr/>
        </p:nvSpPr>
        <p:spPr>
          <a:xfrm>
            <a:off x="5709176" y="3357195"/>
            <a:ext cx="2364012" cy="387222"/>
          </a:xfrm>
          <a:prstGeom prst="rect">
            <a:avLst/>
          </a:prstGeom>
        </p:spPr>
        <p:txBody>
          <a:bodyPr vert="horz" wrap="square" lIns="0" tIns="0" rIns="0" bIns="0" rtlCol="0">
            <a:spAutoFit/>
          </a:bodyPr>
          <a:lstStyle/>
          <a:p>
            <a:pPr marL="127000" marR="5080" indent="-114300">
              <a:lnSpc>
                <a:spcPts val="1600"/>
              </a:lnSpc>
            </a:pPr>
            <a:r>
              <a:rPr sz="1300"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统计学的研究成果经由机器学习  研究，形成有效的学习算法</a:t>
            </a:r>
            <a:endParaRPr sz="1300" b="1" dirty="0">
              <a:latin typeface="黑体" panose="02010609060101010101" pitchFamily="49" charset="-122"/>
              <a:ea typeface="黑体" panose="02010609060101010101" pitchFamily="49" charset="-122"/>
              <a:cs typeface="微软雅黑" panose="020B0503020204020204" pitchFamily="34" charset="-122"/>
            </a:endParaRPr>
          </a:p>
        </p:txBody>
      </p:sp>
      <p:sp>
        <p:nvSpPr>
          <p:cNvPr id="30" name="object 30"/>
          <p:cNvSpPr/>
          <p:nvPr/>
        </p:nvSpPr>
        <p:spPr>
          <a:xfrm>
            <a:off x="390466" y="4659764"/>
            <a:ext cx="2545020" cy="905390"/>
          </a:xfrm>
          <a:custGeom>
            <a:avLst/>
            <a:gdLst/>
            <a:ahLst/>
            <a:cxnLst/>
            <a:rect l="l" t="t" r="r" b="b"/>
            <a:pathLst>
              <a:path w="1871345" h="727075">
                <a:moveTo>
                  <a:pt x="1866577" y="0"/>
                </a:moveTo>
                <a:lnTo>
                  <a:pt x="4264" y="0"/>
                </a:lnTo>
                <a:lnTo>
                  <a:pt x="0" y="4267"/>
                </a:lnTo>
                <a:lnTo>
                  <a:pt x="0" y="722668"/>
                </a:lnTo>
                <a:lnTo>
                  <a:pt x="4264" y="726935"/>
                </a:lnTo>
                <a:lnTo>
                  <a:pt x="1866577" y="726935"/>
                </a:lnTo>
                <a:lnTo>
                  <a:pt x="1870844" y="722668"/>
                </a:lnTo>
                <a:lnTo>
                  <a:pt x="1870844" y="715505"/>
                </a:lnTo>
                <a:lnTo>
                  <a:pt x="11429" y="715505"/>
                </a:lnTo>
                <a:lnTo>
                  <a:pt x="11429" y="11430"/>
                </a:lnTo>
                <a:lnTo>
                  <a:pt x="1870844" y="11430"/>
                </a:lnTo>
                <a:lnTo>
                  <a:pt x="1870844" y="4267"/>
                </a:lnTo>
                <a:lnTo>
                  <a:pt x="1866577" y="0"/>
                </a:lnTo>
                <a:close/>
              </a:path>
              <a:path w="1871345" h="727075">
                <a:moveTo>
                  <a:pt x="1870844" y="11430"/>
                </a:moveTo>
                <a:lnTo>
                  <a:pt x="1859414" y="11430"/>
                </a:lnTo>
                <a:lnTo>
                  <a:pt x="1859414" y="715505"/>
                </a:lnTo>
                <a:lnTo>
                  <a:pt x="1870844" y="715505"/>
                </a:lnTo>
                <a:lnTo>
                  <a:pt x="1870844" y="11430"/>
                </a:lnTo>
                <a:close/>
              </a:path>
              <a:path w="1871345" h="727075">
                <a:moveTo>
                  <a:pt x="1855604" y="15240"/>
                </a:moveTo>
                <a:lnTo>
                  <a:pt x="15240" y="15240"/>
                </a:lnTo>
                <a:lnTo>
                  <a:pt x="15240" y="711695"/>
                </a:lnTo>
                <a:lnTo>
                  <a:pt x="1855604" y="711695"/>
                </a:lnTo>
                <a:lnTo>
                  <a:pt x="1855604" y="707885"/>
                </a:lnTo>
                <a:lnTo>
                  <a:pt x="19050" y="707885"/>
                </a:lnTo>
                <a:lnTo>
                  <a:pt x="19050" y="19050"/>
                </a:lnTo>
                <a:lnTo>
                  <a:pt x="1855604" y="19050"/>
                </a:lnTo>
                <a:lnTo>
                  <a:pt x="1855604" y="15240"/>
                </a:lnTo>
                <a:close/>
              </a:path>
              <a:path w="1871345" h="727075">
                <a:moveTo>
                  <a:pt x="1855604" y="19050"/>
                </a:moveTo>
                <a:lnTo>
                  <a:pt x="1851794" y="19050"/>
                </a:lnTo>
                <a:lnTo>
                  <a:pt x="1851794" y="707885"/>
                </a:lnTo>
                <a:lnTo>
                  <a:pt x="1855604" y="707885"/>
                </a:lnTo>
                <a:lnTo>
                  <a:pt x="1855604" y="19050"/>
                </a:lnTo>
                <a:close/>
              </a:path>
            </a:pathLst>
          </a:custGeom>
          <a:solidFill>
            <a:srgbClr val="B2D234"/>
          </a:solidFill>
        </p:spPr>
        <p:txBody>
          <a:bodyPr wrap="square" lIns="0" tIns="0" rIns="0" bIns="0" rtlCol="0"/>
          <a:lstStyle/>
          <a:p>
            <a:endParaRPr sz="1300" b="1">
              <a:latin typeface="黑体" panose="02010609060101010101" pitchFamily="49" charset="-122"/>
              <a:ea typeface="黑体" panose="02010609060101010101" pitchFamily="49" charset="-122"/>
            </a:endParaRPr>
          </a:p>
        </p:txBody>
      </p:sp>
      <p:sp>
        <p:nvSpPr>
          <p:cNvPr id="31" name="object 31"/>
          <p:cNvSpPr txBox="1"/>
          <p:nvPr/>
        </p:nvSpPr>
        <p:spPr>
          <a:xfrm>
            <a:off x="539504" y="4724857"/>
            <a:ext cx="2235200" cy="800219"/>
          </a:xfrm>
          <a:prstGeom prst="rect">
            <a:avLst/>
          </a:prstGeom>
        </p:spPr>
        <p:txBody>
          <a:bodyPr vert="horz" wrap="square" lIns="0" tIns="0" rIns="0" bIns="0" rtlCol="0">
            <a:spAutoFit/>
          </a:bodyPr>
          <a:lstStyle/>
          <a:p>
            <a:pPr marL="12065" marR="5080" algn="ctr">
              <a:lnSpc>
                <a:spcPct val="100000"/>
              </a:lnSpc>
            </a:pPr>
            <a:r>
              <a:rPr sz="1300" b="1" dirty="0">
                <a:solidFill>
                  <a:srgbClr val="B2D234"/>
                </a:solidFill>
                <a:latin typeface="黑体" panose="02010609060101010101" pitchFamily="49" charset="-122"/>
                <a:ea typeface="黑体" panose="02010609060101010101" pitchFamily="49" charset="-122"/>
                <a:cs typeface="微软雅黑" panose="020B0503020204020204" pitchFamily="34" charset="-122"/>
              </a:rPr>
              <a:t>联结学派</a:t>
            </a:r>
            <a:r>
              <a:rPr sz="1300"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对大脑进行逆向分析  灵感来自于神经科学和物理学  产生的是“黑箱”模型  神经网络可归置此类</a:t>
            </a:r>
            <a:endParaRPr sz="1300" b="1" dirty="0">
              <a:latin typeface="黑体" panose="02010609060101010101" pitchFamily="49" charset="-122"/>
              <a:ea typeface="黑体" panose="02010609060101010101" pitchFamily="49" charset="-122"/>
              <a:cs typeface="微软雅黑" panose="020B0503020204020204" pitchFamily="34" charset="-122"/>
            </a:endParaRPr>
          </a:p>
        </p:txBody>
      </p:sp>
      <p:sp>
        <p:nvSpPr>
          <p:cNvPr id="32" name="object 32"/>
          <p:cNvSpPr/>
          <p:nvPr/>
        </p:nvSpPr>
        <p:spPr>
          <a:xfrm>
            <a:off x="4804478" y="4083951"/>
            <a:ext cx="3053927" cy="799123"/>
          </a:xfrm>
          <a:custGeom>
            <a:avLst/>
            <a:gdLst/>
            <a:ahLst/>
            <a:cxnLst/>
            <a:rect l="l" t="t" r="r" b="b"/>
            <a:pathLst>
              <a:path w="2290445" h="573404">
                <a:moveTo>
                  <a:pt x="2285733" y="0"/>
                </a:moveTo>
                <a:lnTo>
                  <a:pt x="4267" y="0"/>
                </a:lnTo>
                <a:lnTo>
                  <a:pt x="0" y="4267"/>
                </a:lnTo>
                <a:lnTo>
                  <a:pt x="0" y="568794"/>
                </a:lnTo>
                <a:lnTo>
                  <a:pt x="4267" y="573049"/>
                </a:lnTo>
                <a:lnTo>
                  <a:pt x="2285733" y="573049"/>
                </a:lnTo>
                <a:lnTo>
                  <a:pt x="2290000" y="568794"/>
                </a:lnTo>
                <a:lnTo>
                  <a:pt x="2290000" y="561619"/>
                </a:lnTo>
                <a:lnTo>
                  <a:pt x="11429" y="561619"/>
                </a:lnTo>
                <a:lnTo>
                  <a:pt x="11429" y="11430"/>
                </a:lnTo>
                <a:lnTo>
                  <a:pt x="2290000" y="11430"/>
                </a:lnTo>
                <a:lnTo>
                  <a:pt x="2290000" y="4267"/>
                </a:lnTo>
                <a:lnTo>
                  <a:pt x="2285733" y="0"/>
                </a:lnTo>
                <a:close/>
              </a:path>
              <a:path w="2290445" h="573404">
                <a:moveTo>
                  <a:pt x="2290000" y="11430"/>
                </a:moveTo>
                <a:lnTo>
                  <a:pt x="2278570" y="11430"/>
                </a:lnTo>
                <a:lnTo>
                  <a:pt x="2278570" y="561619"/>
                </a:lnTo>
                <a:lnTo>
                  <a:pt x="2290000" y="561619"/>
                </a:lnTo>
                <a:lnTo>
                  <a:pt x="2290000" y="11430"/>
                </a:lnTo>
                <a:close/>
              </a:path>
              <a:path w="2290445" h="573404">
                <a:moveTo>
                  <a:pt x="2274760" y="15239"/>
                </a:moveTo>
                <a:lnTo>
                  <a:pt x="15239" y="15239"/>
                </a:lnTo>
                <a:lnTo>
                  <a:pt x="15239" y="557809"/>
                </a:lnTo>
                <a:lnTo>
                  <a:pt x="2274760" y="557809"/>
                </a:lnTo>
                <a:lnTo>
                  <a:pt x="2274760" y="553999"/>
                </a:lnTo>
                <a:lnTo>
                  <a:pt x="19050" y="553999"/>
                </a:lnTo>
                <a:lnTo>
                  <a:pt x="19050" y="19050"/>
                </a:lnTo>
                <a:lnTo>
                  <a:pt x="2274760" y="19050"/>
                </a:lnTo>
                <a:lnTo>
                  <a:pt x="2274760" y="15239"/>
                </a:lnTo>
                <a:close/>
              </a:path>
              <a:path w="2290445" h="573404">
                <a:moveTo>
                  <a:pt x="2274760" y="19050"/>
                </a:moveTo>
                <a:lnTo>
                  <a:pt x="2270950" y="19050"/>
                </a:lnTo>
                <a:lnTo>
                  <a:pt x="2270950" y="553999"/>
                </a:lnTo>
                <a:lnTo>
                  <a:pt x="2274760" y="553999"/>
                </a:lnTo>
                <a:lnTo>
                  <a:pt x="2274760" y="19050"/>
                </a:lnTo>
                <a:close/>
              </a:path>
            </a:pathLst>
          </a:custGeom>
          <a:solidFill>
            <a:srgbClr val="65AF45"/>
          </a:solidFill>
        </p:spPr>
        <p:txBody>
          <a:bodyPr wrap="square" lIns="0" tIns="0" rIns="0" bIns="0" rtlCol="0"/>
          <a:lstStyle/>
          <a:p>
            <a:endParaRPr sz="1300" b="1">
              <a:latin typeface="黑体" panose="02010609060101010101" pitchFamily="49" charset="-122"/>
              <a:ea typeface="黑体" panose="02010609060101010101" pitchFamily="49" charset="-122"/>
            </a:endParaRPr>
          </a:p>
        </p:txBody>
      </p:sp>
      <p:sp>
        <p:nvSpPr>
          <p:cNvPr id="34" name="object 34"/>
          <p:cNvSpPr/>
          <p:nvPr/>
        </p:nvSpPr>
        <p:spPr>
          <a:xfrm>
            <a:off x="3030931" y="4831321"/>
            <a:ext cx="114300" cy="1306830"/>
          </a:xfrm>
          <a:custGeom>
            <a:avLst/>
            <a:gdLst/>
            <a:ahLst/>
            <a:cxnLst/>
            <a:rect l="l" t="t" r="r" b="b"/>
            <a:pathLst>
              <a:path w="85725" h="1306829">
                <a:moveTo>
                  <a:pt x="57150" y="1143000"/>
                </a:moveTo>
                <a:lnTo>
                  <a:pt x="28575" y="1143000"/>
                </a:lnTo>
                <a:lnTo>
                  <a:pt x="28575" y="1223923"/>
                </a:lnTo>
                <a:lnTo>
                  <a:pt x="26174" y="1224408"/>
                </a:lnTo>
                <a:lnTo>
                  <a:pt x="15596" y="1230827"/>
                </a:lnTo>
                <a:lnTo>
                  <a:pt x="7319" y="1239937"/>
                </a:lnTo>
                <a:lnTo>
                  <a:pt x="1927" y="1251155"/>
                </a:lnTo>
                <a:lnTo>
                  <a:pt x="0" y="1263901"/>
                </a:lnTo>
                <a:lnTo>
                  <a:pt x="3368" y="1280585"/>
                </a:lnTo>
                <a:lnTo>
                  <a:pt x="12553" y="1294210"/>
                </a:lnTo>
                <a:lnTo>
                  <a:pt x="26178" y="1303395"/>
                </a:lnTo>
                <a:lnTo>
                  <a:pt x="42862" y="1306763"/>
                </a:lnTo>
                <a:lnTo>
                  <a:pt x="59546" y="1303395"/>
                </a:lnTo>
                <a:lnTo>
                  <a:pt x="73171" y="1294210"/>
                </a:lnTo>
                <a:lnTo>
                  <a:pt x="82356" y="1280585"/>
                </a:lnTo>
                <a:lnTo>
                  <a:pt x="85725" y="1263901"/>
                </a:lnTo>
                <a:lnTo>
                  <a:pt x="83797" y="1251155"/>
                </a:lnTo>
                <a:lnTo>
                  <a:pt x="78405" y="1239937"/>
                </a:lnTo>
                <a:lnTo>
                  <a:pt x="70128" y="1230827"/>
                </a:lnTo>
                <a:lnTo>
                  <a:pt x="59550" y="1224408"/>
                </a:lnTo>
                <a:lnTo>
                  <a:pt x="57150" y="1223923"/>
                </a:lnTo>
                <a:lnTo>
                  <a:pt x="57150" y="1143000"/>
                </a:lnTo>
                <a:close/>
              </a:path>
              <a:path w="85725" h="1306829">
                <a:moveTo>
                  <a:pt x="57150" y="1028700"/>
                </a:moveTo>
                <a:lnTo>
                  <a:pt x="28575" y="1028700"/>
                </a:lnTo>
                <a:lnTo>
                  <a:pt x="28575" y="1114425"/>
                </a:lnTo>
                <a:lnTo>
                  <a:pt x="57150" y="1114425"/>
                </a:lnTo>
                <a:lnTo>
                  <a:pt x="57150" y="1028700"/>
                </a:lnTo>
                <a:close/>
              </a:path>
              <a:path w="85725" h="1306829">
                <a:moveTo>
                  <a:pt x="57150" y="914400"/>
                </a:moveTo>
                <a:lnTo>
                  <a:pt x="28575" y="914400"/>
                </a:lnTo>
                <a:lnTo>
                  <a:pt x="28575" y="1000125"/>
                </a:lnTo>
                <a:lnTo>
                  <a:pt x="57150" y="1000125"/>
                </a:lnTo>
                <a:lnTo>
                  <a:pt x="57150" y="914400"/>
                </a:lnTo>
                <a:close/>
              </a:path>
              <a:path w="85725" h="1306829">
                <a:moveTo>
                  <a:pt x="57150" y="800100"/>
                </a:moveTo>
                <a:lnTo>
                  <a:pt x="28575" y="800100"/>
                </a:lnTo>
                <a:lnTo>
                  <a:pt x="28575" y="885825"/>
                </a:lnTo>
                <a:lnTo>
                  <a:pt x="57150" y="885825"/>
                </a:lnTo>
                <a:lnTo>
                  <a:pt x="57150" y="800100"/>
                </a:lnTo>
                <a:close/>
              </a:path>
              <a:path w="85725" h="1306829">
                <a:moveTo>
                  <a:pt x="57150" y="685800"/>
                </a:moveTo>
                <a:lnTo>
                  <a:pt x="28575" y="685800"/>
                </a:lnTo>
                <a:lnTo>
                  <a:pt x="28575" y="771525"/>
                </a:lnTo>
                <a:lnTo>
                  <a:pt x="57150" y="771525"/>
                </a:lnTo>
                <a:lnTo>
                  <a:pt x="57150" y="685800"/>
                </a:lnTo>
                <a:close/>
              </a:path>
              <a:path w="85725" h="1306829">
                <a:moveTo>
                  <a:pt x="57150" y="571500"/>
                </a:moveTo>
                <a:lnTo>
                  <a:pt x="28575" y="571500"/>
                </a:lnTo>
                <a:lnTo>
                  <a:pt x="28575" y="657225"/>
                </a:lnTo>
                <a:lnTo>
                  <a:pt x="57150" y="657225"/>
                </a:lnTo>
                <a:lnTo>
                  <a:pt x="57150" y="571500"/>
                </a:lnTo>
                <a:close/>
              </a:path>
              <a:path w="85725" h="1306829">
                <a:moveTo>
                  <a:pt x="57150" y="457200"/>
                </a:moveTo>
                <a:lnTo>
                  <a:pt x="28575" y="457200"/>
                </a:lnTo>
                <a:lnTo>
                  <a:pt x="28575" y="542925"/>
                </a:lnTo>
                <a:lnTo>
                  <a:pt x="57150" y="542925"/>
                </a:lnTo>
                <a:lnTo>
                  <a:pt x="57150" y="457200"/>
                </a:lnTo>
                <a:close/>
              </a:path>
              <a:path w="85725" h="1306829">
                <a:moveTo>
                  <a:pt x="57150" y="342900"/>
                </a:moveTo>
                <a:lnTo>
                  <a:pt x="28575" y="342900"/>
                </a:lnTo>
                <a:lnTo>
                  <a:pt x="28575" y="428625"/>
                </a:lnTo>
                <a:lnTo>
                  <a:pt x="57150" y="428625"/>
                </a:lnTo>
                <a:lnTo>
                  <a:pt x="57150" y="342900"/>
                </a:lnTo>
                <a:close/>
              </a:path>
              <a:path w="85725" h="1306829">
                <a:moveTo>
                  <a:pt x="57150" y="228600"/>
                </a:moveTo>
                <a:lnTo>
                  <a:pt x="28575" y="228600"/>
                </a:lnTo>
                <a:lnTo>
                  <a:pt x="28575" y="314325"/>
                </a:lnTo>
                <a:lnTo>
                  <a:pt x="57150" y="314325"/>
                </a:lnTo>
                <a:lnTo>
                  <a:pt x="57150" y="228600"/>
                </a:lnTo>
                <a:close/>
              </a:path>
              <a:path w="85725" h="1306829">
                <a:moveTo>
                  <a:pt x="57150" y="114300"/>
                </a:moveTo>
                <a:lnTo>
                  <a:pt x="28575" y="114300"/>
                </a:lnTo>
                <a:lnTo>
                  <a:pt x="28575" y="200025"/>
                </a:lnTo>
                <a:lnTo>
                  <a:pt x="57150" y="200025"/>
                </a:lnTo>
                <a:lnTo>
                  <a:pt x="57150" y="114300"/>
                </a:lnTo>
                <a:close/>
              </a:path>
              <a:path w="85725" h="1306829">
                <a:moveTo>
                  <a:pt x="57150" y="0"/>
                </a:moveTo>
                <a:lnTo>
                  <a:pt x="28575" y="0"/>
                </a:lnTo>
                <a:lnTo>
                  <a:pt x="28575" y="85725"/>
                </a:lnTo>
                <a:lnTo>
                  <a:pt x="57150" y="85725"/>
                </a:lnTo>
                <a:lnTo>
                  <a:pt x="57150" y="0"/>
                </a:lnTo>
                <a:close/>
              </a:path>
            </a:pathLst>
          </a:custGeom>
          <a:solidFill>
            <a:srgbClr val="B2D234"/>
          </a:solidFill>
        </p:spPr>
        <p:txBody>
          <a:bodyPr wrap="square" lIns="0" tIns="0" rIns="0" bIns="0" rtlCol="0"/>
          <a:lstStyle/>
          <a:p>
            <a:endParaRPr/>
          </a:p>
        </p:txBody>
      </p:sp>
      <p:sp>
        <p:nvSpPr>
          <p:cNvPr id="35" name="object 35"/>
          <p:cNvSpPr txBox="1"/>
          <p:nvPr/>
        </p:nvSpPr>
        <p:spPr>
          <a:xfrm>
            <a:off x="4874887" y="4176801"/>
            <a:ext cx="2912533" cy="600164"/>
          </a:xfrm>
          <a:prstGeom prst="rect">
            <a:avLst/>
          </a:prstGeom>
        </p:spPr>
        <p:txBody>
          <a:bodyPr vert="horz" wrap="square" lIns="0" tIns="0" rIns="0" bIns="0" rtlCol="0">
            <a:spAutoFit/>
          </a:bodyPr>
          <a:lstStyle/>
          <a:p>
            <a:pPr marL="12700" marR="5080" algn="ctr">
              <a:lnSpc>
                <a:spcPct val="100000"/>
              </a:lnSpc>
            </a:pPr>
            <a:r>
              <a:rPr sz="1300" b="1" dirty="0">
                <a:solidFill>
                  <a:srgbClr val="65AF45"/>
                </a:solidFill>
                <a:latin typeface="黑体" panose="02010609060101010101" pitchFamily="49" charset="-122"/>
                <a:ea typeface="黑体" panose="02010609060101010101" pitchFamily="49" charset="-122"/>
                <a:cs typeface="微软雅黑" panose="020B0503020204020204" pitchFamily="34" charset="-122"/>
              </a:rPr>
              <a:t>符号学派</a:t>
            </a:r>
            <a:r>
              <a:rPr sz="1300"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将学习看作逆向演绎  并从哲学、心理学、逻辑学中寻求洞见  代表包括决策树和基于逻辑的学习</a:t>
            </a:r>
            <a:endParaRPr sz="1300" b="1" dirty="0">
              <a:latin typeface="黑体" panose="02010609060101010101" pitchFamily="49" charset="-122"/>
              <a:ea typeface="黑体" panose="02010609060101010101" pitchFamily="49" charset="-122"/>
              <a:cs typeface="微软雅黑" panose="020B0503020204020204" pitchFamily="34" charset="-122"/>
            </a:endParaRPr>
          </a:p>
        </p:txBody>
      </p:sp>
      <p:sp>
        <p:nvSpPr>
          <p:cNvPr id="36" name="标题 35"/>
          <p:cNvSpPr>
            <a:spLocks noGrp="1"/>
          </p:cNvSpPr>
          <p:nvPr>
            <p:ph type="title"/>
          </p:nvPr>
        </p:nvSpPr>
        <p:spPr/>
        <p:txBody>
          <a:bodyPr/>
          <a:lstStyle/>
          <a:p>
            <a:r>
              <a:rPr lang="zh-CN" altLang="en-US" dirty="0"/>
              <a:t>机器学习</a:t>
            </a:r>
            <a:r>
              <a:rPr lang="en-US" altLang="zh-CN" dirty="0"/>
              <a:t>&amp;</a:t>
            </a:r>
            <a:r>
              <a:rPr lang="zh-CN" altLang="en-US" dirty="0"/>
              <a:t>深度学习</a:t>
            </a:r>
          </a:p>
        </p:txBody>
      </p:sp>
      <p:pic>
        <p:nvPicPr>
          <p:cNvPr id="37" name="图片 3" descr="傻傻分不清楚？人工智能AI 机器学习 ML 深度学习D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055" y="15240"/>
            <a:ext cx="6681052" cy="3031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内容占位符 2"/>
          <p:cNvSpPr txBox="1"/>
          <p:nvPr/>
        </p:nvSpPr>
        <p:spPr>
          <a:xfrm>
            <a:off x="39343" y="1076255"/>
            <a:ext cx="5317807" cy="1992313"/>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eaLnBrk="1" hangingPunct="1">
              <a:defRPr/>
            </a:pPr>
            <a:r>
              <a:rPr lang="zh-CN" altLang="en-US" sz="1900" kern="0" dirty="0">
                <a:latin typeface="黑体" panose="02010609060101010101" pitchFamily="49" charset="-122"/>
                <a:ea typeface="黑体" panose="02010609060101010101" pitchFamily="49" charset="-122"/>
              </a:rPr>
              <a:t>从以“</a:t>
            </a:r>
            <a:r>
              <a:rPr lang="zh-CN" altLang="en-US" sz="1900" kern="0" dirty="0">
                <a:solidFill>
                  <a:srgbClr val="FF0000"/>
                </a:solidFill>
                <a:latin typeface="黑体" panose="02010609060101010101" pitchFamily="49" charset="-122"/>
                <a:ea typeface="黑体" panose="02010609060101010101" pitchFamily="49" charset="-122"/>
              </a:rPr>
              <a:t>推理</a:t>
            </a:r>
            <a:r>
              <a:rPr lang="zh-CN" altLang="en-US" sz="1900" kern="0" dirty="0">
                <a:latin typeface="黑体" panose="02010609060101010101" pitchFamily="49" charset="-122"/>
                <a:ea typeface="黑体" panose="02010609060101010101" pitchFamily="49" charset="-122"/>
              </a:rPr>
              <a:t>”为重点到以“</a:t>
            </a:r>
            <a:r>
              <a:rPr lang="zh-CN" altLang="en-US" sz="1900" kern="0" dirty="0">
                <a:solidFill>
                  <a:srgbClr val="FF0000"/>
                </a:solidFill>
                <a:latin typeface="黑体" panose="02010609060101010101" pitchFamily="49" charset="-122"/>
                <a:ea typeface="黑体" panose="02010609060101010101" pitchFamily="49" charset="-122"/>
              </a:rPr>
              <a:t>知识</a:t>
            </a:r>
            <a:r>
              <a:rPr lang="zh-CN" altLang="en-US" sz="1900" kern="0" dirty="0">
                <a:latin typeface="黑体" panose="02010609060101010101" pitchFamily="49" charset="-122"/>
                <a:ea typeface="黑体" panose="02010609060101010101" pitchFamily="49" charset="-122"/>
              </a:rPr>
              <a:t>”为重点，再到以“</a:t>
            </a:r>
            <a:r>
              <a:rPr lang="zh-CN" altLang="en-US" sz="1900" kern="0" dirty="0">
                <a:solidFill>
                  <a:srgbClr val="FF0000"/>
                </a:solidFill>
                <a:latin typeface="黑体" panose="02010609060101010101" pitchFamily="49" charset="-122"/>
                <a:ea typeface="黑体" panose="02010609060101010101" pitchFamily="49" charset="-122"/>
              </a:rPr>
              <a:t>学习</a:t>
            </a:r>
            <a:r>
              <a:rPr lang="zh-CN" altLang="en-US" sz="1900" kern="0" dirty="0">
                <a:latin typeface="黑体" panose="02010609060101010101" pitchFamily="49" charset="-122"/>
                <a:ea typeface="黑体" panose="02010609060101010101" pitchFamily="49" charset="-122"/>
              </a:rPr>
              <a:t>”为重点</a:t>
            </a:r>
          </a:p>
          <a:p>
            <a:pPr eaLnBrk="1" hangingPunct="1">
              <a:defRPr/>
            </a:pPr>
            <a:r>
              <a:rPr lang="zh-CN" altLang="en-US" sz="1900" kern="0" dirty="0">
                <a:latin typeface="黑体" panose="02010609060101010101" pitchFamily="49" charset="-122"/>
                <a:ea typeface="黑体" panose="02010609060101010101" pitchFamily="49" charset="-122"/>
              </a:rPr>
              <a:t>机器可以自动“学习”的算法，即</a:t>
            </a:r>
            <a:r>
              <a:rPr lang="zh-CN" altLang="en-US" sz="1900" b="1" kern="0" dirty="0">
                <a:solidFill>
                  <a:srgbClr val="FF0000"/>
                </a:solidFill>
                <a:latin typeface="黑体" panose="02010609060101010101" pitchFamily="49" charset="-122"/>
                <a:ea typeface="黑体" panose="02010609060101010101" pitchFamily="49" charset="-122"/>
              </a:rPr>
              <a:t>从数据中</a:t>
            </a:r>
            <a:r>
              <a:rPr lang="zh-CN" altLang="en-US" sz="1900" b="1" kern="0" dirty="0">
                <a:latin typeface="黑体" panose="02010609060101010101" pitchFamily="49" charset="-122"/>
                <a:ea typeface="黑体" panose="02010609060101010101" pitchFamily="49" charset="-122"/>
              </a:rPr>
              <a:t>自动分析获得规律，并利用规律对未知数据进行预测的算法</a:t>
            </a:r>
            <a:r>
              <a:rPr lang="zh-CN" altLang="en-US" sz="1900" kern="0" dirty="0">
                <a:latin typeface="黑体" panose="02010609060101010101" pitchFamily="49" charset="-122"/>
                <a:ea typeface="黑体" panose="02010609060101010101" pitchFamily="49" charset="-122"/>
              </a:rPr>
              <a:t>。</a:t>
            </a:r>
            <a:endParaRPr lang="en-US" altLang="zh-CN" sz="1900" b="1" kern="0" dirty="0">
              <a:latin typeface="黑体" panose="02010609060101010101" pitchFamily="49" charset="-122"/>
              <a:ea typeface="黑体" panose="02010609060101010101" pitchFamily="49" charset="-122"/>
            </a:endParaRPr>
          </a:p>
          <a:p>
            <a:pPr eaLnBrk="1" hangingPunct="1">
              <a:defRPr/>
            </a:pPr>
            <a:r>
              <a:rPr lang="zh-CN" altLang="en-US" sz="1900" kern="0" dirty="0">
                <a:latin typeface="黑体" panose="02010609060101010101" pitchFamily="49" charset="-122"/>
                <a:ea typeface="黑体" panose="02010609060101010101" pitchFamily="49" charset="-122"/>
              </a:rPr>
              <a:t>人工智能 </a:t>
            </a:r>
            <a:r>
              <a:rPr lang="en-US" altLang="zh-CN" sz="1900" kern="0" dirty="0">
                <a:latin typeface="黑体" panose="02010609060101010101" pitchFamily="49" charset="-122"/>
                <a:ea typeface="黑体" panose="02010609060101010101" pitchFamily="49" charset="-122"/>
              </a:rPr>
              <a:t>&gt; </a:t>
            </a:r>
            <a:r>
              <a:rPr lang="zh-CN" altLang="en-US" sz="1900" kern="0" dirty="0">
                <a:latin typeface="黑体" panose="02010609060101010101" pitchFamily="49" charset="-122"/>
                <a:ea typeface="黑体" panose="02010609060101010101" pitchFamily="49" charset="-122"/>
              </a:rPr>
              <a:t>机器学习 </a:t>
            </a:r>
            <a:r>
              <a:rPr lang="en-US" altLang="zh-CN" sz="1900" kern="0" dirty="0">
                <a:latin typeface="黑体" panose="02010609060101010101" pitchFamily="49" charset="-122"/>
                <a:ea typeface="黑体" panose="02010609060101010101" pitchFamily="49" charset="-122"/>
              </a:rPr>
              <a:t>&gt; </a:t>
            </a:r>
            <a:r>
              <a:rPr lang="zh-CN" altLang="en-US" sz="1900" kern="0" dirty="0">
                <a:latin typeface="黑体" panose="02010609060101010101" pitchFamily="49" charset="-122"/>
                <a:ea typeface="黑体" panose="02010609060101010101" pitchFamily="49" charset="-122"/>
              </a:rPr>
              <a:t>深度学习</a:t>
            </a:r>
            <a:endParaRPr lang="en-US" altLang="zh-CN" sz="1900" kern="0" dirty="0">
              <a:latin typeface="黑体" panose="02010609060101010101" pitchFamily="49" charset="-122"/>
              <a:ea typeface="黑体"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图片 3" descr="傻傻分不清楚？人工智能AI 机器学习 ML 深度学习D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33" y="827723"/>
            <a:ext cx="7958137"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21"/>
          <p:cNvSpPr>
            <a:spLocks noChangeArrowheads="1"/>
          </p:cNvSpPr>
          <p:nvPr/>
        </p:nvSpPr>
        <p:spPr bwMode="gray">
          <a:xfrm>
            <a:off x="7528561" y="216535"/>
            <a:ext cx="4587239" cy="2484438"/>
          </a:xfrm>
          <a:prstGeom prst="flowChartAlternateProcess">
            <a:avLst/>
          </a:prstGeom>
          <a:gradFill rotWithShape="1">
            <a:gsLst>
              <a:gs pos="0">
                <a:srgbClr val="E3E3E3"/>
              </a:gs>
              <a:gs pos="50000">
                <a:srgbClr val="FFFFFF"/>
              </a:gs>
              <a:gs pos="100000">
                <a:srgbClr val="E3E3E3"/>
              </a:gs>
            </a:gsLst>
            <a:lin ang="5400000" scaled="1"/>
          </a:gradFill>
          <a:ln>
            <a:noFill/>
          </a:ln>
          <a:effectLst>
            <a:prstShdw prst="shdw17" dist="17961" dir="2700000">
              <a:srgbClr val="999999"/>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 name="内容占位符 2"/>
          <p:cNvSpPr txBox="1"/>
          <p:nvPr/>
        </p:nvSpPr>
        <p:spPr>
          <a:xfrm>
            <a:off x="257493" y="4929505"/>
            <a:ext cx="11420475" cy="1992313"/>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eaLnBrk="1" hangingPunct="1">
              <a:defRPr/>
            </a:pPr>
            <a:r>
              <a:rPr lang="zh-CN" altLang="en-US" sz="2000" kern="0" dirty="0">
                <a:latin typeface="黑体" panose="02010609060101010101" pitchFamily="49" charset="-122"/>
                <a:ea typeface="黑体" panose="02010609060101010101" pitchFamily="49" charset="-122"/>
              </a:rPr>
              <a:t>深度学习是使用包含复杂结构或由多重非线性变换构成的多个处理层对数据进行</a:t>
            </a:r>
            <a:r>
              <a:rPr lang="zh-CN" altLang="en-US" sz="2000" kern="0" dirty="0">
                <a:solidFill>
                  <a:srgbClr val="FF0000"/>
                </a:solidFill>
                <a:latin typeface="黑体" panose="02010609060101010101" pitchFamily="49" charset="-122"/>
                <a:ea typeface="黑体" panose="02010609060101010101" pitchFamily="49" charset="-122"/>
              </a:rPr>
              <a:t>高层抽象</a:t>
            </a:r>
            <a:r>
              <a:rPr lang="zh-CN" altLang="en-US" sz="2000" kern="0" dirty="0">
                <a:latin typeface="黑体" panose="02010609060101010101" pitchFamily="49" charset="-122"/>
                <a:ea typeface="黑体" panose="02010609060101010101" pitchFamily="49" charset="-122"/>
              </a:rPr>
              <a:t>的算法</a:t>
            </a:r>
          </a:p>
          <a:p>
            <a:pPr eaLnBrk="1" hangingPunct="1">
              <a:defRPr/>
            </a:pPr>
            <a:r>
              <a:rPr lang="zh-CN" altLang="en-US" sz="2000" kern="0" dirty="0">
                <a:latin typeface="黑体" panose="02010609060101010101" pitchFamily="49" charset="-122"/>
                <a:ea typeface="黑体" panose="02010609060101010101" pitchFamily="49" charset="-122"/>
              </a:rPr>
              <a:t>深度学习是一种基于对数据进行表征学习的方法。观测值（例如一幅图像）可以使用多种方式来表示，如每个像素强度值的向量，或者更抽象地表示成一系列边、特定形状的区域等。而使用某些特定的表示方法更容易从实例中学习任务（例如，人脸识别或面部表情识别）。深度学习的好处是用非监督式或半监督式的</a:t>
            </a:r>
            <a:r>
              <a:rPr lang="zh-CN" altLang="en-US" sz="2000" kern="0" dirty="0">
                <a:solidFill>
                  <a:srgbClr val="FF0000"/>
                </a:solidFill>
                <a:latin typeface="黑体" panose="02010609060101010101" pitchFamily="49" charset="-122"/>
                <a:ea typeface="黑体" panose="02010609060101010101" pitchFamily="49" charset="-122"/>
              </a:rPr>
              <a:t>特征学习</a:t>
            </a:r>
            <a:r>
              <a:rPr lang="zh-CN" altLang="en-US" sz="2000" kern="0" dirty="0">
                <a:latin typeface="黑体" panose="02010609060101010101" pitchFamily="49" charset="-122"/>
                <a:ea typeface="黑体" panose="02010609060101010101" pitchFamily="49" charset="-122"/>
              </a:rPr>
              <a:t>和</a:t>
            </a:r>
            <a:r>
              <a:rPr lang="zh-CN" altLang="en-US" sz="2000" kern="0" dirty="0">
                <a:solidFill>
                  <a:srgbClr val="FF0000"/>
                </a:solidFill>
                <a:latin typeface="黑体" panose="02010609060101010101" pitchFamily="49" charset="-122"/>
                <a:ea typeface="黑体" panose="02010609060101010101" pitchFamily="49" charset="-122"/>
              </a:rPr>
              <a:t>分层特征提取</a:t>
            </a:r>
            <a:r>
              <a:rPr lang="zh-CN" altLang="en-US" sz="2000" kern="0" dirty="0">
                <a:latin typeface="黑体" panose="02010609060101010101" pitchFamily="49" charset="-122"/>
                <a:ea typeface="黑体" panose="02010609060101010101" pitchFamily="49" charset="-122"/>
              </a:rPr>
              <a:t>高效算法来替代手工获取特征</a:t>
            </a:r>
            <a:endParaRPr lang="en-US" altLang="zh-CN" sz="2000" kern="0" dirty="0">
              <a:latin typeface="黑体" panose="02010609060101010101" pitchFamily="49" charset="-122"/>
              <a:ea typeface="黑体" panose="02010609060101010101" pitchFamily="49" charset="-122"/>
            </a:endParaRPr>
          </a:p>
        </p:txBody>
      </p:sp>
      <p:sp>
        <p:nvSpPr>
          <p:cNvPr id="6" name="内容占位符 2"/>
          <p:cNvSpPr txBox="1"/>
          <p:nvPr/>
        </p:nvSpPr>
        <p:spPr>
          <a:xfrm>
            <a:off x="-30480" y="1656398"/>
            <a:ext cx="1455738" cy="1992312"/>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marL="0" indent="0" eaLnBrk="1" hangingPunct="1">
              <a:buFont typeface="Arial" panose="020B0604020202020204" pitchFamily="34" charset="0"/>
              <a:buNone/>
              <a:defRPr/>
            </a:pPr>
            <a:r>
              <a:rPr lang="zh-CN" altLang="en-US" sz="1800" b="1" kern="0" dirty="0">
                <a:latin typeface="黑体" panose="02010609060101010101" pitchFamily="49" charset="-122"/>
                <a:ea typeface="黑体" panose="02010609060101010101" pitchFamily="49" charset="-122"/>
              </a:rPr>
              <a:t>用数据优化模型参数的算法</a:t>
            </a:r>
          </a:p>
        </p:txBody>
      </p:sp>
      <p:sp>
        <p:nvSpPr>
          <p:cNvPr id="7" name="内容占位符 2"/>
          <p:cNvSpPr txBox="1"/>
          <p:nvPr/>
        </p:nvSpPr>
        <p:spPr>
          <a:xfrm>
            <a:off x="4306888" y="1624648"/>
            <a:ext cx="1417002" cy="1990725"/>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marL="0" indent="0" eaLnBrk="1" hangingPunct="1">
              <a:buFont typeface="Arial" panose="020B0604020202020204" pitchFamily="34" charset="0"/>
              <a:buNone/>
              <a:defRPr/>
            </a:pPr>
            <a:r>
              <a:rPr lang="zh-CN" altLang="en-US" sz="1800" b="1" kern="0" dirty="0">
                <a:latin typeface="黑体" panose="02010609060101010101" pitchFamily="49" charset="-122"/>
                <a:ea typeface="黑体" panose="02010609060101010101" pitchFamily="49" charset="-122"/>
              </a:rPr>
              <a:t>通过经验自动改进的计算机算法</a:t>
            </a:r>
          </a:p>
        </p:txBody>
      </p:sp>
      <p:sp>
        <p:nvSpPr>
          <p:cNvPr id="2" name="标题 1"/>
          <p:cNvSpPr>
            <a:spLocks noGrp="1"/>
          </p:cNvSpPr>
          <p:nvPr>
            <p:ph type="title"/>
          </p:nvPr>
        </p:nvSpPr>
        <p:spPr/>
        <p:txBody>
          <a:bodyPr>
            <a:normAutofit/>
          </a:bodyPr>
          <a:lstStyle/>
          <a:p>
            <a:r>
              <a:rPr lang="zh-CN" altLang="en-US" dirty="0"/>
              <a:t>深度学习算法简介：机器学习</a:t>
            </a:r>
          </a:p>
        </p:txBody>
      </p:sp>
      <p:sp>
        <p:nvSpPr>
          <p:cNvPr id="8" name="内容占位符 5"/>
          <p:cNvSpPr txBox="1"/>
          <p:nvPr/>
        </p:nvSpPr>
        <p:spPr>
          <a:xfrm>
            <a:off x="7528561" y="522923"/>
            <a:ext cx="4815840" cy="26200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200" b="1" dirty="0">
                <a:latin typeface="黑体" panose="02010609060101010101" pitchFamily="49" charset="-122"/>
                <a:ea typeface="黑体" panose="02010609060101010101" pitchFamily="49" charset="-122"/>
              </a:rPr>
              <a:t>机器学习的基本定理</a:t>
            </a:r>
          </a:p>
          <a:p>
            <a:pPr marL="457200" lvl="1" indent="0">
              <a:buFont typeface="Arial" panose="020B0604020202020204" pitchFamily="34" charset="0"/>
              <a:buNone/>
            </a:pPr>
            <a:r>
              <a:rPr lang="zh-CN" altLang="en-US" sz="2200" b="1" dirty="0">
                <a:latin typeface="黑体" panose="02010609060101010101" pitchFamily="49" charset="-122"/>
                <a:ea typeface="黑体" panose="02010609060101010101" pitchFamily="49" charset="-122"/>
              </a:rPr>
              <a:t> 模型的出错率 ∝</a:t>
            </a:r>
            <a:endParaRPr lang="en-US" altLang="zh-CN" sz="2200" b="1" dirty="0">
              <a:latin typeface="黑体" panose="02010609060101010101" pitchFamily="49" charset="-122"/>
              <a:ea typeface="黑体" panose="02010609060101010101" pitchFamily="49" charset="-122"/>
            </a:endParaRPr>
          </a:p>
          <a:p>
            <a:pPr marL="457200" lvl="1" indent="0">
              <a:buFont typeface="Arial" panose="020B0604020202020204" pitchFamily="34" charset="0"/>
              <a:buNone/>
            </a:pPr>
            <a:r>
              <a:rPr lang="zh-CN" altLang="en-US" sz="2200" b="1" dirty="0">
                <a:latin typeface="黑体" panose="02010609060101010101" pitchFamily="49" charset="-122"/>
                <a:ea typeface="黑体" panose="02010609060101010101" pitchFamily="49" charset="-122"/>
              </a:rPr>
              <a:t>推论：</a:t>
            </a:r>
          </a:p>
          <a:p>
            <a:pPr marL="457200" lvl="1" indent="0">
              <a:buNone/>
            </a:pPr>
            <a:r>
              <a:rPr lang="zh-CN" altLang="en-US" sz="2200" b="1" dirty="0">
                <a:latin typeface="黑体" panose="02010609060101010101" pitchFamily="49" charset="-122"/>
                <a:ea typeface="黑体" panose="02010609060101010101" pitchFamily="49" charset="-122"/>
              </a:rPr>
              <a:t> 模型复杂</a:t>
            </a:r>
            <a:r>
              <a:rPr lang="en-US" altLang="zh-CN" sz="2200" b="1" dirty="0">
                <a:latin typeface="黑体" panose="02010609060101010101" pitchFamily="49" charset="-122"/>
                <a:ea typeface="黑体" panose="02010609060101010101" pitchFamily="49" charset="-122"/>
              </a:rPr>
              <a:t>-》</a:t>
            </a:r>
            <a:r>
              <a:rPr lang="zh-CN" altLang="en-US" sz="2200" b="1" dirty="0">
                <a:latin typeface="黑体" panose="02010609060101010101" pitchFamily="49" charset="-122"/>
                <a:ea typeface="黑体" panose="02010609060101010101" pitchFamily="49" charset="-122"/>
              </a:rPr>
              <a:t>大样本</a:t>
            </a:r>
            <a:endParaRPr lang="en-US" altLang="zh-CN" sz="2200" b="1" dirty="0">
              <a:latin typeface="黑体" panose="02010609060101010101" pitchFamily="49" charset="-122"/>
              <a:ea typeface="黑体" panose="02010609060101010101" pitchFamily="49" charset="-122"/>
            </a:endParaRPr>
          </a:p>
          <a:p>
            <a:pPr marL="457200" lvl="1" indent="0">
              <a:buNone/>
            </a:pPr>
            <a:r>
              <a:rPr lang="en-US" altLang="zh-CN" sz="2200" b="1" dirty="0">
                <a:latin typeface="黑体" panose="02010609060101010101" pitchFamily="49" charset="-122"/>
                <a:ea typeface="黑体" panose="02010609060101010101" pitchFamily="49" charset="-122"/>
              </a:rPr>
              <a:t> </a:t>
            </a:r>
            <a:r>
              <a:rPr lang="zh-CN" altLang="en-US" sz="2200" b="1" dirty="0">
                <a:latin typeface="黑体" panose="02010609060101010101" pitchFamily="49" charset="-122"/>
                <a:ea typeface="黑体" panose="02010609060101010101" pitchFamily="49" charset="-122"/>
              </a:rPr>
              <a:t>样本小</a:t>
            </a:r>
            <a:r>
              <a:rPr lang="en-US" altLang="zh-CN" sz="2200" b="1" dirty="0">
                <a:latin typeface="黑体" panose="02010609060101010101" pitchFamily="49" charset="-122"/>
                <a:ea typeface="黑体" panose="02010609060101010101" pitchFamily="49" charset="-122"/>
              </a:rPr>
              <a:t>-》</a:t>
            </a:r>
            <a:r>
              <a:rPr lang="zh-CN" altLang="en-US" sz="2200" b="1" dirty="0">
                <a:latin typeface="黑体" panose="02010609060101010101" pitchFamily="49" charset="-122"/>
                <a:ea typeface="黑体" panose="02010609060101010101" pitchFamily="49" charset="-122"/>
              </a:rPr>
              <a:t>简化模型</a:t>
            </a:r>
          </a:p>
        </p:txBody>
      </p:sp>
      <mc:AlternateContent xmlns:mc="http://schemas.openxmlformats.org/markup-compatibility/2006" xmlns:a14="http://schemas.microsoft.com/office/drawing/2010/main">
        <mc:Choice Requires="a14">
          <p:sp>
            <p:nvSpPr>
              <p:cNvPr id="9" name="TextBox 8"/>
              <p:cNvSpPr txBox="1"/>
              <p:nvPr/>
            </p:nvSpPr>
            <p:spPr>
              <a:xfrm>
                <a:off x="10291332" y="710609"/>
                <a:ext cx="1915909" cy="6730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b="1" i="1" smtClean="0">
                              <a:solidFill>
                                <a:schemeClr val="tx1"/>
                              </a:solidFill>
                              <a:latin typeface="Cambria Math" panose="02040503050406030204" pitchFamily="18" charset="0"/>
                            </a:rPr>
                          </m:ctrlPr>
                        </m:fPr>
                        <m:num>
                          <m:r>
                            <m:rPr>
                              <m:nor/>
                            </m:rPr>
                            <a:rPr lang="zh-CN" altLang="en-US" b="1" dirty="0" smtClean="0">
                              <a:solidFill>
                                <a:schemeClr val="tx1"/>
                              </a:solidFill>
                              <a:latin typeface="黑体" panose="02010609060101010101" pitchFamily="49" charset="-122"/>
                              <a:ea typeface="黑体" panose="02010609060101010101" pitchFamily="49" charset="-122"/>
                            </a:rPr>
                            <m:t>模型的复杂程度</m:t>
                          </m:r>
                        </m:num>
                        <m:den>
                          <m:r>
                            <m:rPr>
                              <m:nor/>
                            </m:rPr>
                            <a:rPr lang="zh-CN" altLang="en-US" b="1" dirty="0">
                              <a:solidFill>
                                <a:schemeClr val="tx1"/>
                              </a:solidFill>
                              <a:latin typeface="黑体" panose="02010609060101010101" pitchFamily="49" charset="-122"/>
                              <a:ea typeface="黑体" panose="02010609060101010101" pitchFamily="49" charset="-122"/>
                            </a:rPr>
                            <m:t>样本的大小 </m:t>
                          </m:r>
                        </m:den>
                      </m:f>
                    </m:oMath>
                  </m:oMathPara>
                </a14:m>
                <a:endParaRPr lang="zh-CN" altLang="en-US" b="1" dirty="0">
                  <a:solidFill>
                    <a:schemeClr val="tx1"/>
                  </a:solidFill>
                  <a:latin typeface="黑体" panose="02010609060101010101" pitchFamily="49" charset="-122"/>
                  <a:ea typeface="黑体" panose="02010609060101010101" pitchFamily="49" charset="-122"/>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0291332" y="710609"/>
                <a:ext cx="1915909" cy="673005"/>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sp>
        <p:nvSpPr>
          <p:cNvPr id="11" name="AutoShape 21"/>
          <p:cNvSpPr>
            <a:spLocks noChangeArrowheads="1"/>
          </p:cNvSpPr>
          <p:nvPr/>
        </p:nvSpPr>
        <p:spPr bwMode="gray">
          <a:xfrm>
            <a:off x="8078470" y="2807653"/>
            <a:ext cx="4022091" cy="1947227"/>
          </a:xfrm>
          <a:prstGeom prst="flowChartAlternateProcess">
            <a:avLst/>
          </a:prstGeom>
          <a:gradFill rotWithShape="1">
            <a:gsLst>
              <a:gs pos="0">
                <a:srgbClr val="E3E3E3"/>
              </a:gs>
              <a:gs pos="50000">
                <a:srgbClr val="FFFFFF"/>
              </a:gs>
              <a:gs pos="100000">
                <a:srgbClr val="E3E3E3"/>
              </a:gs>
            </a:gsLst>
            <a:lin ang="5400000" scaled="1"/>
          </a:gradFill>
          <a:ln>
            <a:noFill/>
          </a:ln>
          <a:effectLst>
            <a:prstShdw prst="shdw17" dist="17961" dir="2700000">
              <a:srgbClr val="999999"/>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Rectangle 7"/>
          <p:cNvSpPr>
            <a:spLocks noChangeArrowheads="1"/>
          </p:cNvSpPr>
          <p:nvPr/>
        </p:nvSpPr>
        <p:spPr bwMode="auto">
          <a:xfrm>
            <a:off x="8900958" y="3445925"/>
            <a:ext cx="660735" cy="648016"/>
          </a:xfrm>
          <a:prstGeom prst="rect">
            <a:avLst/>
          </a:prstGeom>
          <a:noFill/>
          <a:ln w="31750" algn="ctr">
            <a:solidFill>
              <a:schemeClr val="tx1"/>
            </a:solidFill>
            <a:round/>
          </a:ln>
        </p:spPr>
        <p:txBody>
          <a:bodyPr/>
          <a:lstStyle/>
          <a:p>
            <a:endParaRPr lang="en-US"/>
          </a:p>
        </p:txBody>
      </p:sp>
      <p:graphicFrame>
        <p:nvGraphicFramePr>
          <p:cNvPr id="13" name="Object 3"/>
          <p:cNvGraphicFramePr>
            <a:graphicFrameLocks noChangeAspect="1"/>
          </p:cNvGraphicFramePr>
          <p:nvPr/>
        </p:nvGraphicFramePr>
        <p:xfrm>
          <a:off x="8984210" y="3586310"/>
          <a:ext cx="491705" cy="357214"/>
        </p:xfrm>
        <a:graphic>
          <a:graphicData uri="http://schemas.openxmlformats.org/presentationml/2006/ole">
            <mc:AlternateContent xmlns:mc="http://schemas.openxmlformats.org/markup-compatibility/2006">
              <mc:Choice xmlns:v="urn:schemas-microsoft-com:vml" Requires="v">
                <p:oleObj spid="_x0000_s2584" name="Equation" r:id="rId5" imgW="342900" imgH="203200" progId="Equation.3">
                  <p:embed/>
                </p:oleObj>
              </mc:Choice>
              <mc:Fallback>
                <p:oleObj name="Equation" r:id="rId5" imgW="342900" imgH="203200" progId="Equation.3">
                  <p:embed/>
                  <p:pic>
                    <p:nvPicPr>
                      <p:cNvPr id="0" name="图片 23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84210" y="3586310"/>
                        <a:ext cx="491705" cy="357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4"/>
          <p:cNvGraphicFramePr>
            <a:graphicFrameLocks noChangeAspect="1"/>
          </p:cNvGraphicFramePr>
          <p:nvPr/>
        </p:nvGraphicFramePr>
        <p:xfrm>
          <a:off x="8221980" y="3599221"/>
          <a:ext cx="249755" cy="313594"/>
        </p:xfrm>
        <a:graphic>
          <a:graphicData uri="http://schemas.openxmlformats.org/presentationml/2006/ole">
            <mc:AlternateContent xmlns:mc="http://schemas.openxmlformats.org/markup-compatibility/2006">
              <mc:Choice xmlns:v="urn:schemas-microsoft-com:vml" Requires="v">
                <p:oleObj spid="_x0000_s2585" name="Equation" r:id="rId7" imgW="127000" imgH="139700" progId="Equation.3">
                  <p:embed/>
                </p:oleObj>
              </mc:Choice>
              <mc:Fallback>
                <p:oleObj name="Equation" r:id="rId7" imgW="127000" imgH="139700" progId="Equation.3">
                  <p:embed/>
                  <p:pic>
                    <p:nvPicPr>
                      <p:cNvPr id="0" name="图片 23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1980" y="3599221"/>
                        <a:ext cx="249755" cy="3135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5" name="Straight Arrow Connector 6"/>
          <p:cNvCxnSpPr/>
          <p:nvPr/>
        </p:nvCxnSpPr>
        <p:spPr>
          <a:xfrm>
            <a:off x="8505513" y="3752109"/>
            <a:ext cx="270568" cy="0"/>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7"/>
          <p:cNvCxnSpPr/>
          <p:nvPr/>
        </p:nvCxnSpPr>
        <p:spPr>
          <a:xfrm>
            <a:off x="9586595" y="3752109"/>
            <a:ext cx="423136" cy="0"/>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17" name="Object 4"/>
          <p:cNvGraphicFramePr>
            <a:graphicFrameLocks noChangeAspect="1"/>
          </p:cNvGraphicFramePr>
          <p:nvPr/>
        </p:nvGraphicFramePr>
        <p:xfrm>
          <a:off x="10008362" y="3613186"/>
          <a:ext cx="223916" cy="302632"/>
        </p:xfrm>
        <a:graphic>
          <a:graphicData uri="http://schemas.openxmlformats.org/presentationml/2006/ole">
            <mc:AlternateContent xmlns:mc="http://schemas.openxmlformats.org/markup-compatibility/2006">
              <mc:Choice xmlns:v="urn:schemas-microsoft-com:vml" Requires="v">
                <p:oleObj spid="_x0000_s2586" name="Equation" r:id="rId9" imgW="139700" imgH="165100" progId="Equation.3">
                  <p:embed/>
                </p:oleObj>
              </mc:Choice>
              <mc:Fallback>
                <p:oleObj name="Equation" r:id="rId9" imgW="139700" imgH="165100" progId="Equation.3">
                  <p:embed/>
                  <p:pic>
                    <p:nvPicPr>
                      <p:cNvPr id="0" name="图片 236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08362" y="3613186"/>
                        <a:ext cx="223916" cy="3026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Box 17"/>
          <p:cNvSpPr txBox="1"/>
          <p:nvPr/>
        </p:nvSpPr>
        <p:spPr>
          <a:xfrm>
            <a:off x="10492024" y="3012511"/>
            <a:ext cx="1546385" cy="646331"/>
          </a:xfrm>
          <a:prstGeom prst="rect">
            <a:avLst/>
          </a:prstGeom>
          <a:noFill/>
        </p:spPr>
        <p:txBody>
          <a:bodyPr wrap="none" rtlCol="0">
            <a:spAutoFit/>
          </a:bodyPr>
          <a:lstStyle/>
          <a:p>
            <a:pPr algn="ctr"/>
            <a:r>
              <a:rPr lang="en-US" dirty="0"/>
              <a:t>Class label</a:t>
            </a:r>
          </a:p>
          <a:p>
            <a:pPr algn="ctr"/>
            <a:r>
              <a:rPr lang="en-US" dirty="0"/>
              <a:t>(Classification)</a:t>
            </a:r>
          </a:p>
        </p:txBody>
      </p:sp>
      <p:graphicFrame>
        <p:nvGraphicFramePr>
          <p:cNvPr id="19" name="Object 11"/>
          <p:cNvGraphicFramePr>
            <a:graphicFrameLocks noChangeAspect="1"/>
          </p:cNvGraphicFramePr>
          <p:nvPr/>
        </p:nvGraphicFramePr>
        <p:xfrm>
          <a:off x="10268240" y="3063240"/>
          <a:ext cx="672107" cy="1505358"/>
        </p:xfrm>
        <a:graphic>
          <a:graphicData uri="http://schemas.openxmlformats.org/presentationml/2006/ole">
            <mc:AlternateContent xmlns:mc="http://schemas.openxmlformats.org/markup-compatibility/2006">
              <mc:Choice xmlns:v="urn:schemas-microsoft-com:vml" Requires="v">
                <p:oleObj spid="_x0000_s2587" name="Equation" r:id="rId11" imgW="164465" imgH="215900" progId="Equation.3">
                  <p:embed/>
                </p:oleObj>
              </mc:Choice>
              <mc:Fallback>
                <p:oleObj name="Equation" r:id="rId11" imgW="164465" imgH="215900" progId="Equation.3">
                  <p:embed/>
                  <p:pic>
                    <p:nvPicPr>
                      <p:cNvPr id="0" name="图片 236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68240" y="3063240"/>
                        <a:ext cx="672107" cy="15053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Box 19"/>
          <p:cNvSpPr txBox="1"/>
          <p:nvPr/>
        </p:nvSpPr>
        <p:spPr>
          <a:xfrm>
            <a:off x="10589315" y="3956231"/>
            <a:ext cx="1321324" cy="646331"/>
          </a:xfrm>
          <a:prstGeom prst="rect">
            <a:avLst/>
          </a:prstGeom>
          <a:noFill/>
        </p:spPr>
        <p:txBody>
          <a:bodyPr wrap="none" rtlCol="0">
            <a:spAutoFit/>
          </a:bodyPr>
          <a:lstStyle/>
          <a:p>
            <a:pPr algn="ctr"/>
            <a:r>
              <a:rPr lang="en-US" dirty="0"/>
              <a:t>Vector</a:t>
            </a:r>
          </a:p>
          <a:p>
            <a:pPr algn="ctr"/>
            <a:r>
              <a:rPr lang="en-US" dirty="0"/>
              <a:t>(Estimation)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机器学习实施过程</a:t>
            </a:r>
          </a:p>
        </p:txBody>
      </p:sp>
      <p:grpSp>
        <p:nvGrpSpPr>
          <p:cNvPr id="3" name="Group 64"/>
          <p:cNvGrpSpPr/>
          <p:nvPr/>
        </p:nvGrpSpPr>
        <p:grpSpPr>
          <a:xfrm>
            <a:off x="130838" y="1128714"/>
            <a:ext cx="10196087" cy="5220571"/>
            <a:chOff x="1716871" y="1125649"/>
            <a:chExt cx="8758258" cy="4606703"/>
          </a:xfrm>
        </p:grpSpPr>
        <p:sp>
          <p:nvSpPr>
            <p:cNvPr id="4" name="圆角矩形 18"/>
            <p:cNvSpPr/>
            <p:nvPr/>
          </p:nvSpPr>
          <p:spPr bwMode="auto">
            <a:xfrm>
              <a:off x="4286872" y="1253840"/>
              <a:ext cx="534755" cy="1246763"/>
            </a:xfrm>
            <a:prstGeom prst="roundRect">
              <a:avLst/>
            </a:prstGeom>
            <a:solidFill>
              <a:srgbClr val="0070C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dirty="0">
                  <a:solidFill>
                    <a:schemeClr val="bg1"/>
                  </a:solidFill>
                  <a:latin typeface="微软雅黑" panose="020B0503020204020204" pitchFamily="34" charset="-122"/>
                  <a:ea typeface="微软雅黑" panose="020B0503020204020204" pitchFamily="34" charset="-122"/>
                </a:rPr>
                <a:t>特征提取</a:t>
              </a:r>
              <a:endParaRPr kumimoji="0" lang="zh-CN" altLang="en-US"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5" name="圆角矩形 37"/>
            <p:cNvSpPr/>
            <p:nvPr/>
          </p:nvSpPr>
          <p:spPr bwMode="auto">
            <a:xfrm>
              <a:off x="5583158" y="1474876"/>
              <a:ext cx="843669"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dirty="0">
                  <a:solidFill>
                    <a:schemeClr val="bg1"/>
                  </a:solidFill>
                  <a:latin typeface="微软雅黑" panose="020B0503020204020204" pitchFamily="34" charset="-122"/>
                  <a:ea typeface="微软雅黑" panose="020B0503020204020204" pitchFamily="34" charset="-122"/>
                </a:rPr>
                <a:t>特征</a:t>
              </a:r>
              <a:r>
                <a:rPr lang="en-US" altLang="zh-CN" sz="1600" dirty="0">
                  <a:solidFill>
                    <a:schemeClr val="bg1"/>
                  </a:solidFill>
                  <a:latin typeface="微软雅黑" panose="020B0503020204020204" pitchFamily="34" charset="-122"/>
                  <a:ea typeface="微软雅黑" panose="020B0503020204020204" pitchFamily="34" charset="-122"/>
                </a:rPr>
                <a:t>1</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6" name="圆角矩形 29"/>
            <p:cNvSpPr/>
            <p:nvPr/>
          </p:nvSpPr>
          <p:spPr bwMode="auto">
            <a:xfrm>
              <a:off x="2198642" y="1508782"/>
              <a:ext cx="1331193"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dirty="0">
                  <a:solidFill>
                    <a:schemeClr val="bg1"/>
                  </a:solidFill>
                  <a:latin typeface="微软雅黑" panose="020B0503020204020204" pitchFamily="34" charset="-122"/>
                  <a:ea typeface="微软雅黑" panose="020B0503020204020204" pitchFamily="34" charset="-122"/>
                </a:rPr>
                <a:t>样本数据</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7" name="圆角矩形 30"/>
            <p:cNvSpPr/>
            <p:nvPr/>
          </p:nvSpPr>
          <p:spPr bwMode="auto">
            <a:xfrm>
              <a:off x="2198641" y="1868822"/>
              <a:ext cx="1331193"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dirty="0">
                  <a:solidFill>
                    <a:schemeClr val="bg1"/>
                  </a:solidFill>
                  <a:latin typeface="微软雅黑" panose="020B0503020204020204" pitchFamily="34" charset="-122"/>
                  <a:ea typeface="微软雅黑" panose="020B0503020204020204" pitchFamily="34" charset="-122"/>
                </a:rPr>
                <a:t>样本数据</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8" name="圆角矩形 33"/>
            <p:cNvSpPr/>
            <p:nvPr/>
          </p:nvSpPr>
          <p:spPr bwMode="auto">
            <a:xfrm>
              <a:off x="2198640" y="2228862"/>
              <a:ext cx="1331193"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dirty="0">
                  <a:solidFill>
                    <a:schemeClr val="bg1"/>
                  </a:solidFill>
                  <a:latin typeface="微软雅黑" panose="020B0503020204020204" pitchFamily="34" charset="-122"/>
                  <a:ea typeface="微软雅黑" panose="020B0503020204020204" pitchFamily="34" charset="-122"/>
                </a:rPr>
                <a:t>样本数据</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9" name="圆角矩形 45"/>
            <p:cNvSpPr/>
            <p:nvPr/>
          </p:nvSpPr>
          <p:spPr bwMode="auto">
            <a:xfrm>
              <a:off x="6435101" y="1468360"/>
              <a:ext cx="433113"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10" name="圆角矩形 46"/>
            <p:cNvSpPr/>
            <p:nvPr/>
          </p:nvSpPr>
          <p:spPr bwMode="auto">
            <a:xfrm>
              <a:off x="6900326" y="1474876"/>
              <a:ext cx="290265" cy="364748"/>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n</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11" name="圆角矩形 61"/>
            <p:cNvSpPr/>
            <p:nvPr/>
          </p:nvSpPr>
          <p:spPr bwMode="auto">
            <a:xfrm>
              <a:off x="8723005" y="1381807"/>
              <a:ext cx="534755" cy="967978"/>
            </a:xfrm>
            <a:prstGeom prst="roundRect">
              <a:avLst/>
            </a:prstGeom>
            <a:solidFill>
              <a:srgbClr val="0070C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预处理</a:t>
              </a:r>
            </a:p>
          </p:txBody>
        </p:sp>
        <p:sp>
          <p:nvSpPr>
            <p:cNvPr id="12" name="圆角矩形 34"/>
            <p:cNvSpPr/>
            <p:nvPr/>
          </p:nvSpPr>
          <p:spPr bwMode="auto">
            <a:xfrm>
              <a:off x="5573516" y="1125649"/>
              <a:ext cx="2258197" cy="374571"/>
            </a:xfrm>
            <a:prstGeom prst="roundRect">
              <a:avLst/>
            </a:prstGeom>
            <a:solidFill>
              <a:schemeClr val="accent2"/>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dirty="0">
                  <a:solidFill>
                    <a:schemeClr val="bg1"/>
                  </a:solidFill>
                  <a:latin typeface="微软雅黑" panose="020B0503020204020204" pitchFamily="34" charset="-122"/>
                  <a:ea typeface="微软雅黑" panose="020B0503020204020204" pitchFamily="34" charset="-122"/>
                </a:rPr>
                <a:t>特征样本集</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13" name="圆角矩形 25"/>
            <p:cNvSpPr/>
            <p:nvPr/>
          </p:nvSpPr>
          <p:spPr bwMode="auto">
            <a:xfrm>
              <a:off x="2198644" y="1125675"/>
              <a:ext cx="1331192" cy="374571"/>
            </a:xfrm>
            <a:prstGeom prst="roundRect">
              <a:avLst/>
            </a:prstGeom>
            <a:solidFill>
              <a:schemeClr val="accent2"/>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dirty="0">
                  <a:solidFill>
                    <a:schemeClr val="bg1"/>
                  </a:solidFill>
                  <a:latin typeface="微软雅黑" panose="020B0503020204020204" pitchFamily="34" charset="-122"/>
                  <a:ea typeface="微软雅黑" panose="020B0503020204020204" pitchFamily="34" charset="-122"/>
                </a:rPr>
                <a:t>原始样本集</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14" name="圆角矩形 117"/>
            <p:cNvSpPr/>
            <p:nvPr/>
          </p:nvSpPr>
          <p:spPr bwMode="auto">
            <a:xfrm>
              <a:off x="5666633" y="2996762"/>
              <a:ext cx="751174" cy="2729448"/>
            </a:xfrm>
            <a:prstGeom prst="roundRect">
              <a:avLst/>
            </a:prstGeom>
            <a:solidFill>
              <a:schemeClr val="accent2"/>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机器学习算法</a:t>
              </a:r>
            </a:p>
          </p:txBody>
        </p:sp>
        <p:sp>
          <p:nvSpPr>
            <p:cNvPr id="15" name="右箭头 5"/>
            <p:cNvSpPr/>
            <p:nvPr/>
          </p:nvSpPr>
          <p:spPr bwMode="auto">
            <a:xfrm>
              <a:off x="3634369" y="1722054"/>
              <a:ext cx="499535" cy="321223"/>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右箭头 118"/>
            <p:cNvSpPr/>
            <p:nvPr/>
          </p:nvSpPr>
          <p:spPr bwMode="auto">
            <a:xfrm>
              <a:off x="4930513" y="1713842"/>
              <a:ext cx="499535" cy="321223"/>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 name="右箭头 119"/>
            <p:cNvSpPr/>
            <p:nvPr/>
          </p:nvSpPr>
          <p:spPr bwMode="auto">
            <a:xfrm>
              <a:off x="8026857" y="1713841"/>
              <a:ext cx="499535" cy="321223"/>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右箭头 120"/>
            <p:cNvSpPr/>
            <p:nvPr/>
          </p:nvSpPr>
          <p:spPr bwMode="auto">
            <a:xfrm>
              <a:off x="1716871" y="4021976"/>
              <a:ext cx="404968" cy="321223"/>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9" name="右箭头 121"/>
            <p:cNvSpPr/>
            <p:nvPr/>
          </p:nvSpPr>
          <p:spPr bwMode="auto">
            <a:xfrm>
              <a:off x="9381334" y="1705184"/>
              <a:ext cx="499535" cy="321223"/>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右箭头 125"/>
            <p:cNvSpPr/>
            <p:nvPr/>
          </p:nvSpPr>
          <p:spPr bwMode="auto">
            <a:xfrm>
              <a:off x="4601485" y="3213881"/>
              <a:ext cx="933807" cy="733663"/>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训练</a:t>
              </a:r>
            </a:p>
          </p:txBody>
        </p:sp>
        <p:sp>
          <p:nvSpPr>
            <p:cNvPr id="21" name="右箭头 126"/>
            <p:cNvSpPr/>
            <p:nvPr/>
          </p:nvSpPr>
          <p:spPr bwMode="auto">
            <a:xfrm>
              <a:off x="4589429" y="4726049"/>
              <a:ext cx="933807" cy="733663"/>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预测</a:t>
              </a:r>
            </a:p>
          </p:txBody>
        </p:sp>
        <p:sp>
          <p:nvSpPr>
            <p:cNvPr id="22" name="右箭头 127"/>
            <p:cNvSpPr/>
            <p:nvPr/>
          </p:nvSpPr>
          <p:spPr bwMode="auto">
            <a:xfrm>
              <a:off x="6561204" y="4723741"/>
              <a:ext cx="933807" cy="733663"/>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输出</a:t>
              </a:r>
            </a:p>
          </p:txBody>
        </p:sp>
        <p:sp>
          <p:nvSpPr>
            <p:cNvPr id="23" name="圆角矩形 153"/>
            <p:cNvSpPr/>
            <p:nvPr/>
          </p:nvSpPr>
          <p:spPr bwMode="auto">
            <a:xfrm>
              <a:off x="7641372" y="4288455"/>
              <a:ext cx="1036092" cy="374571"/>
            </a:xfrm>
            <a:prstGeom prst="roundRect">
              <a:avLst/>
            </a:prstGeom>
            <a:solidFill>
              <a:schemeClr val="accent2"/>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dirty="0">
                  <a:solidFill>
                    <a:schemeClr val="bg1"/>
                  </a:solidFill>
                  <a:latin typeface="微软雅黑" panose="020B0503020204020204" pitchFamily="34" charset="-122"/>
                  <a:ea typeface="微软雅黑" panose="020B0503020204020204" pitchFamily="34" charset="-122"/>
                </a:rPr>
                <a:t>验证集</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24" name="圆角矩形 154"/>
            <p:cNvSpPr/>
            <p:nvPr/>
          </p:nvSpPr>
          <p:spPr bwMode="auto">
            <a:xfrm>
              <a:off x="9386715" y="4744709"/>
              <a:ext cx="534755" cy="696337"/>
            </a:xfrm>
            <a:prstGeom prst="roundRect">
              <a:avLst/>
            </a:prstGeom>
            <a:solidFill>
              <a:srgbClr val="0070C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评价</a:t>
              </a:r>
            </a:p>
          </p:txBody>
        </p:sp>
        <p:sp>
          <p:nvSpPr>
            <p:cNvPr id="25" name="右箭头 155"/>
            <p:cNvSpPr/>
            <p:nvPr/>
          </p:nvSpPr>
          <p:spPr bwMode="auto">
            <a:xfrm>
              <a:off x="8766451" y="4929960"/>
              <a:ext cx="491309" cy="321223"/>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6" name="圆角矩形 156"/>
            <p:cNvSpPr/>
            <p:nvPr/>
          </p:nvSpPr>
          <p:spPr bwMode="auto">
            <a:xfrm>
              <a:off x="7198865" y="1499105"/>
              <a:ext cx="632848" cy="340519"/>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400" dirty="0">
                  <a:solidFill>
                    <a:schemeClr val="bg1"/>
                  </a:solidFill>
                  <a:latin typeface="微软雅黑" panose="020B0503020204020204" pitchFamily="34" charset="-122"/>
                  <a:ea typeface="微软雅黑" panose="020B0503020204020204" pitchFamily="34" charset="-122"/>
                </a:rPr>
                <a:t>目标</a:t>
              </a:r>
              <a:endParaRPr kumimoji="0" lang="zh-CN" altLang="en-US"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27" name="圆角矩形 164"/>
            <p:cNvSpPr/>
            <p:nvPr/>
          </p:nvSpPr>
          <p:spPr bwMode="auto">
            <a:xfrm>
              <a:off x="5574884" y="1830917"/>
              <a:ext cx="843669"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dirty="0">
                  <a:solidFill>
                    <a:schemeClr val="bg1"/>
                  </a:solidFill>
                  <a:latin typeface="微软雅黑" panose="020B0503020204020204" pitchFamily="34" charset="-122"/>
                  <a:ea typeface="微软雅黑" panose="020B0503020204020204" pitchFamily="34" charset="-122"/>
                </a:rPr>
                <a:t>特征</a:t>
              </a:r>
              <a:r>
                <a:rPr lang="en-US" altLang="zh-CN" sz="1600" dirty="0">
                  <a:solidFill>
                    <a:schemeClr val="bg1"/>
                  </a:solidFill>
                  <a:latin typeface="微软雅黑" panose="020B0503020204020204" pitchFamily="34" charset="-122"/>
                  <a:ea typeface="微软雅黑" panose="020B0503020204020204" pitchFamily="34" charset="-122"/>
                </a:rPr>
                <a:t>1</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28" name="圆角矩形 165"/>
            <p:cNvSpPr/>
            <p:nvPr/>
          </p:nvSpPr>
          <p:spPr bwMode="auto">
            <a:xfrm>
              <a:off x="6426827" y="1824401"/>
              <a:ext cx="433113"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29" name="圆角矩形 166"/>
            <p:cNvSpPr/>
            <p:nvPr/>
          </p:nvSpPr>
          <p:spPr bwMode="auto">
            <a:xfrm>
              <a:off x="6892052" y="1830917"/>
              <a:ext cx="290265" cy="364748"/>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n</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30" name="圆角矩形 167"/>
            <p:cNvSpPr/>
            <p:nvPr/>
          </p:nvSpPr>
          <p:spPr bwMode="auto">
            <a:xfrm>
              <a:off x="7190591" y="1855146"/>
              <a:ext cx="632848" cy="340519"/>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400" dirty="0">
                  <a:solidFill>
                    <a:schemeClr val="bg1"/>
                  </a:solidFill>
                  <a:latin typeface="微软雅黑" panose="020B0503020204020204" pitchFamily="34" charset="-122"/>
                  <a:ea typeface="微软雅黑" panose="020B0503020204020204" pitchFamily="34" charset="-122"/>
                </a:rPr>
                <a:t>目标</a:t>
              </a:r>
              <a:endParaRPr kumimoji="0" lang="zh-CN" altLang="en-US"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31" name="圆角矩形 168"/>
            <p:cNvSpPr/>
            <p:nvPr/>
          </p:nvSpPr>
          <p:spPr bwMode="auto">
            <a:xfrm>
              <a:off x="5574884" y="2189429"/>
              <a:ext cx="843669"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dirty="0">
                  <a:solidFill>
                    <a:schemeClr val="bg1"/>
                  </a:solidFill>
                  <a:latin typeface="微软雅黑" panose="020B0503020204020204" pitchFamily="34" charset="-122"/>
                  <a:ea typeface="微软雅黑" panose="020B0503020204020204" pitchFamily="34" charset="-122"/>
                </a:rPr>
                <a:t>特征</a:t>
              </a:r>
              <a:r>
                <a:rPr lang="en-US" altLang="zh-CN" sz="1600" dirty="0">
                  <a:solidFill>
                    <a:schemeClr val="bg1"/>
                  </a:solidFill>
                  <a:latin typeface="微软雅黑" panose="020B0503020204020204" pitchFamily="34" charset="-122"/>
                  <a:ea typeface="微软雅黑" panose="020B0503020204020204" pitchFamily="34" charset="-122"/>
                </a:rPr>
                <a:t>1</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32" name="圆角矩形 169"/>
            <p:cNvSpPr/>
            <p:nvPr/>
          </p:nvSpPr>
          <p:spPr bwMode="auto">
            <a:xfrm>
              <a:off x="6426827" y="2182913"/>
              <a:ext cx="433113"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33" name="圆角矩形 170"/>
            <p:cNvSpPr/>
            <p:nvPr/>
          </p:nvSpPr>
          <p:spPr bwMode="auto">
            <a:xfrm>
              <a:off x="6892052" y="2189429"/>
              <a:ext cx="290265" cy="364748"/>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n</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34" name="圆角矩形 171"/>
            <p:cNvSpPr/>
            <p:nvPr/>
          </p:nvSpPr>
          <p:spPr bwMode="auto">
            <a:xfrm>
              <a:off x="7190591" y="2213658"/>
              <a:ext cx="632848" cy="340519"/>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400" dirty="0">
                  <a:solidFill>
                    <a:schemeClr val="bg1"/>
                  </a:solidFill>
                  <a:latin typeface="微软雅黑" panose="020B0503020204020204" pitchFamily="34" charset="-122"/>
                  <a:ea typeface="微软雅黑" panose="020B0503020204020204" pitchFamily="34" charset="-122"/>
                </a:rPr>
                <a:t>目标</a:t>
              </a:r>
              <a:endParaRPr kumimoji="0" lang="zh-CN" altLang="en-US"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35" name="圆角矩形 172"/>
            <p:cNvSpPr/>
            <p:nvPr/>
          </p:nvSpPr>
          <p:spPr bwMode="auto">
            <a:xfrm>
              <a:off x="2198644" y="3131060"/>
              <a:ext cx="843669"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dirty="0">
                  <a:solidFill>
                    <a:schemeClr val="bg1"/>
                  </a:solidFill>
                  <a:latin typeface="微软雅黑" panose="020B0503020204020204" pitchFamily="34" charset="-122"/>
                  <a:ea typeface="微软雅黑" panose="020B0503020204020204" pitchFamily="34" charset="-122"/>
                </a:rPr>
                <a:t>特征</a:t>
              </a:r>
              <a:r>
                <a:rPr lang="en-US" altLang="zh-CN" sz="1600" dirty="0">
                  <a:solidFill>
                    <a:schemeClr val="bg1"/>
                  </a:solidFill>
                  <a:latin typeface="微软雅黑" panose="020B0503020204020204" pitchFamily="34" charset="-122"/>
                  <a:ea typeface="微软雅黑" panose="020B0503020204020204" pitchFamily="34" charset="-122"/>
                </a:rPr>
                <a:t>1</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36" name="圆角矩形 173"/>
            <p:cNvSpPr/>
            <p:nvPr/>
          </p:nvSpPr>
          <p:spPr bwMode="auto">
            <a:xfrm>
              <a:off x="3050587" y="3124544"/>
              <a:ext cx="433113"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37" name="圆角矩形 174"/>
            <p:cNvSpPr/>
            <p:nvPr/>
          </p:nvSpPr>
          <p:spPr bwMode="auto">
            <a:xfrm>
              <a:off x="3515812" y="3131060"/>
              <a:ext cx="290265" cy="364748"/>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n</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38" name="圆角矩形 175"/>
            <p:cNvSpPr/>
            <p:nvPr/>
          </p:nvSpPr>
          <p:spPr bwMode="auto">
            <a:xfrm>
              <a:off x="2189002" y="2781833"/>
              <a:ext cx="2258197" cy="374571"/>
            </a:xfrm>
            <a:prstGeom prst="roundRect">
              <a:avLst/>
            </a:prstGeom>
            <a:solidFill>
              <a:schemeClr val="accent2"/>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dirty="0">
                  <a:solidFill>
                    <a:schemeClr val="bg1"/>
                  </a:solidFill>
                  <a:latin typeface="微软雅黑" panose="020B0503020204020204" pitchFamily="34" charset="-122"/>
                  <a:ea typeface="微软雅黑" panose="020B0503020204020204" pitchFamily="34" charset="-122"/>
                </a:rPr>
                <a:t>训练集</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39" name="圆角矩形 176"/>
            <p:cNvSpPr/>
            <p:nvPr/>
          </p:nvSpPr>
          <p:spPr bwMode="auto">
            <a:xfrm>
              <a:off x="3814351" y="3155289"/>
              <a:ext cx="632848" cy="340519"/>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400" dirty="0">
                  <a:solidFill>
                    <a:schemeClr val="bg1"/>
                  </a:solidFill>
                  <a:latin typeface="微软雅黑" panose="020B0503020204020204" pitchFamily="34" charset="-122"/>
                  <a:ea typeface="微软雅黑" panose="020B0503020204020204" pitchFamily="34" charset="-122"/>
                </a:rPr>
                <a:t>目标</a:t>
              </a:r>
              <a:endParaRPr kumimoji="0" lang="zh-CN" altLang="en-US"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40" name="圆角矩形 177"/>
            <p:cNvSpPr/>
            <p:nvPr/>
          </p:nvSpPr>
          <p:spPr bwMode="auto">
            <a:xfrm>
              <a:off x="2190370" y="3487101"/>
              <a:ext cx="843669"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dirty="0">
                  <a:solidFill>
                    <a:schemeClr val="bg1"/>
                  </a:solidFill>
                  <a:latin typeface="微软雅黑" panose="020B0503020204020204" pitchFamily="34" charset="-122"/>
                  <a:ea typeface="微软雅黑" panose="020B0503020204020204" pitchFamily="34" charset="-122"/>
                </a:rPr>
                <a:t>特征</a:t>
              </a:r>
              <a:r>
                <a:rPr lang="en-US" altLang="zh-CN" sz="1600" dirty="0">
                  <a:solidFill>
                    <a:schemeClr val="bg1"/>
                  </a:solidFill>
                  <a:latin typeface="微软雅黑" panose="020B0503020204020204" pitchFamily="34" charset="-122"/>
                  <a:ea typeface="微软雅黑" panose="020B0503020204020204" pitchFamily="34" charset="-122"/>
                </a:rPr>
                <a:t>1</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41" name="圆角矩形 178"/>
            <p:cNvSpPr/>
            <p:nvPr/>
          </p:nvSpPr>
          <p:spPr bwMode="auto">
            <a:xfrm>
              <a:off x="3042313" y="3480585"/>
              <a:ext cx="433113"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42" name="圆角矩形 179"/>
            <p:cNvSpPr/>
            <p:nvPr/>
          </p:nvSpPr>
          <p:spPr bwMode="auto">
            <a:xfrm>
              <a:off x="3507538" y="3487101"/>
              <a:ext cx="290265" cy="364748"/>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n</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43" name="圆角矩形 180"/>
            <p:cNvSpPr/>
            <p:nvPr/>
          </p:nvSpPr>
          <p:spPr bwMode="auto">
            <a:xfrm>
              <a:off x="3806077" y="3511330"/>
              <a:ext cx="632848" cy="340519"/>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400" dirty="0">
                  <a:solidFill>
                    <a:schemeClr val="bg1"/>
                  </a:solidFill>
                  <a:latin typeface="微软雅黑" panose="020B0503020204020204" pitchFamily="34" charset="-122"/>
                  <a:ea typeface="微软雅黑" panose="020B0503020204020204" pitchFamily="34" charset="-122"/>
                </a:rPr>
                <a:t>目标</a:t>
              </a:r>
              <a:endParaRPr kumimoji="0" lang="zh-CN" altLang="en-US"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44" name="圆角矩形 181"/>
            <p:cNvSpPr/>
            <p:nvPr/>
          </p:nvSpPr>
          <p:spPr bwMode="auto">
            <a:xfrm>
              <a:off x="2190370" y="3845613"/>
              <a:ext cx="843669"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dirty="0">
                  <a:solidFill>
                    <a:schemeClr val="bg1"/>
                  </a:solidFill>
                  <a:latin typeface="微软雅黑" panose="020B0503020204020204" pitchFamily="34" charset="-122"/>
                  <a:ea typeface="微软雅黑" panose="020B0503020204020204" pitchFamily="34" charset="-122"/>
                </a:rPr>
                <a:t>特征</a:t>
              </a:r>
              <a:r>
                <a:rPr lang="en-US" altLang="zh-CN" sz="1600" dirty="0">
                  <a:solidFill>
                    <a:schemeClr val="bg1"/>
                  </a:solidFill>
                  <a:latin typeface="微软雅黑" panose="020B0503020204020204" pitchFamily="34" charset="-122"/>
                  <a:ea typeface="微软雅黑" panose="020B0503020204020204" pitchFamily="34" charset="-122"/>
                </a:rPr>
                <a:t>1</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45" name="圆角矩形 182"/>
            <p:cNvSpPr/>
            <p:nvPr/>
          </p:nvSpPr>
          <p:spPr bwMode="auto">
            <a:xfrm>
              <a:off x="3042313" y="3839097"/>
              <a:ext cx="433113"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46" name="圆角矩形 183"/>
            <p:cNvSpPr/>
            <p:nvPr/>
          </p:nvSpPr>
          <p:spPr bwMode="auto">
            <a:xfrm>
              <a:off x="3507538" y="3845613"/>
              <a:ext cx="290265" cy="364748"/>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n</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47" name="圆角矩形 184"/>
            <p:cNvSpPr/>
            <p:nvPr/>
          </p:nvSpPr>
          <p:spPr bwMode="auto">
            <a:xfrm>
              <a:off x="3806077" y="3869842"/>
              <a:ext cx="632848" cy="340519"/>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400" dirty="0">
                  <a:solidFill>
                    <a:schemeClr val="bg1"/>
                  </a:solidFill>
                  <a:latin typeface="微软雅黑" panose="020B0503020204020204" pitchFamily="34" charset="-122"/>
                  <a:ea typeface="微软雅黑" panose="020B0503020204020204" pitchFamily="34" charset="-122"/>
                </a:rPr>
                <a:t>目标</a:t>
              </a:r>
              <a:endParaRPr kumimoji="0" lang="zh-CN" altLang="en-US"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48" name="圆角矩形 185"/>
            <p:cNvSpPr/>
            <p:nvPr/>
          </p:nvSpPr>
          <p:spPr bwMode="auto">
            <a:xfrm>
              <a:off x="2178299" y="4643228"/>
              <a:ext cx="843669"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dirty="0">
                  <a:solidFill>
                    <a:schemeClr val="bg1"/>
                  </a:solidFill>
                  <a:latin typeface="微软雅黑" panose="020B0503020204020204" pitchFamily="34" charset="-122"/>
                  <a:ea typeface="微软雅黑" panose="020B0503020204020204" pitchFamily="34" charset="-122"/>
                </a:rPr>
                <a:t>特征</a:t>
              </a:r>
              <a:r>
                <a:rPr lang="en-US" altLang="zh-CN" sz="1600" dirty="0">
                  <a:solidFill>
                    <a:schemeClr val="bg1"/>
                  </a:solidFill>
                  <a:latin typeface="微软雅黑" panose="020B0503020204020204" pitchFamily="34" charset="-122"/>
                  <a:ea typeface="微软雅黑" panose="020B0503020204020204" pitchFamily="34" charset="-122"/>
                </a:rPr>
                <a:t>1</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49" name="圆角矩形 186"/>
            <p:cNvSpPr/>
            <p:nvPr/>
          </p:nvSpPr>
          <p:spPr bwMode="auto">
            <a:xfrm>
              <a:off x="3030242" y="4636712"/>
              <a:ext cx="433113"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50" name="圆角矩形 187"/>
            <p:cNvSpPr/>
            <p:nvPr/>
          </p:nvSpPr>
          <p:spPr bwMode="auto">
            <a:xfrm>
              <a:off x="3495467" y="4643228"/>
              <a:ext cx="290265" cy="364748"/>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n</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51" name="圆角矩形 188"/>
            <p:cNvSpPr/>
            <p:nvPr/>
          </p:nvSpPr>
          <p:spPr bwMode="auto">
            <a:xfrm>
              <a:off x="2168657" y="4294001"/>
              <a:ext cx="2258197" cy="374571"/>
            </a:xfrm>
            <a:prstGeom prst="roundRect">
              <a:avLst/>
            </a:prstGeom>
            <a:solidFill>
              <a:schemeClr val="accent2"/>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dirty="0">
                  <a:solidFill>
                    <a:schemeClr val="bg1"/>
                  </a:solidFill>
                  <a:latin typeface="微软雅黑" panose="020B0503020204020204" pitchFamily="34" charset="-122"/>
                  <a:ea typeface="微软雅黑" panose="020B0503020204020204" pitchFamily="34" charset="-122"/>
                </a:rPr>
                <a:t>验证集</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52" name="圆角矩形 189"/>
            <p:cNvSpPr/>
            <p:nvPr/>
          </p:nvSpPr>
          <p:spPr bwMode="auto">
            <a:xfrm>
              <a:off x="3794006" y="4667457"/>
              <a:ext cx="632848" cy="340519"/>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400" dirty="0">
                  <a:solidFill>
                    <a:schemeClr val="bg1"/>
                  </a:solidFill>
                  <a:latin typeface="微软雅黑" panose="020B0503020204020204" pitchFamily="34" charset="-122"/>
                  <a:ea typeface="微软雅黑" panose="020B0503020204020204" pitchFamily="34" charset="-122"/>
                </a:rPr>
                <a:t>目标</a:t>
              </a:r>
              <a:endParaRPr kumimoji="0" lang="zh-CN" altLang="en-US"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53" name="圆角矩形 190"/>
            <p:cNvSpPr/>
            <p:nvPr/>
          </p:nvSpPr>
          <p:spPr bwMode="auto">
            <a:xfrm>
              <a:off x="2170025" y="4999269"/>
              <a:ext cx="843669"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dirty="0">
                  <a:solidFill>
                    <a:schemeClr val="bg1"/>
                  </a:solidFill>
                  <a:latin typeface="微软雅黑" panose="020B0503020204020204" pitchFamily="34" charset="-122"/>
                  <a:ea typeface="微软雅黑" panose="020B0503020204020204" pitchFamily="34" charset="-122"/>
                </a:rPr>
                <a:t>特征</a:t>
              </a:r>
              <a:r>
                <a:rPr lang="en-US" altLang="zh-CN" sz="1600" dirty="0">
                  <a:solidFill>
                    <a:schemeClr val="bg1"/>
                  </a:solidFill>
                  <a:latin typeface="微软雅黑" panose="020B0503020204020204" pitchFamily="34" charset="-122"/>
                  <a:ea typeface="微软雅黑" panose="020B0503020204020204" pitchFamily="34" charset="-122"/>
                </a:rPr>
                <a:t>1</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54" name="圆角矩形 191"/>
            <p:cNvSpPr/>
            <p:nvPr/>
          </p:nvSpPr>
          <p:spPr bwMode="auto">
            <a:xfrm>
              <a:off x="3021968" y="4992753"/>
              <a:ext cx="433113"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55" name="圆角矩形 192"/>
            <p:cNvSpPr/>
            <p:nvPr/>
          </p:nvSpPr>
          <p:spPr bwMode="auto">
            <a:xfrm>
              <a:off x="3487193" y="4999269"/>
              <a:ext cx="290265" cy="364748"/>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n</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56" name="圆角矩形 193"/>
            <p:cNvSpPr/>
            <p:nvPr/>
          </p:nvSpPr>
          <p:spPr bwMode="auto">
            <a:xfrm>
              <a:off x="3785732" y="5023498"/>
              <a:ext cx="632848" cy="340519"/>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400" dirty="0">
                  <a:solidFill>
                    <a:schemeClr val="bg1"/>
                  </a:solidFill>
                  <a:latin typeface="微软雅黑" panose="020B0503020204020204" pitchFamily="34" charset="-122"/>
                  <a:ea typeface="微软雅黑" panose="020B0503020204020204" pitchFamily="34" charset="-122"/>
                </a:rPr>
                <a:t>目标</a:t>
              </a:r>
              <a:endParaRPr kumimoji="0" lang="zh-CN" altLang="en-US"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57" name="圆角矩形 194"/>
            <p:cNvSpPr/>
            <p:nvPr/>
          </p:nvSpPr>
          <p:spPr bwMode="auto">
            <a:xfrm>
              <a:off x="2170025" y="5357781"/>
              <a:ext cx="843669"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dirty="0">
                  <a:solidFill>
                    <a:schemeClr val="bg1"/>
                  </a:solidFill>
                  <a:latin typeface="微软雅黑" panose="020B0503020204020204" pitchFamily="34" charset="-122"/>
                  <a:ea typeface="微软雅黑" panose="020B0503020204020204" pitchFamily="34" charset="-122"/>
                </a:rPr>
                <a:t>特征</a:t>
              </a:r>
              <a:r>
                <a:rPr lang="en-US" altLang="zh-CN" sz="1600" dirty="0">
                  <a:solidFill>
                    <a:schemeClr val="bg1"/>
                  </a:solidFill>
                  <a:latin typeface="微软雅黑" panose="020B0503020204020204" pitchFamily="34" charset="-122"/>
                  <a:ea typeface="微软雅黑" panose="020B0503020204020204" pitchFamily="34" charset="-122"/>
                </a:rPr>
                <a:t>1</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58" name="圆角矩形 195"/>
            <p:cNvSpPr/>
            <p:nvPr/>
          </p:nvSpPr>
          <p:spPr bwMode="auto">
            <a:xfrm>
              <a:off x="3021968" y="5351265"/>
              <a:ext cx="433113"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59" name="圆角矩形 196"/>
            <p:cNvSpPr/>
            <p:nvPr/>
          </p:nvSpPr>
          <p:spPr bwMode="auto">
            <a:xfrm>
              <a:off x="3487193" y="5357781"/>
              <a:ext cx="290265" cy="364748"/>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n</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60" name="圆角矩形 197"/>
            <p:cNvSpPr/>
            <p:nvPr/>
          </p:nvSpPr>
          <p:spPr bwMode="auto">
            <a:xfrm>
              <a:off x="3785732" y="5382010"/>
              <a:ext cx="632848" cy="340519"/>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400" dirty="0">
                  <a:solidFill>
                    <a:schemeClr val="bg1"/>
                  </a:solidFill>
                  <a:latin typeface="微软雅黑" panose="020B0503020204020204" pitchFamily="34" charset="-122"/>
                  <a:ea typeface="微软雅黑" panose="020B0503020204020204" pitchFamily="34" charset="-122"/>
                </a:rPr>
                <a:t>目标</a:t>
              </a:r>
              <a:endParaRPr kumimoji="0" lang="zh-CN" altLang="en-US"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61" name="圆角矩形 198"/>
            <p:cNvSpPr/>
            <p:nvPr/>
          </p:nvSpPr>
          <p:spPr bwMode="auto">
            <a:xfrm>
              <a:off x="7657032" y="4667416"/>
              <a:ext cx="1020432" cy="340519"/>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400" dirty="0">
                  <a:solidFill>
                    <a:schemeClr val="bg1"/>
                  </a:solidFill>
                  <a:latin typeface="微软雅黑" panose="020B0503020204020204" pitchFamily="34" charset="-122"/>
                  <a:ea typeface="微软雅黑" panose="020B0503020204020204" pitchFamily="34" charset="-122"/>
                </a:rPr>
                <a:t>预测目标</a:t>
              </a:r>
              <a:endParaRPr kumimoji="0" lang="zh-CN" altLang="en-US"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62" name="圆角矩形 199"/>
            <p:cNvSpPr/>
            <p:nvPr/>
          </p:nvSpPr>
          <p:spPr bwMode="auto">
            <a:xfrm>
              <a:off x="7648758" y="5023457"/>
              <a:ext cx="1020432" cy="340519"/>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400" dirty="0">
                  <a:solidFill>
                    <a:schemeClr val="bg1"/>
                  </a:solidFill>
                  <a:latin typeface="微软雅黑" panose="020B0503020204020204" pitchFamily="34" charset="-122"/>
                  <a:ea typeface="微软雅黑" panose="020B0503020204020204" pitchFamily="34" charset="-122"/>
                </a:rPr>
                <a:t>预测目标</a:t>
              </a:r>
              <a:endParaRPr kumimoji="0" lang="zh-CN" altLang="en-US"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63" name="圆角矩形 200"/>
            <p:cNvSpPr/>
            <p:nvPr/>
          </p:nvSpPr>
          <p:spPr bwMode="auto">
            <a:xfrm>
              <a:off x="7648758" y="5381969"/>
              <a:ext cx="1020432" cy="340519"/>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400" dirty="0">
                  <a:solidFill>
                    <a:schemeClr val="bg1"/>
                  </a:solidFill>
                  <a:latin typeface="微软雅黑" panose="020B0503020204020204" pitchFamily="34" charset="-122"/>
                  <a:ea typeface="微软雅黑" panose="020B0503020204020204" pitchFamily="34" charset="-122"/>
                </a:rPr>
                <a:t>预测目标</a:t>
              </a:r>
              <a:endParaRPr kumimoji="0" lang="zh-CN" altLang="en-US"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64" name="圆角矩形 202"/>
            <p:cNvSpPr/>
            <p:nvPr/>
          </p:nvSpPr>
          <p:spPr bwMode="auto">
            <a:xfrm>
              <a:off x="9940374" y="4744708"/>
              <a:ext cx="534755" cy="696337"/>
            </a:xfrm>
            <a:prstGeom prst="roundRect">
              <a:avLst/>
            </a:prstGeom>
            <a:solidFill>
              <a:srgbClr val="0070C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改进</a:t>
              </a:r>
            </a:p>
          </p:txBody>
        </p:sp>
      </p:grpSp>
      <p:pic>
        <p:nvPicPr>
          <p:cNvPr id="65" name="table"/>
          <p:cNvPicPr>
            <a:picLocks noChangeAspect="1"/>
          </p:cNvPicPr>
          <p:nvPr/>
        </p:nvPicPr>
        <p:blipFill>
          <a:blip r:embed="rId2"/>
          <a:stretch>
            <a:fillRect/>
          </a:stretch>
        </p:blipFill>
        <p:spPr>
          <a:xfrm>
            <a:off x="7632423" y="2837953"/>
            <a:ext cx="4529097" cy="1591794"/>
          </a:xfrm>
          <a:prstGeom prst="rect">
            <a:avLst/>
          </a:prstGeom>
        </p:spPr>
      </p:pic>
      <p:sp>
        <p:nvSpPr>
          <p:cNvPr id="66" name="右箭头 65"/>
          <p:cNvSpPr/>
          <p:nvPr/>
        </p:nvSpPr>
        <p:spPr>
          <a:xfrm rot="13431292">
            <a:off x="6638603" y="2963599"/>
            <a:ext cx="1131570" cy="3949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特征提取</a:t>
            </a:r>
          </a:p>
        </p:txBody>
      </p:sp>
      <p:grpSp>
        <p:nvGrpSpPr>
          <p:cNvPr id="3" name="Group 29"/>
          <p:cNvGrpSpPr/>
          <p:nvPr/>
        </p:nvGrpSpPr>
        <p:grpSpPr>
          <a:xfrm>
            <a:off x="939625" y="1164391"/>
            <a:ext cx="9324837" cy="2319774"/>
            <a:chOff x="2704030" y="2690108"/>
            <a:chExt cx="6783939" cy="1477784"/>
          </a:xfrm>
        </p:grpSpPr>
        <p:sp>
          <p:nvSpPr>
            <p:cNvPr id="4" name="圆角矩形 18"/>
            <p:cNvSpPr/>
            <p:nvPr/>
          </p:nvSpPr>
          <p:spPr bwMode="auto">
            <a:xfrm>
              <a:off x="4955419" y="2818299"/>
              <a:ext cx="371598" cy="1246763"/>
            </a:xfrm>
            <a:prstGeom prst="roundRect">
              <a:avLst/>
            </a:prstGeom>
            <a:solidFill>
              <a:srgbClr val="0070C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eaVert"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dirty="0">
                  <a:solidFill>
                    <a:schemeClr val="bg1"/>
                  </a:solidFill>
                  <a:latin typeface="微软雅黑" panose="020B0503020204020204" pitchFamily="34" charset="-122"/>
                  <a:ea typeface="微软雅黑" panose="020B0503020204020204" pitchFamily="34" charset="-122"/>
                </a:rPr>
                <a:t>特征提取</a:t>
              </a:r>
              <a:endParaRPr kumimoji="0" lang="zh-CN" altLang="en-US"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5" name="圆角矩形 37"/>
            <p:cNvSpPr/>
            <p:nvPr/>
          </p:nvSpPr>
          <p:spPr bwMode="auto">
            <a:xfrm>
              <a:off x="7239414" y="3039335"/>
              <a:ext cx="843669"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dirty="0">
                  <a:solidFill>
                    <a:schemeClr val="bg1"/>
                  </a:solidFill>
                  <a:latin typeface="微软雅黑" panose="020B0503020204020204" pitchFamily="34" charset="-122"/>
                  <a:ea typeface="微软雅黑" panose="020B0503020204020204" pitchFamily="34" charset="-122"/>
                </a:rPr>
                <a:t>特征</a:t>
              </a:r>
              <a:r>
                <a:rPr lang="en-US" altLang="zh-CN" sz="1600" dirty="0">
                  <a:solidFill>
                    <a:schemeClr val="bg1"/>
                  </a:solidFill>
                  <a:latin typeface="微软雅黑" panose="020B0503020204020204" pitchFamily="34" charset="-122"/>
                  <a:ea typeface="微软雅黑" panose="020B0503020204020204" pitchFamily="34" charset="-122"/>
                </a:rPr>
                <a:t>1</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6" name="圆角矩形 29"/>
            <p:cNvSpPr/>
            <p:nvPr/>
          </p:nvSpPr>
          <p:spPr bwMode="auto">
            <a:xfrm>
              <a:off x="2704032" y="3073241"/>
              <a:ext cx="1331193"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dirty="0">
                  <a:solidFill>
                    <a:schemeClr val="bg1"/>
                  </a:solidFill>
                  <a:latin typeface="微软雅黑" panose="020B0503020204020204" pitchFamily="34" charset="-122"/>
                  <a:ea typeface="微软雅黑" panose="020B0503020204020204" pitchFamily="34" charset="-122"/>
                </a:rPr>
                <a:t>样本数据</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7" name="圆角矩形 30"/>
            <p:cNvSpPr/>
            <p:nvPr/>
          </p:nvSpPr>
          <p:spPr bwMode="auto">
            <a:xfrm>
              <a:off x="2704031" y="3433281"/>
              <a:ext cx="1331193"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dirty="0">
                  <a:solidFill>
                    <a:schemeClr val="bg1"/>
                  </a:solidFill>
                  <a:latin typeface="微软雅黑" panose="020B0503020204020204" pitchFamily="34" charset="-122"/>
                  <a:ea typeface="微软雅黑" panose="020B0503020204020204" pitchFamily="34" charset="-122"/>
                </a:rPr>
                <a:t>样本数据</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8" name="圆角矩形 33"/>
            <p:cNvSpPr/>
            <p:nvPr/>
          </p:nvSpPr>
          <p:spPr bwMode="auto">
            <a:xfrm>
              <a:off x="2704030" y="3793321"/>
              <a:ext cx="1331193"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dirty="0">
                  <a:solidFill>
                    <a:schemeClr val="bg1"/>
                  </a:solidFill>
                  <a:latin typeface="微软雅黑" panose="020B0503020204020204" pitchFamily="34" charset="-122"/>
                  <a:ea typeface="微软雅黑" panose="020B0503020204020204" pitchFamily="34" charset="-122"/>
                </a:rPr>
                <a:t>样本数据</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9" name="圆角矩形 45"/>
            <p:cNvSpPr/>
            <p:nvPr/>
          </p:nvSpPr>
          <p:spPr bwMode="auto">
            <a:xfrm>
              <a:off x="8091357" y="3032819"/>
              <a:ext cx="433113"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10" name="圆角矩形 46"/>
            <p:cNvSpPr/>
            <p:nvPr/>
          </p:nvSpPr>
          <p:spPr bwMode="auto">
            <a:xfrm>
              <a:off x="8556582" y="3039335"/>
              <a:ext cx="290265" cy="364748"/>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n</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11" name="圆角矩形 34"/>
            <p:cNvSpPr/>
            <p:nvPr/>
          </p:nvSpPr>
          <p:spPr bwMode="auto">
            <a:xfrm>
              <a:off x="7229772" y="2690108"/>
              <a:ext cx="2258197" cy="374571"/>
            </a:xfrm>
            <a:prstGeom prst="roundRect">
              <a:avLst/>
            </a:prstGeom>
            <a:solidFill>
              <a:schemeClr val="accent2"/>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dirty="0">
                  <a:solidFill>
                    <a:schemeClr val="bg1"/>
                  </a:solidFill>
                  <a:latin typeface="微软雅黑" panose="020B0503020204020204" pitchFamily="34" charset="-122"/>
                  <a:ea typeface="微软雅黑" panose="020B0503020204020204" pitchFamily="34" charset="-122"/>
                </a:rPr>
                <a:t>特征样本集</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12" name="圆角矩形 25"/>
            <p:cNvSpPr/>
            <p:nvPr/>
          </p:nvSpPr>
          <p:spPr bwMode="auto">
            <a:xfrm>
              <a:off x="2704034" y="2690134"/>
              <a:ext cx="1331192" cy="374571"/>
            </a:xfrm>
            <a:prstGeom prst="roundRect">
              <a:avLst/>
            </a:prstGeom>
            <a:solidFill>
              <a:schemeClr val="accent2"/>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dirty="0">
                  <a:solidFill>
                    <a:schemeClr val="bg1"/>
                  </a:solidFill>
                  <a:latin typeface="微软雅黑" panose="020B0503020204020204" pitchFamily="34" charset="-122"/>
                  <a:ea typeface="微软雅黑" panose="020B0503020204020204" pitchFamily="34" charset="-122"/>
                </a:rPr>
                <a:t>原始样本集</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13" name="右箭头 5"/>
            <p:cNvSpPr/>
            <p:nvPr/>
          </p:nvSpPr>
          <p:spPr bwMode="auto">
            <a:xfrm>
              <a:off x="4180015" y="3286513"/>
              <a:ext cx="499535" cy="321223"/>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右箭头 118"/>
            <p:cNvSpPr/>
            <p:nvPr/>
          </p:nvSpPr>
          <p:spPr bwMode="auto">
            <a:xfrm>
              <a:off x="6586769" y="3278301"/>
              <a:ext cx="499535" cy="321223"/>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圆角矩形 156"/>
            <p:cNvSpPr/>
            <p:nvPr/>
          </p:nvSpPr>
          <p:spPr bwMode="auto">
            <a:xfrm>
              <a:off x="8855121" y="3063564"/>
              <a:ext cx="632848" cy="340519"/>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400" dirty="0">
                  <a:solidFill>
                    <a:schemeClr val="bg1"/>
                  </a:solidFill>
                  <a:latin typeface="微软雅黑" panose="020B0503020204020204" pitchFamily="34" charset="-122"/>
                  <a:ea typeface="微软雅黑" panose="020B0503020204020204" pitchFamily="34" charset="-122"/>
                </a:rPr>
                <a:t>目标</a:t>
              </a:r>
              <a:endParaRPr kumimoji="0" lang="zh-CN" altLang="en-US"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16" name="圆角矩形 164"/>
            <p:cNvSpPr/>
            <p:nvPr/>
          </p:nvSpPr>
          <p:spPr bwMode="auto">
            <a:xfrm>
              <a:off x="7231140" y="3395376"/>
              <a:ext cx="843669"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dirty="0">
                  <a:solidFill>
                    <a:schemeClr val="bg1"/>
                  </a:solidFill>
                  <a:latin typeface="微软雅黑" panose="020B0503020204020204" pitchFamily="34" charset="-122"/>
                  <a:ea typeface="微软雅黑" panose="020B0503020204020204" pitchFamily="34" charset="-122"/>
                </a:rPr>
                <a:t>特征</a:t>
              </a:r>
              <a:r>
                <a:rPr lang="en-US" altLang="zh-CN" sz="1600" dirty="0">
                  <a:solidFill>
                    <a:schemeClr val="bg1"/>
                  </a:solidFill>
                  <a:latin typeface="微软雅黑" panose="020B0503020204020204" pitchFamily="34" charset="-122"/>
                  <a:ea typeface="微软雅黑" panose="020B0503020204020204" pitchFamily="34" charset="-122"/>
                </a:rPr>
                <a:t>1</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17" name="圆角矩形 165"/>
            <p:cNvSpPr/>
            <p:nvPr/>
          </p:nvSpPr>
          <p:spPr bwMode="auto">
            <a:xfrm>
              <a:off x="8083083" y="3388860"/>
              <a:ext cx="433113"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18" name="圆角矩形 166"/>
            <p:cNvSpPr/>
            <p:nvPr/>
          </p:nvSpPr>
          <p:spPr bwMode="auto">
            <a:xfrm>
              <a:off x="8548308" y="3395376"/>
              <a:ext cx="290265" cy="364748"/>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n</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19" name="圆角矩形 167"/>
            <p:cNvSpPr/>
            <p:nvPr/>
          </p:nvSpPr>
          <p:spPr bwMode="auto">
            <a:xfrm>
              <a:off x="8846847" y="3419605"/>
              <a:ext cx="632848" cy="340519"/>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400" dirty="0">
                  <a:solidFill>
                    <a:schemeClr val="bg1"/>
                  </a:solidFill>
                  <a:latin typeface="微软雅黑" panose="020B0503020204020204" pitchFamily="34" charset="-122"/>
                  <a:ea typeface="微软雅黑" panose="020B0503020204020204" pitchFamily="34" charset="-122"/>
                </a:rPr>
                <a:t>目标</a:t>
              </a:r>
              <a:endParaRPr kumimoji="0" lang="zh-CN" altLang="en-US"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20" name="圆角矩形 168"/>
            <p:cNvSpPr/>
            <p:nvPr/>
          </p:nvSpPr>
          <p:spPr bwMode="auto">
            <a:xfrm>
              <a:off x="7231140" y="3753888"/>
              <a:ext cx="843669"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600" dirty="0">
                  <a:solidFill>
                    <a:schemeClr val="bg1"/>
                  </a:solidFill>
                  <a:latin typeface="微软雅黑" panose="020B0503020204020204" pitchFamily="34" charset="-122"/>
                  <a:ea typeface="微软雅黑" panose="020B0503020204020204" pitchFamily="34" charset="-122"/>
                </a:rPr>
                <a:t>特征</a:t>
              </a:r>
              <a:r>
                <a:rPr lang="en-US" altLang="zh-CN" sz="1600" dirty="0">
                  <a:solidFill>
                    <a:schemeClr val="bg1"/>
                  </a:solidFill>
                  <a:latin typeface="微软雅黑" panose="020B0503020204020204" pitchFamily="34" charset="-122"/>
                  <a:ea typeface="微软雅黑" panose="020B0503020204020204" pitchFamily="34" charset="-122"/>
                </a:rPr>
                <a:t>1</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21" name="圆角矩形 169"/>
            <p:cNvSpPr/>
            <p:nvPr/>
          </p:nvSpPr>
          <p:spPr bwMode="auto">
            <a:xfrm>
              <a:off x="8083083" y="3747372"/>
              <a:ext cx="433113" cy="374571"/>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22" name="圆角矩形 170"/>
            <p:cNvSpPr/>
            <p:nvPr/>
          </p:nvSpPr>
          <p:spPr bwMode="auto">
            <a:xfrm>
              <a:off x="8548308" y="3753888"/>
              <a:ext cx="290265" cy="364748"/>
            </a:xfrm>
            <a:prstGeom prst="roundRect">
              <a:avLst/>
            </a:prstGeom>
            <a:solidFill>
              <a:srgbClr val="FFC00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n</a:t>
              </a:r>
              <a:endParaRPr kumimoji="0" lang="zh-CN" altLang="en-US" sz="1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23" name="圆角矩形 171"/>
            <p:cNvSpPr/>
            <p:nvPr/>
          </p:nvSpPr>
          <p:spPr bwMode="auto">
            <a:xfrm>
              <a:off x="8846847" y="3778117"/>
              <a:ext cx="632848" cy="340519"/>
            </a:xfrm>
            <a:prstGeom prst="roundRect">
              <a:avLst/>
            </a:prstGeom>
            <a:solidFill>
              <a:srgbClr val="92D05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1400" dirty="0">
                  <a:solidFill>
                    <a:schemeClr val="bg1"/>
                  </a:solidFill>
                  <a:latin typeface="微软雅黑" panose="020B0503020204020204" pitchFamily="34" charset="-122"/>
                  <a:ea typeface="微软雅黑" panose="020B0503020204020204" pitchFamily="34" charset="-122"/>
                </a:rPr>
                <a:t>目标</a:t>
              </a:r>
              <a:endParaRPr kumimoji="0" lang="zh-CN" altLang="en-US"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24" name="圆角矩形 66"/>
            <p:cNvSpPr/>
            <p:nvPr/>
          </p:nvSpPr>
          <p:spPr bwMode="auto">
            <a:xfrm>
              <a:off x="5653847" y="2824430"/>
              <a:ext cx="1201986" cy="408623"/>
            </a:xfrm>
            <a:prstGeom prst="roundRect">
              <a:avLst/>
            </a:prstGeom>
            <a:solidFill>
              <a:srgbClr val="0070C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dirty="0">
                  <a:solidFill>
                    <a:schemeClr val="bg1"/>
                  </a:solidFill>
                  <a:latin typeface="微软雅黑" panose="020B0503020204020204" pitchFamily="34" charset="-122"/>
                  <a:ea typeface="微软雅黑" panose="020B0503020204020204" pitchFamily="34" charset="-122"/>
                </a:rPr>
                <a:t>统计分析</a:t>
              </a:r>
              <a:endParaRPr kumimoji="0" lang="zh-CN" altLang="en-US"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25" name="圆角矩形 67"/>
            <p:cNvSpPr/>
            <p:nvPr/>
          </p:nvSpPr>
          <p:spPr bwMode="auto">
            <a:xfrm>
              <a:off x="5653847" y="3247384"/>
              <a:ext cx="790168" cy="408623"/>
            </a:xfrm>
            <a:prstGeom prst="roundRect">
              <a:avLst/>
            </a:prstGeom>
            <a:solidFill>
              <a:srgbClr val="0070C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dirty="0">
                  <a:solidFill>
                    <a:schemeClr val="bg1"/>
                  </a:solidFill>
                  <a:latin typeface="微软雅黑" panose="020B0503020204020204" pitchFamily="34" charset="-122"/>
                  <a:ea typeface="微软雅黑" panose="020B0503020204020204" pitchFamily="34" charset="-122"/>
                </a:rPr>
                <a:t>变换</a:t>
              </a:r>
              <a:endParaRPr kumimoji="0" lang="zh-CN" altLang="en-US"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26" name="圆角矩形 68"/>
            <p:cNvSpPr/>
            <p:nvPr/>
          </p:nvSpPr>
          <p:spPr bwMode="auto">
            <a:xfrm>
              <a:off x="5653847" y="3656007"/>
              <a:ext cx="1201986" cy="408623"/>
            </a:xfrm>
            <a:prstGeom prst="roundRect">
              <a:avLst/>
            </a:prstGeom>
            <a:solidFill>
              <a:srgbClr val="0070C0"/>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dirty="0">
                  <a:solidFill>
                    <a:schemeClr val="bg1"/>
                  </a:solidFill>
                  <a:latin typeface="微软雅黑" panose="020B0503020204020204" pitchFamily="34" charset="-122"/>
                  <a:ea typeface="微软雅黑" panose="020B0503020204020204" pitchFamily="34" charset="-122"/>
                </a:rPr>
                <a:t>特征运算</a:t>
              </a:r>
              <a:endParaRPr kumimoji="0" lang="zh-CN" altLang="en-US"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cxnSp>
          <p:nvCxnSpPr>
            <p:cNvPr id="27" name="肘形连接符 2"/>
            <p:cNvCxnSpPr>
              <a:stCxn id="4" idx="3"/>
              <a:endCxn id="24" idx="1"/>
            </p:cNvCxnSpPr>
            <p:nvPr/>
          </p:nvCxnSpPr>
          <p:spPr bwMode="auto">
            <a:xfrm flipV="1">
              <a:off x="5327017" y="3028741"/>
              <a:ext cx="326829" cy="412939"/>
            </a:xfrm>
            <a:prstGeom prst="bentConnector3">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8" name="肘形连接符 71"/>
            <p:cNvCxnSpPr>
              <a:stCxn id="4" idx="3"/>
              <a:endCxn id="25" idx="1"/>
            </p:cNvCxnSpPr>
            <p:nvPr/>
          </p:nvCxnSpPr>
          <p:spPr bwMode="auto">
            <a:xfrm>
              <a:off x="5327017" y="3441681"/>
              <a:ext cx="326829" cy="10015"/>
            </a:xfrm>
            <a:prstGeom prst="bentConnector3">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9" name="肘形连接符 74"/>
            <p:cNvCxnSpPr>
              <a:stCxn id="4" idx="3"/>
              <a:endCxn id="26" idx="1"/>
            </p:cNvCxnSpPr>
            <p:nvPr/>
          </p:nvCxnSpPr>
          <p:spPr bwMode="auto">
            <a:xfrm>
              <a:off x="5327017" y="3441681"/>
              <a:ext cx="326829" cy="418638"/>
            </a:xfrm>
            <a:prstGeom prst="bentConnector3">
              <a:avLst/>
            </a:prstGeom>
            <a:ln>
              <a:headEnd type="none" w="med" len="med"/>
              <a:tailEnd type="triangle"/>
            </a:ln>
          </p:spPr>
          <p:style>
            <a:lnRef idx="1">
              <a:schemeClr val="dk1"/>
            </a:lnRef>
            <a:fillRef idx="0">
              <a:schemeClr val="dk1"/>
            </a:fillRef>
            <a:effectRef idx="0">
              <a:schemeClr val="dk1"/>
            </a:effectRef>
            <a:fontRef idx="minor">
              <a:schemeClr val="tx1"/>
            </a:fontRef>
          </p:style>
        </p:cxnSp>
      </p:grpSp>
      <p:pic>
        <p:nvPicPr>
          <p:cNvPr id="30" name="table"/>
          <p:cNvPicPr>
            <a:picLocks noChangeAspect="1"/>
          </p:cNvPicPr>
          <p:nvPr/>
        </p:nvPicPr>
        <p:blipFill>
          <a:blip r:embed="rId2"/>
          <a:stretch>
            <a:fillRect/>
          </a:stretch>
        </p:blipFill>
        <p:spPr>
          <a:xfrm>
            <a:off x="604345" y="4133157"/>
            <a:ext cx="4598290" cy="2381914"/>
          </a:xfrm>
          <a:prstGeom prst="rect">
            <a:avLst/>
          </a:prstGeom>
        </p:spPr>
      </p:pic>
      <p:pic>
        <p:nvPicPr>
          <p:cNvPr id="31" name="table"/>
          <p:cNvPicPr>
            <a:picLocks noChangeAspect="1"/>
          </p:cNvPicPr>
          <p:nvPr/>
        </p:nvPicPr>
        <p:blipFill>
          <a:blip r:embed="rId3"/>
          <a:stretch>
            <a:fillRect/>
          </a:stretch>
        </p:blipFill>
        <p:spPr>
          <a:xfrm>
            <a:off x="6700309" y="4038642"/>
            <a:ext cx="4597522" cy="2335541"/>
          </a:xfrm>
          <a:prstGeom prst="rect">
            <a:avLst/>
          </a:prstGeom>
        </p:spPr>
      </p:pic>
      <p:sp>
        <p:nvSpPr>
          <p:cNvPr id="32" name="右箭头 31"/>
          <p:cNvSpPr/>
          <p:nvPr/>
        </p:nvSpPr>
        <p:spPr>
          <a:xfrm rot="5400000">
            <a:off x="1568810" y="3663195"/>
            <a:ext cx="532793" cy="2661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右箭头 33"/>
          <p:cNvSpPr/>
          <p:nvPr/>
        </p:nvSpPr>
        <p:spPr>
          <a:xfrm rot="5400000">
            <a:off x="8516528" y="3610200"/>
            <a:ext cx="532793" cy="2661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45720" y="1051560"/>
          <a:ext cx="9002133" cy="5410200"/>
        </p:xfrm>
        <a:graphic>
          <a:graphicData uri="http://schemas.openxmlformats.org/presentationml/2006/ole">
            <mc:AlternateContent xmlns:mc="http://schemas.openxmlformats.org/markup-compatibility/2006">
              <mc:Choice xmlns:v="urn:schemas-microsoft-com:vml" Requires="v">
                <p:oleObj spid="_x0000_s5196" name="BMP 图像" r:id="rId3" imgW="7000875" imgH="5200650" progId="Paint.Picture">
                  <p:embed/>
                </p:oleObj>
              </mc:Choice>
              <mc:Fallback>
                <p:oleObj name="BMP 图像" r:id="rId3" imgW="7000875" imgH="5200650" progId="Paint.Picture">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 y="1051560"/>
                        <a:ext cx="9002133" cy="5410200"/>
                      </a:xfrm>
                      <a:prstGeom prst="rect">
                        <a:avLst/>
                      </a:prstGeom>
                      <a:noFill/>
                      <a:ln>
                        <a:noFill/>
                      </a:ln>
                    </p:spPr>
                  </p:pic>
                </p:oleObj>
              </mc:Fallback>
            </mc:AlternateContent>
          </a:graphicData>
        </a:graphic>
      </p:graphicFrame>
      <p:sp>
        <p:nvSpPr>
          <p:cNvPr id="18" name="圆角矩形 17"/>
          <p:cNvSpPr/>
          <p:nvPr/>
        </p:nvSpPr>
        <p:spPr>
          <a:xfrm>
            <a:off x="3307080" y="4982235"/>
            <a:ext cx="8834936" cy="1665312"/>
          </a:xfrm>
          <a:prstGeom prst="roundRect">
            <a:avLst/>
          </a:prstGeom>
          <a:solidFill>
            <a:srgbClr val="F0D2A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02" name="标题 1"/>
          <p:cNvSpPr>
            <a:spLocks noGrp="1"/>
          </p:cNvSpPr>
          <p:nvPr>
            <p:ph type="title"/>
          </p:nvPr>
        </p:nvSpPr>
        <p:spPr/>
        <p:txBody>
          <a:bodyPr>
            <a:normAutofit fontScale="90000"/>
          </a:bodyPr>
          <a:lstStyle/>
          <a:p>
            <a:pPr eaLnBrk="1" hangingPunct="1"/>
            <a:r>
              <a:rPr lang="zh-CN" altLang="en-US" sz="3600" dirty="0"/>
              <a:t>特征选取是成败的关键</a:t>
            </a:r>
          </a:p>
        </p:txBody>
      </p:sp>
      <p:sp>
        <p:nvSpPr>
          <p:cNvPr id="8" name="文本框 2"/>
          <p:cNvSpPr txBox="1"/>
          <p:nvPr/>
        </p:nvSpPr>
        <p:spPr>
          <a:xfrm>
            <a:off x="5837780" y="965200"/>
            <a:ext cx="6704740" cy="769441"/>
          </a:xfrm>
          <a:prstGeom prst="rect">
            <a:avLst/>
          </a:prstGeom>
          <a:noFill/>
        </p:spPr>
        <p:txBody>
          <a:bodyPr wrap="square" rtlCol="0">
            <a:spAutoFit/>
          </a:bodyPr>
          <a:lstStyle/>
          <a:p>
            <a:pPr marL="342900" indent="-342900">
              <a:buFont typeface="Arial" panose="020B0604020202020204" pitchFamily="34" charset="0"/>
              <a:buChar char="•"/>
            </a:pPr>
            <a:r>
              <a:rPr lang="zh-CN" altLang="en-US" sz="2200" dirty="0"/>
              <a:t>人脑是通过分级的、多层网络模型来识别</a:t>
            </a:r>
          </a:p>
          <a:p>
            <a:pPr marL="342900" indent="-342900">
              <a:buFont typeface="Arial" panose="020B0604020202020204" pitchFamily="34" charset="0"/>
              <a:buChar char="•"/>
            </a:pPr>
            <a:r>
              <a:rPr lang="zh-CN" altLang="en-US" sz="2200" dirty="0"/>
              <a:t>减少数据量，保留物体的有用信息</a:t>
            </a:r>
          </a:p>
        </p:txBody>
      </p:sp>
      <p:sp>
        <p:nvSpPr>
          <p:cNvPr id="10" name="圆角矩形 25"/>
          <p:cNvSpPr/>
          <p:nvPr/>
        </p:nvSpPr>
        <p:spPr bwMode="auto">
          <a:xfrm>
            <a:off x="3413760" y="5428955"/>
            <a:ext cx="1626415" cy="510778"/>
          </a:xfrm>
          <a:prstGeom prst="roundRect">
            <a:avLst/>
          </a:prstGeom>
          <a:solidFill>
            <a:schemeClr val="accent2"/>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2400" dirty="0">
                <a:solidFill>
                  <a:schemeClr val="bg1"/>
                </a:solidFill>
                <a:latin typeface="微软雅黑" panose="020B0503020204020204" pitchFamily="34" charset="-122"/>
                <a:ea typeface="微软雅黑" panose="020B0503020204020204" pitchFamily="34" charset="-122"/>
              </a:rPr>
              <a:t>低层信息</a:t>
            </a:r>
            <a:endPar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11" name="右箭头 5"/>
          <p:cNvSpPr/>
          <p:nvPr/>
        </p:nvSpPr>
        <p:spPr bwMode="auto">
          <a:xfrm>
            <a:off x="5077269" y="5418746"/>
            <a:ext cx="686634" cy="504245"/>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圆角矩形 25"/>
          <p:cNvSpPr/>
          <p:nvPr/>
        </p:nvSpPr>
        <p:spPr bwMode="auto">
          <a:xfrm>
            <a:off x="5775960" y="5428955"/>
            <a:ext cx="1626415" cy="510778"/>
          </a:xfrm>
          <a:prstGeom prst="roundRect">
            <a:avLst/>
          </a:prstGeom>
          <a:solidFill>
            <a:schemeClr val="accent2"/>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2400" dirty="0">
                <a:solidFill>
                  <a:schemeClr val="bg1"/>
                </a:solidFill>
                <a:latin typeface="微软雅黑" panose="020B0503020204020204" pitchFamily="34" charset="-122"/>
                <a:ea typeface="微软雅黑" panose="020B0503020204020204" pitchFamily="34" charset="-122"/>
              </a:rPr>
              <a:t>预处理</a:t>
            </a:r>
            <a:endPar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13" name="圆角矩形 25"/>
          <p:cNvSpPr/>
          <p:nvPr/>
        </p:nvSpPr>
        <p:spPr bwMode="auto">
          <a:xfrm>
            <a:off x="8122920" y="5428955"/>
            <a:ext cx="1626415" cy="510778"/>
          </a:xfrm>
          <a:prstGeom prst="roundRect">
            <a:avLst/>
          </a:prstGeom>
          <a:solidFill>
            <a:schemeClr val="accent2"/>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2400" dirty="0">
                <a:solidFill>
                  <a:schemeClr val="bg1"/>
                </a:solidFill>
                <a:latin typeface="微软雅黑" panose="020B0503020204020204" pitchFamily="34" charset="-122"/>
                <a:ea typeface="微软雅黑" panose="020B0503020204020204" pitchFamily="34" charset="-122"/>
              </a:rPr>
              <a:t>特征提取</a:t>
            </a:r>
            <a:endPar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14" name="右箭头 5"/>
          <p:cNvSpPr/>
          <p:nvPr/>
        </p:nvSpPr>
        <p:spPr bwMode="auto">
          <a:xfrm>
            <a:off x="9771189" y="5433986"/>
            <a:ext cx="686634" cy="504245"/>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5" name="右箭头 5"/>
          <p:cNvSpPr/>
          <p:nvPr/>
        </p:nvSpPr>
        <p:spPr bwMode="auto">
          <a:xfrm>
            <a:off x="7439469" y="5403506"/>
            <a:ext cx="686634" cy="504245"/>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圆角矩形 25"/>
          <p:cNvSpPr/>
          <p:nvPr/>
        </p:nvSpPr>
        <p:spPr bwMode="auto">
          <a:xfrm>
            <a:off x="10469880" y="5444195"/>
            <a:ext cx="1626415" cy="510778"/>
          </a:xfrm>
          <a:prstGeom prst="roundRect">
            <a:avLst/>
          </a:prstGeom>
          <a:solidFill>
            <a:schemeClr val="accent2"/>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zh-CN" altLang="en-US" sz="2400" dirty="0">
                <a:solidFill>
                  <a:schemeClr val="bg1"/>
                </a:solidFill>
                <a:latin typeface="微软雅黑" panose="020B0503020204020204" pitchFamily="34" charset="-122"/>
                <a:ea typeface="微软雅黑" panose="020B0503020204020204" pitchFamily="34" charset="-122"/>
              </a:rPr>
              <a:t>识别分类</a:t>
            </a:r>
            <a:endPar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25603" name="内容占位符 2"/>
          <p:cNvSpPr>
            <a:spLocks noGrp="1"/>
          </p:cNvSpPr>
          <p:nvPr>
            <p:ph idx="4294967295"/>
          </p:nvPr>
        </p:nvSpPr>
        <p:spPr>
          <a:xfrm>
            <a:off x="9246469" y="2560320"/>
            <a:ext cx="6439702" cy="2529900"/>
          </a:xfrm>
        </p:spPr>
        <p:txBody>
          <a:bodyPr/>
          <a:lstStyle/>
          <a:p>
            <a:pPr eaLnBrk="1" hangingPunct="1"/>
            <a:r>
              <a:rPr lang="zh-CN" altLang="en-US" b="1" dirty="0">
                <a:solidFill>
                  <a:schemeClr val="accent5"/>
                </a:solidFill>
                <a:latin typeface="黑体" panose="02010609060101010101" pitchFamily="49" charset="-122"/>
                <a:ea typeface="黑体" panose="02010609060101010101" pitchFamily="49" charset="-122"/>
              </a:rPr>
              <a:t>对效果影响极大</a:t>
            </a:r>
            <a:endParaRPr lang="en-US" altLang="zh-CN" b="1" dirty="0">
              <a:solidFill>
                <a:schemeClr val="accent5"/>
              </a:solidFill>
              <a:latin typeface="黑体" panose="02010609060101010101" pitchFamily="49" charset="-122"/>
              <a:ea typeface="黑体" panose="02010609060101010101" pitchFamily="49" charset="-122"/>
            </a:endParaRPr>
          </a:p>
          <a:p>
            <a:pPr eaLnBrk="1" hangingPunct="1"/>
            <a:r>
              <a:rPr lang="zh-CN" altLang="en-US" b="1" dirty="0">
                <a:solidFill>
                  <a:schemeClr val="accent5"/>
                </a:solidFill>
                <a:latin typeface="黑体" panose="02010609060101010101" pitchFamily="49" charset="-122"/>
                <a:ea typeface="黑体" panose="02010609060101010101" pitchFamily="49" charset="-122"/>
              </a:rPr>
              <a:t>手动化特征非常</a:t>
            </a:r>
            <a:endParaRPr lang="en-US" altLang="zh-CN" b="1" dirty="0">
              <a:solidFill>
                <a:schemeClr val="accent5"/>
              </a:solidFill>
              <a:latin typeface="黑体" panose="02010609060101010101" pitchFamily="49" charset="-122"/>
              <a:ea typeface="黑体" panose="02010609060101010101" pitchFamily="49" charset="-122"/>
            </a:endParaRPr>
          </a:p>
          <a:p>
            <a:pPr marL="0" indent="0" eaLnBrk="1" hangingPunct="1">
              <a:buNone/>
            </a:pPr>
            <a:r>
              <a:rPr lang="zh-CN" altLang="en-US" b="1" dirty="0">
                <a:solidFill>
                  <a:schemeClr val="accent5"/>
                </a:solidFill>
                <a:latin typeface="黑体" panose="02010609060101010101" pitchFamily="49" charset="-122"/>
                <a:ea typeface="黑体" panose="02010609060101010101" pitchFamily="49" charset="-122"/>
              </a:rPr>
              <a:t>耗时</a:t>
            </a:r>
          </a:p>
        </p:txBody>
      </p:sp>
      <p:sp>
        <p:nvSpPr>
          <p:cNvPr id="17" name="TextBox 25"/>
          <p:cNvSpPr txBox="1">
            <a:spLocks noChangeArrowheads="1"/>
          </p:cNvSpPr>
          <p:nvPr/>
        </p:nvSpPr>
        <p:spPr bwMode="auto">
          <a:xfrm>
            <a:off x="5874889" y="6216660"/>
            <a:ext cx="272382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312545"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312545"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312545"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312545"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1312545"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200" b="1" dirty="0">
                <a:solidFill>
                  <a:srgbClr val="262626"/>
                </a:solidFill>
                <a:latin typeface="微软雅黑" panose="020B0503020204020204" pitchFamily="34" charset="-122"/>
                <a:ea typeface="微软雅黑" panose="020B0503020204020204" pitchFamily="34" charset="-122"/>
              </a:rPr>
              <a:t>图像识别的一般流程</a:t>
            </a:r>
            <a:endParaRPr lang="zh-CN" altLang="zh-CN" sz="2200" b="1" dirty="0">
              <a:solidFill>
                <a:srgbClr val="262626"/>
              </a:solidFill>
              <a:latin typeface="微软雅黑" panose="020B0503020204020204" pitchFamily="34" charset="-122"/>
              <a:ea typeface="微软雅黑" panose="020B0503020204020204" pitchFamily="34" charset="-122"/>
            </a:endParaRPr>
          </a:p>
        </p:txBody>
      </p:sp>
      <p:sp>
        <p:nvSpPr>
          <p:cNvPr id="19" name="TextBox 25"/>
          <p:cNvSpPr txBox="1">
            <a:spLocks noChangeArrowheads="1"/>
          </p:cNvSpPr>
          <p:nvPr/>
        </p:nvSpPr>
        <p:spPr bwMode="auto">
          <a:xfrm>
            <a:off x="5837780" y="534313"/>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312545"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312545"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312545"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312545"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1312545"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400" b="1" dirty="0">
                <a:solidFill>
                  <a:srgbClr val="262626"/>
                </a:solidFill>
                <a:latin typeface="微软雅黑" panose="020B0503020204020204" pitchFamily="34" charset="-122"/>
                <a:ea typeface="微软雅黑" panose="020B0503020204020204" pitchFamily="34" charset="-122"/>
              </a:rPr>
              <a:t>人脑识别图像的过程</a:t>
            </a:r>
            <a:endParaRPr lang="zh-CN" altLang="zh-CN" sz="2400" b="1"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a:xfrm>
            <a:off x="379413" y="5889308"/>
            <a:ext cx="11420475" cy="1992312"/>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marL="0" indent="0" eaLnBrk="1" hangingPunct="1">
              <a:buFont typeface="Arial" panose="020B0604020202020204" pitchFamily="34" charset="0"/>
              <a:buNone/>
              <a:defRPr/>
            </a:pPr>
            <a:r>
              <a:rPr lang="zh-CN" altLang="en-US" sz="2100" b="1" kern="0" dirty="0">
                <a:latin typeface="黑体" panose="02010609060101010101" pitchFamily="49" charset="-122"/>
                <a:ea typeface="黑体" panose="02010609060101010101" pitchFamily="49" charset="-122"/>
              </a:rPr>
              <a:t>第一个模型是一个线性模型，欠拟合（</a:t>
            </a:r>
            <a:r>
              <a:rPr lang="en-US" altLang="zh-CN" sz="2100" b="1" kern="0" dirty="0">
                <a:latin typeface="黑体" panose="02010609060101010101" pitchFamily="49" charset="-122"/>
                <a:ea typeface="黑体" panose="02010609060101010101" pitchFamily="49" charset="-122"/>
              </a:rPr>
              <a:t>underfitting</a:t>
            </a:r>
            <a:r>
              <a:rPr lang="zh-CN" altLang="en-US" sz="2100" b="1" kern="0" dirty="0">
                <a:latin typeface="黑体" panose="02010609060101010101" pitchFamily="49" charset="-122"/>
                <a:ea typeface="黑体" panose="02010609060101010101" pitchFamily="49" charset="-122"/>
              </a:rPr>
              <a:t>），不能很好地适应训练集；第三个模型是一个四次方的模型，过拟合（</a:t>
            </a:r>
            <a:r>
              <a:rPr lang="en-US" altLang="zh-CN" sz="2100" b="1" kern="0" dirty="0">
                <a:latin typeface="黑体" panose="02010609060101010101" pitchFamily="49" charset="-122"/>
                <a:ea typeface="黑体" panose="02010609060101010101" pitchFamily="49" charset="-122"/>
              </a:rPr>
              <a:t>overfitting</a:t>
            </a:r>
            <a:r>
              <a:rPr lang="zh-CN" altLang="en-US" sz="2100" b="1" kern="0" dirty="0">
                <a:latin typeface="黑体" panose="02010609060101010101" pitchFamily="49" charset="-122"/>
                <a:ea typeface="黑体" panose="02010609060101010101" pitchFamily="49" charset="-122"/>
              </a:rPr>
              <a:t>），虽然能非常好地适应我们的训练集，但在新输入变量进行预测时可能会效果不好；中间的模型似乎最合适。</a:t>
            </a:r>
          </a:p>
        </p:txBody>
      </p:sp>
      <p:sp>
        <p:nvSpPr>
          <p:cNvPr id="6" name="内容占位符 2"/>
          <p:cNvSpPr txBox="1"/>
          <p:nvPr/>
        </p:nvSpPr>
        <p:spPr>
          <a:xfrm>
            <a:off x="41275" y="1007745"/>
            <a:ext cx="5581650" cy="2366963"/>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marL="0" indent="0" eaLnBrk="1" hangingPunct="1">
              <a:buFont typeface="Arial" panose="020B0604020202020204" pitchFamily="34" charset="0"/>
              <a:buNone/>
              <a:defRPr/>
            </a:pPr>
            <a:r>
              <a:rPr lang="zh-CN" altLang="en-US" sz="2400" b="1" kern="0" dirty="0"/>
              <a:t>经过算法预测的结果是一个连续的值，我们称这样的问题为</a:t>
            </a:r>
            <a:r>
              <a:rPr lang="zh-CN" altLang="en-US" sz="2400" b="1" kern="0" dirty="0">
                <a:solidFill>
                  <a:srgbClr val="FF0000"/>
                </a:solidFill>
              </a:rPr>
              <a:t>回归</a:t>
            </a:r>
            <a:r>
              <a:rPr lang="zh-CN" altLang="en-US" sz="2400" b="1" kern="0" dirty="0"/>
              <a:t>问题。</a:t>
            </a:r>
          </a:p>
        </p:txBody>
      </p:sp>
      <p:pic>
        <p:nvPicPr>
          <p:cNvPr id="15366"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2913" y="1480820"/>
            <a:ext cx="3352800"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7575" y="1711008"/>
            <a:ext cx="4572000" cy="206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内容占位符 2"/>
          <p:cNvSpPr txBox="1"/>
          <p:nvPr/>
        </p:nvSpPr>
        <p:spPr>
          <a:xfrm>
            <a:off x="6213475" y="796608"/>
            <a:ext cx="5795963" cy="2366962"/>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marL="0" indent="0" eaLnBrk="1" hangingPunct="1">
              <a:buFont typeface="Arial" panose="020B0604020202020204" pitchFamily="34" charset="0"/>
              <a:buNone/>
              <a:defRPr/>
            </a:pPr>
            <a:r>
              <a:rPr lang="zh-CN" altLang="en-US" sz="2400" b="1" kern="0" dirty="0"/>
              <a:t>算法能够学会如何将数据分类到不同的类里，我们称这样的问题为</a:t>
            </a:r>
            <a:r>
              <a:rPr lang="zh-CN" altLang="en-US" sz="2400" b="1" kern="0" dirty="0">
                <a:solidFill>
                  <a:srgbClr val="FF0000"/>
                </a:solidFill>
              </a:rPr>
              <a:t>分类</a:t>
            </a:r>
            <a:r>
              <a:rPr lang="zh-CN" altLang="en-US" sz="2400" b="1" kern="0" dirty="0"/>
              <a:t>问题。</a:t>
            </a:r>
          </a:p>
        </p:txBody>
      </p:sp>
      <p:pic>
        <p:nvPicPr>
          <p:cNvPr id="15369"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89063" y="3825558"/>
            <a:ext cx="9532937" cy="196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dirty="0"/>
              <a:t>深度学习算法简介：数学基础</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350" y="2689225"/>
            <a:ext cx="6397625"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内容占位符 2"/>
          <p:cNvSpPr txBox="1"/>
          <p:nvPr/>
        </p:nvSpPr>
        <p:spPr>
          <a:xfrm>
            <a:off x="303213" y="4518025"/>
            <a:ext cx="11420475" cy="1992313"/>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eaLnBrk="1" hangingPunct="1">
              <a:defRPr/>
            </a:pPr>
            <a:r>
              <a:rPr lang="zh-CN" altLang="en-US" sz="2100" b="1" kern="0" dirty="0">
                <a:latin typeface="黑体" panose="02010609060101010101" pitchFamily="49" charset="-122"/>
                <a:ea typeface="黑体" panose="02010609060101010101" pitchFamily="49" charset="-122"/>
              </a:rPr>
              <a:t>当感知器用于两类模式的分类时，相当于在高维样本空间中，用一个超平面将两类样本分开</a:t>
            </a:r>
          </a:p>
          <a:p>
            <a:pPr eaLnBrk="1" hangingPunct="1">
              <a:defRPr/>
            </a:pPr>
            <a:r>
              <a:rPr lang="zh-CN" altLang="en-US" sz="2100" b="1" kern="0" dirty="0">
                <a:latin typeface="黑体" panose="02010609060101010101" pitchFamily="49" charset="-122"/>
                <a:ea typeface="黑体" panose="02010609060101010101" pitchFamily="49" charset="-122"/>
              </a:rPr>
              <a:t>神经网络的</a:t>
            </a:r>
            <a:r>
              <a:rPr lang="zh-CN" altLang="en-US" sz="2100" b="1" kern="0" dirty="0">
                <a:solidFill>
                  <a:srgbClr val="FF0000"/>
                </a:solidFill>
                <a:latin typeface="黑体" panose="02010609060101010101" pitchFamily="49" charset="-122"/>
                <a:ea typeface="黑体" panose="02010609060101010101" pitchFamily="49" charset="-122"/>
              </a:rPr>
              <a:t>学习过程就是神经网络参数的设定过程</a:t>
            </a:r>
            <a:endParaRPr lang="zh-CN" altLang="en-US" sz="2100" b="1" kern="0" dirty="0">
              <a:latin typeface="黑体" panose="02010609060101010101" pitchFamily="49" charset="-122"/>
              <a:ea typeface="黑体" panose="02010609060101010101" pitchFamily="49" charset="-122"/>
            </a:endParaRPr>
          </a:p>
          <a:p>
            <a:pPr eaLnBrk="1" hangingPunct="1">
              <a:defRPr/>
            </a:pPr>
            <a:r>
              <a:rPr lang="zh-CN" altLang="en-US" sz="2100" b="1" kern="0" dirty="0">
                <a:latin typeface="黑体" panose="02010609060101010101" pitchFamily="49" charset="-122"/>
                <a:ea typeface="黑体" panose="02010609060101010101" pitchFamily="49" charset="-122"/>
              </a:rPr>
              <a:t>一个神经元网络结构确定之后，需要对一系列参数（权重、阈值等）进行有效的设定。这个过程叫做</a:t>
            </a:r>
            <a:r>
              <a:rPr lang="zh-CN" altLang="en-US" sz="2100" b="1" kern="0" dirty="0">
                <a:solidFill>
                  <a:schemeClr val="tx1"/>
                </a:solidFill>
                <a:latin typeface="黑体" panose="02010609060101010101" pitchFamily="49" charset="-122"/>
                <a:ea typeface="黑体" panose="02010609060101010101" pitchFamily="49" charset="-122"/>
              </a:rPr>
              <a:t>学习或训练过程</a:t>
            </a:r>
            <a:r>
              <a:rPr lang="zh-CN" altLang="en-US" sz="2100" b="1" kern="0" dirty="0">
                <a:latin typeface="黑体" panose="02010609060101010101" pitchFamily="49" charset="-122"/>
                <a:ea typeface="黑体" panose="02010609060101010101" pitchFamily="49" charset="-122"/>
              </a:rPr>
              <a:t>，此时的方法叫</a:t>
            </a:r>
            <a:r>
              <a:rPr lang="zh-CN" altLang="en-US" sz="2100" b="1" kern="0" dirty="0">
                <a:solidFill>
                  <a:srgbClr val="FF0000"/>
                </a:solidFill>
                <a:latin typeface="黑体" panose="02010609060101010101" pitchFamily="49" charset="-122"/>
                <a:ea typeface="黑体" panose="02010609060101010101" pitchFamily="49" charset="-122"/>
              </a:rPr>
              <a:t>学习算法</a:t>
            </a:r>
          </a:p>
        </p:txBody>
      </p:sp>
      <p:sp>
        <p:nvSpPr>
          <p:cNvPr id="14" name="内容占位符 2"/>
          <p:cNvSpPr txBox="1"/>
          <p:nvPr/>
        </p:nvSpPr>
        <p:spPr>
          <a:xfrm>
            <a:off x="427038" y="1306513"/>
            <a:ext cx="11420475" cy="1992312"/>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eaLnBrk="1" hangingPunct="1">
              <a:defRPr/>
            </a:pPr>
            <a:r>
              <a:rPr lang="zh-CN" altLang="en-US" sz="2100" b="1" kern="0" dirty="0">
                <a:latin typeface="黑体" panose="02010609060101010101" pitchFamily="49" charset="-122"/>
                <a:ea typeface="黑体" panose="02010609060101010101" pitchFamily="49" charset="-122"/>
              </a:rPr>
              <a:t>是一个由</a:t>
            </a:r>
            <a:r>
              <a:rPr lang="zh-CN" altLang="en-US" sz="2100" b="1" kern="0" dirty="0">
                <a:solidFill>
                  <a:srgbClr val="FF0000"/>
                </a:solidFill>
                <a:latin typeface="黑体" panose="02010609060101010101" pitchFamily="49" charset="-122"/>
                <a:ea typeface="黑体" panose="02010609060101010101" pitchFamily="49" charset="-122"/>
              </a:rPr>
              <a:t>线性阈值元件</a:t>
            </a:r>
            <a:r>
              <a:rPr lang="zh-CN" altLang="en-US" sz="2100" b="1" kern="0" dirty="0">
                <a:latin typeface="黑体" panose="02010609060101010101" pitchFamily="49" charset="-122"/>
                <a:ea typeface="黑体" panose="02010609060101010101" pitchFamily="49" charset="-122"/>
              </a:rPr>
              <a:t>组成的单层（或多层）神经元的神经网络</a:t>
            </a:r>
          </a:p>
          <a:p>
            <a:pPr eaLnBrk="1" hangingPunct="1">
              <a:defRPr/>
            </a:pPr>
            <a:r>
              <a:rPr lang="zh-CN" altLang="en-US" sz="2100" b="1" kern="0" dirty="0">
                <a:latin typeface="黑体" panose="02010609060101010101" pitchFamily="49" charset="-122"/>
                <a:ea typeface="黑体" panose="02010609060101010101" pitchFamily="49" charset="-122"/>
              </a:rPr>
              <a:t>当输入的</a:t>
            </a:r>
            <a:r>
              <a:rPr lang="zh-CN" altLang="en-US" sz="2100" b="1" kern="0" dirty="0">
                <a:solidFill>
                  <a:srgbClr val="FF0000"/>
                </a:solidFill>
                <a:latin typeface="黑体" panose="02010609060101010101" pitchFamily="49" charset="-122"/>
                <a:ea typeface="黑体" panose="02010609060101010101" pitchFamily="49" charset="-122"/>
              </a:rPr>
              <a:t>加权和大于或等于阈值时，输出为</a:t>
            </a:r>
            <a:r>
              <a:rPr lang="en-US" altLang="zh-CN" sz="2100" b="1" kern="0" dirty="0">
                <a:solidFill>
                  <a:srgbClr val="FF0000"/>
                </a:solidFill>
                <a:latin typeface="黑体" panose="02010609060101010101" pitchFamily="49" charset="-122"/>
                <a:ea typeface="黑体" panose="02010609060101010101" pitchFamily="49" charset="-122"/>
              </a:rPr>
              <a:t>1</a:t>
            </a:r>
            <a:r>
              <a:rPr lang="zh-CN" altLang="en-US" sz="2100" b="1" kern="0" dirty="0">
                <a:solidFill>
                  <a:srgbClr val="FF0000"/>
                </a:solidFill>
                <a:latin typeface="黑体" panose="02010609060101010101" pitchFamily="49" charset="-122"/>
                <a:ea typeface="黑体" panose="02010609060101010101" pitchFamily="49" charset="-122"/>
              </a:rPr>
              <a:t>，否则为</a:t>
            </a:r>
            <a:r>
              <a:rPr lang="en-US" altLang="zh-CN" sz="2100" b="1" kern="0" dirty="0">
                <a:solidFill>
                  <a:srgbClr val="FF0000"/>
                </a:solidFill>
                <a:latin typeface="黑体" panose="02010609060101010101" pitchFamily="49" charset="-122"/>
                <a:ea typeface="黑体" panose="02010609060101010101" pitchFamily="49" charset="-122"/>
              </a:rPr>
              <a:t>0</a:t>
            </a:r>
            <a:endParaRPr lang="en-US" altLang="zh-CN" sz="2100" b="1" kern="0" dirty="0">
              <a:latin typeface="黑体" panose="02010609060101010101" pitchFamily="49" charset="-122"/>
              <a:ea typeface="黑体" panose="02010609060101010101" pitchFamily="49" charset="-122"/>
            </a:endParaRPr>
          </a:p>
          <a:p>
            <a:pPr eaLnBrk="1" hangingPunct="1">
              <a:defRPr/>
            </a:pPr>
            <a:r>
              <a:rPr lang="zh-CN" altLang="en-US" sz="2100" b="1" kern="0" dirty="0">
                <a:latin typeface="黑体" panose="02010609060101010101" pitchFamily="49" charset="-122"/>
                <a:ea typeface="黑体" panose="02010609060101010101" pitchFamily="49" charset="-122"/>
              </a:rPr>
              <a:t>模型假定神经元中间的耦合程度（即加权系数</a:t>
            </a:r>
            <a:r>
              <a:rPr lang="en-US" altLang="zh-CN" sz="2100" b="1" kern="0" dirty="0">
                <a:latin typeface="黑体" panose="02010609060101010101" pitchFamily="49" charset="-122"/>
                <a:ea typeface="黑体" panose="02010609060101010101" pitchFamily="49" charset="-122"/>
              </a:rPr>
              <a:t>W</a:t>
            </a:r>
            <a:r>
              <a:rPr lang="zh-CN" altLang="en-US" sz="2100" b="1" kern="0" dirty="0">
                <a:latin typeface="黑体" panose="02010609060101010101" pitchFamily="49" charset="-122"/>
                <a:ea typeface="黑体" panose="02010609060101010101" pitchFamily="49" charset="-122"/>
              </a:rPr>
              <a:t>）可变，这样，该模型</a:t>
            </a:r>
            <a:r>
              <a:rPr lang="zh-CN" altLang="en-US" sz="2100" b="1" kern="0" dirty="0">
                <a:solidFill>
                  <a:srgbClr val="FF0000"/>
                </a:solidFill>
                <a:latin typeface="黑体" panose="02010609060101010101" pitchFamily="49" charset="-122"/>
                <a:ea typeface="黑体" panose="02010609060101010101" pitchFamily="49" charset="-122"/>
              </a:rPr>
              <a:t>可以学习</a:t>
            </a:r>
          </a:p>
        </p:txBody>
      </p:sp>
      <p:sp>
        <p:nvSpPr>
          <p:cNvPr id="2" name="标题 1"/>
          <p:cNvSpPr>
            <a:spLocks noGrp="1"/>
          </p:cNvSpPr>
          <p:nvPr>
            <p:ph type="title"/>
          </p:nvPr>
        </p:nvSpPr>
        <p:spPr/>
        <p:txBody>
          <a:bodyPr>
            <a:normAutofit/>
          </a:bodyPr>
          <a:lstStyle/>
          <a:p>
            <a:r>
              <a:rPr lang="zh-CN" altLang="en-US" dirty="0"/>
              <a:t>深度学习算法简介：感知机</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3" name="组合 37"/>
          <p:cNvGrpSpPr/>
          <p:nvPr/>
        </p:nvGrpSpPr>
        <p:grpSpPr bwMode="auto">
          <a:xfrm>
            <a:off x="517525" y="981075"/>
            <a:ext cx="3505200" cy="1932729"/>
            <a:chOff x="0" y="0"/>
            <a:chExt cx="1958232" cy="1348319"/>
          </a:xfrm>
        </p:grpSpPr>
        <p:sp>
          <p:nvSpPr>
            <p:cNvPr id="17424" name="TextBox 25"/>
            <p:cNvSpPr txBox="1">
              <a:spLocks noChangeArrowheads="1"/>
            </p:cNvSpPr>
            <p:nvPr/>
          </p:nvSpPr>
          <p:spPr bwMode="auto">
            <a:xfrm>
              <a:off x="0" y="0"/>
              <a:ext cx="909993" cy="30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312545"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312545"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312545"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312545"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1312545"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b="1">
                  <a:solidFill>
                    <a:srgbClr val="262626"/>
                  </a:solidFill>
                  <a:latin typeface="微软雅黑" panose="020B0503020204020204" pitchFamily="34" charset="-122"/>
                  <a:ea typeface="微软雅黑" panose="020B0503020204020204" pitchFamily="34" charset="-122"/>
                </a:rPr>
                <a:t>监督学习</a:t>
              </a:r>
              <a:endParaRPr lang="zh-CN" altLang="zh-CN" sz="2000" b="1">
                <a:solidFill>
                  <a:srgbClr val="262626"/>
                </a:solidFill>
                <a:latin typeface="微软雅黑" panose="020B0503020204020204" pitchFamily="34" charset="-122"/>
                <a:ea typeface="微软雅黑" panose="020B0503020204020204" pitchFamily="34" charset="-122"/>
              </a:endParaRPr>
            </a:p>
          </p:txBody>
        </p:sp>
        <p:sp>
          <p:nvSpPr>
            <p:cNvPr id="17425" name="矩形 1"/>
            <p:cNvSpPr>
              <a:spLocks noChangeArrowheads="1"/>
            </p:cNvSpPr>
            <p:nvPr/>
          </p:nvSpPr>
          <p:spPr bwMode="auto">
            <a:xfrm>
              <a:off x="0" y="254130"/>
              <a:ext cx="1958232" cy="1094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600" dirty="0">
                  <a:solidFill>
                    <a:srgbClr val="262626"/>
                  </a:solidFill>
                  <a:latin typeface="黑体" panose="02010609060101010101" pitchFamily="49" charset="-122"/>
                  <a:ea typeface="黑体" panose="02010609060101010101" pitchFamily="49" charset="-122"/>
                </a:rPr>
                <a:t>通过已有的</a:t>
              </a:r>
              <a:r>
                <a:rPr lang="zh-CN" altLang="en-US" sz="1600" b="1" u="sng" dirty="0">
                  <a:solidFill>
                    <a:srgbClr val="262626"/>
                  </a:solidFill>
                  <a:latin typeface="黑体" panose="02010609060101010101" pitchFamily="49" charset="-122"/>
                  <a:ea typeface="黑体" panose="02010609060101010101" pitchFamily="49" charset="-122"/>
                </a:rPr>
                <a:t>训练样本（即已知数据以及其对应的输出）训练</a:t>
              </a:r>
              <a:r>
                <a:rPr lang="zh-CN" altLang="en-US" sz="1600" dirty="0">
                  <a:solidFill>
                    <a:srgbClr val="262626"/>
                  </a:solidFill>
                  <a:latin typeface="黑体" panose="02010609060101010101" pitchFamily="49" charset="-122"/>
                  <a:ea typeface="黑体" panose="02010609060101010101" pitchFamily="49" charset="-122"/>
                </a:rPr>
                <a:t>得到一个最优模型（这个模型属于某个函数的集合，最优则表示在某个评价准则下是最佳的），再利用这个模型将所有的输入映射为相应的输出，完成特定任务。</a:t>
              </a:r>
            </a:p>
          </p:txBody>
        </p:sp>
      </p:grpSp>
      <p:cxnSp>
        <p:nvCxnSpPr>
          <p:cNvPr id="17414" name="直接连接符 34"/>
          <p:cNvCxnSpPr>
            <a:cxnSpLocks noChangeShapeType="1"/>
          </p:cNvCxnSpPr>
          <p:nvPr/>
        </p:nvCxnSpPr>
        <p:spPr bwMode="auto">
          <a:xfrm>
            <a:off x="1104900" y="3579813"/>
            <a:ext cx="2366963" cy="0"/>
          </a:xfrm>
          <a:prstGeom prst="line">
            <a:avLst/>
          </a:prstGeom>
          <a:noFill/>
          <a:ln w="3175">
            <a:solidFill>
              <a:srgbClr val="FCFCFC"/>
            </a:solidFill>
            <a:round/>
          </a:ln>
          <a:extLst>
            <a:ext uri="{909E8E84-426E-40DD-AFC4-6F175D3DCCD1}">
              <a14:hiddenFill xmlns:a14="http://schemas.microsoft.com/office/drawing/2010/main">
                <a:noFill/>
              </a14:hiddenFill>
            </a:ext>
          </a:extLst>
        </p:spPr>
      </p:cxnSp>
      <p:grpSp>
        <p:nvGrpSpPr>
          <p:cNvPr id="17415" name="组合 41"/>
          <p:cNvGrpSpPr/>
          <p:nvPr/>
        </p:nvGrpSpPr>
        <p:grpSpPr bwMode="auto">
          <a:xfrm>
            <a:off x="4348637" y="4878105"/>
            <a:ext cx="2757489" cy="1912779"/>
            <a:chOff x="-1" y="0"/>
            <a:chExt cx="1958233" cy="740485"/>
          </a:xfrm>
        </p:grpSpPr>
        <p:sp>
          <p:nvSpPr>
            <p:cNvPr id="17422" name="TextBox 25"/>
            <p:cNvSpPr txBox="1">
              <a:spLocks noChangeArrowheads="1"/>
            </p:cNvSpPr>
            <p:nvPr/>
          </p:nvSpPr>
          <p:spPr bwMode="auto">
            <a:xfrm>
              <a:off x="-1" y="0"/>
              <a:ext cx="1787155" cy="142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312545"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312545"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312545"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312545"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1312545"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dirty="0">
                  <a:solidFill>
                    <a:srgbClr val="262626"/>
                  </a:solidFill>
                  <a:latin typeface="微软雅黑" panose="020B0503020204020204" pitchFamily="34" charset="-122"/>
                  <a:ea typeface="微软雅黑" panose="020B0503020204020204" pitchFamily="34" charset="-122"/>
                </a:rPr>
                <a:t>各种神经网络类型</a:t>
              </a:r>
              <a:endParaRPr lang="zh-CN" altLang="zh-CN" sz="1800" b="1" dirty="0">
                <a:solidFill>
                  <a:srgbClr val="262626"/>
                </a:solidFill>
                <a:latin typeface="微软雅黑" panose="020B0503020204020204" pitchFamily="34" charset="-122"/>
                <a:ea typeface="微软雅黑" panose="020B0503020204020204" pitchFamily="34" charset="-122"/>
              </a:endParaRPr>
            </a:p>
          </p:txBody>
        </p:sp>
        <p:sp>
          <p:nvSpPr>
            <p:cNvPr id="17423" name="矩形 1"/>
            <p:cNvSpPr>
              <a:spLocks noChangeArrowheads="1"/>
            </p:cNvSpPr>
            <p:nvPr/>
          </p:nvSpPr>
          <p:spPr bwMode="auto">
            <a:xfrm>
              <a:off x="0" y="168574"/>
              <a:ext cx="1958232" cy="57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ts val="600"/>
                </a:spcAft>
                <a:buFont typeface="Wingdings" panose="05000000000000000000" pitchFamily="2" charset="2"/>
                <a:buChar char="Ø"/>
              </a:pPr>
              <a:r>
                <a:rPr lang="en-US" altLang="zh-CN" sz="1400" dirty="0">
                  <a:solidFill>
                    <a:srgbClr val="262626"/>
                  </a:solidFill>
                  <a:latin typeface="微软雅黑" panose="020B0503020204020204" pitchFamily="34" charset="-122"/>
                  <a:ea typeface="微软雅黑" panose="020B0503020204020204" pitchFamily="34" charset="-122"/>
                </a:rPr>
                <a:t>Logistic</a:t>
              </a:r>
            </a:p>
            <a:p>
              <a:pPr eaLnBrk="1" hangingPunct="1">
                <a:lnSpc>
                  <a:spcPct val="100000"/>
                </a:lnSpc>
                <a:spcBef>
                  <a:spcPct val="0"/>
                </a:spcBef>
                <a:spcAft>
                  <a:spcPts val="600"/>
                </a:spcAft>
                <a:buFont typeface="Wingdings" panose="05000000000000000000" pitchFamily="2" charset="2"/>
                <a:buChar char="Ø"/>
              </a:pPr>
              <a:r>
                <a:rPr lang="en-US" altLang="zh-CN" sz="1400" dirty="0">
                  <a:solidFill>
                    <a:srgbClr val="262626"/>
                  </a:solidFill>
                  <a:latin typeface="微软雅黑" panose="020B0503020204020204" pitchFamily="34" charset="-122"/>
                  <a:ea typeface="微软雅黑" panose="020B0503020204020204" pitchFamily="34" charset="-122"/>
                </a:rPr>
                <a:t>RBM</a:t>
              </a:r>
            </a:p>
            <a:p>
              <a:pPr eaLnBrk="1" hangingPunct="1">
                <a:lnSpc>
                  <a:spcPct val="100000"/>
                </a:lnSpc>
                <a:spcBef>
                  <a:spcPct val="0"/>
                </a:spcBef>
                <a:spcAft>
                  <a:spcPts val="600"/>
                </a:spcAft>
                <a:buFont typeface="Wingdings" panose="05000000000000000000" pitchFamily="2" charset="2"/>
                <a:buChar char="Ø"/>
              </a:pPr>
              <a:r>
                <a:rPr lang="en-US" altLang="zh-CN" sz="1400" dirty="0">
                  <a:solidFill>
                    <a:srgbClr val="262626"/>
                  </a:solidFill>
                  <a:latin typeface="微软雅黑" panose="020B0503020204020204" pitchFamily="34" charset="-122"/>
                  <a:ea typeface="微软雅黑" panose="020B0503020204020204" pitchFamily="34" charset="-122"/>
                </a:rPr>
                <a:t>Auto Encoder</a:t>
              </a:r>
            </a:p>
            <a:p>
              <a:pPr eaLnBrk="1" hangingPunct="1">
                <a:lnSpc>
                  <a:spcPct val="100000"/>
                </a:lnSpc>
                <a:spcBef>
                  <a:spcPct val="0"/>
                </a:spcBef>
                <a:spcAft>
                  <a:spcPts val="600"/>
                </a:spcAft>
                <a:buFont typeface="Wingdings" panose="05000000000000000000" pitchFamily="2" charset="2"/>
                <a:buChar char="Ø"/>
              </a:pPr>
              <a:r>
                <a:rPr lang="en-US" altLang="zh-CN" sz="1400" dirty="0">
                  <a:solidFill>
                    <a:srgbClr val="262626"/>
                  </a:solidFill>
                  <a:latin typeface="微软雅黑" panose="020B0503020204020204" pitchFamily="34" charset="-122"/>
                  <a:ea typeface="微软雅黑" panose="020B0503020204020204" pitchFamily="34" charset="-122"/>
                </a:rPr>
                <a:t>Sparse Coding</a:t>
              </a:r>
            </a:p>
            <a:p>
              <a:pPr eaLnBrk="1" hangingPunct="1">
                <a:lnSpc>
                  <a:spcPct val="100000"/>
                </a:lnSpc>
                <a:spcBef>
                  <a:spcPct val="0"/>
                </a:spcBef>
                <a:spcAft>
                  <a:spcPts val="600"/>
                </a:spcAft>
                <a:buFont typeface="Wingdings" panose="05000000000000000000" pitchFamily="2" charset="2"/>
                <a:buChar char="Ø"/>
              </a:pPr>
              <a:r>
                <a:rPr lang="en-US" altLang="zh-CN" sz="1400" dirty="0">
                  <a:solidFill>
                    <a:srgbClr val="FF0000"/>
                  </a:solidFill>
                  <a:latin typeface="微软雅黑" panose="020B0503020204020204" pitchFamily="34" charset="-122"/>
                  <a:ea typeface="微软雅黑" panose="020B0503020204020204" pitchFamily="34" charset="-122"/>
                </a:rPr>
                <a:t>Convolutional</a:t>
              </a:r>
              <a:r>
                <a:rPr lang="zh-CN" altLang="en-US" sz="1400" dirty="0">
                  <a:solidFill>
                    <a:srgbClr val="FF0000"/>
                  </a:solidFill>
                  <a:latin typeface="微软雅黑" panose="020B0503020204020204" pitchFamily="34" charset="-122"/>
                  <a:ea typeface="微软雅黑" panose="020B0503020204020204" pitchFamily="34" charset="-122"/>
                </a:rPr>
                <a:t>（卷积）</a:t>
              </a:r>
            </a:p>
          </p:txBody>
        </p:sp>
      </p:grpSp>
      <p:cxnSp>
        <p:nvCxnSpPr>
          <p:cNvPr id="17416" name="直接连接符 38"/>
          <p:cNvCxnSpPr>
            <a:cxnSpLocks noChangeShapeType="1"/>
          </p:cNvCxnSpPr>
          <p:nvPr/>
        </p:nvCxnSpPr>
        <p:spPr bwMode="auto">
          <a:xfrm>
            <a:off x="4423447" y="5278216"/>
            <a:ext cx="2366963" cy="0"/>
          </a:xfrm>
          <a:prstGeom prst="line">
            <a:avLst/>
          </a:prstGeom>
          <a:noFill/>
          <a:ln w="3175">
            <a:solidFill>
              <a:srgbClr val="C00000"/>
            </a:solidFill>
            <a:round/>
          </a:ln>
          <a:extLst>
            <a:ext uri="{909E8E84-426E-40DD-AFC4-6F175D3DCCD1}">
              <a14:hiddenFill xmlns:a14="http://schemas.microsoft.com/office/drawing/2010/main">
                <a:noFill/>
              </a14:hiddenFill>
            </a:ext>
          </a:extLst>
        </p:spPr>
      </p:cxnSp>
      <p:grpSp>
        <p:nvGrpSpPr>
          <p:cNvPr id="17417" name="组合 45"/>
          <p:cNvGrpSpPr/>
          <p:nvPr/>
        </p:nvGrpSpPr>
        <p:grpSpPr bwMode="auto">
          <a:xfrm>
            <a:off x="502285" y="3480075"/>
            <a:ext cx="3487738" cy="3405064"/>
            <a:chOff x="0" y="0"/>
            <a:chExt cx="1958232" cy="2558007"/>
          </a:xfrm>
        </p:grpSpPr>
        <p:sp>
          <p:nvSpPr>
            <p:cNvPr id="17420" name="TextBox 25"/>
            <p:cNvSpPr txBox="1">
              <a:spLocks noChangeArrowheads="1"/>
            </p:cNvSpPr>
            <p:nvPr/>
          </p:nvSpPr>
          <p:spPr bwMode="auto">
            <a:xfrm>
              <a:off x="0" y="0"/>
              <a:ext cx="909993" cy="30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312545"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312545"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312545"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312545"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1312545"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000" b="1">
                  <a:solidFill>
                    <a:srgbClr val="262626"/>
                  </a:solidFill>
                  <a:latin typeface="微软雅黑" panose="020B0503020204020204" pitchFamily="34" charset="-122"/>
                  <a:ea typeface="微软雅黑" panose="020B0503020204020204" pitchFamily="34" charset="-122"/>
                </a:rPr>
                <a:t>强化学习</a:t>
              </a:r>
              <a:endParaRPr lang="zh-CN" altLang="zh-CN" sz="2000" b="1">
                <a:solidFill>
                  <a:srgbClr val="262626"/>
                </a:solidFill>
                <a:latin typeface="微软雅黑" panose="020B0503020204020204" pitchFamily="34" charset="-122"/>
                <a:ea typeface="微软雅黑" panose="020B0503020204020204" pitchFamily="34" charset="-122"/>
              </a:endParaRPr>
            </a:p>
          </p:txBody>
        </p:sp>
        <p:sp>
          <p:nvSpPr>
            <p:cNvPr id="17421" name="矩形 1"/>
            <p:cNvSpPr>
              <a:spLocks noChangeArrowheads="1"/>
            </p:cNvSpPr>
            <p:nvPr/>
          </p:nvSpPr>
          <p:spPr bwMode="auto">
            <a:xfrm>
              <a:off x="0" y="269670"/>
              <a:ext cx="1958232" cy="228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1600" dirty="0">
                  <a:solidFill>
                    <a:srgbClr val="262626"/>
                  </a:solidFill>
                  <a:latin typeface="黑体" panose="02010609060101010101" pitchFamily="49" charset="-122"/>
                  <a:ea typeface="黑体" panose="02010609060101010101" pitchFamily="49" charset="-122"/>
                </a:rPr>
                <a:t>类似</a:t>
              </a:r>
              <a:r>
                <a:rPr lang="zh-CN" altLang="en-US" sz="1600" dirty="0">
                  <a:solidFill>
                    <a:srgbClr val="FF0000"/>
                  </a:solidFill>
                  <a:latin typeface="黑体" panose="02010609060101010101" pitchFamily="49" charset="-122"/>
                  <a:ea typeface="黑体" panose="02010609060101010101" pitchFamily="49" charset="-122"/>
                </a:rPr>
                <a:t>人与环境交互</a:t>
              </a:r>
              <a:r>
                <a:rPr lang="zh-CN" altLang="en-US" sz="1600" dirty="0">
                  <a:solidFill>
                    <a:srgbClr val="262626"/>
                  </a:solidFill>
                  <a:latin typeface="黑体" panose="02010609060101010101" pitchFamily="49" charset="-122"/>
                  <a:ea typeface="黑体" panose="02010609060101010101" pitchFamily="49" charset="-122"/>
                </a:rPr>
                <a:t>的方式，智能系统从环境到行为映射的学习，以使奖励信号函数值最大。</a:t>
              </a:r>
              <a:r>
                <a:rPr lang="zh-CN" altLang="en-US" sz="1600" b="1" u="sng" dirty="0">
                  <a:solidFill>
                    <a:srgbClr val="262626"/>
                  </a:solidFill>
                  <a:latin typeface="黑体" panose="02010609060101010101" pitchFamily="49" charset="-122"/>
                  <a:ea typeface="黑体" panose="02010609060101010101" pitchFamily="49" charset="-122"/>
                </a:rPr>
                <a:t>环境对产生动作的好坏通过奖励信号作评价</a:t>
              </a:r>
              <a:r>
                <a:rPr lang="zh-CN" altLang="en-US" sz="1600" dirty="0">
                  <a:solidFill>
                    <a:srgbClr val="262626"/>
                  </a:solidFill>
                  <a:latin typeface="黑体" panose="02010609060101010101" pitchFamily="49" charset="-122"/>
                  <a:ea typeface="黑体" panose="02010609060101010101" pitchFamily="49" charset="-122"/>
                </a:rPr>
                <a:t>，而不是告诉强化学习系统如何去产生正确的动作。</a:t>
              </a:r>
              <a:r>
                <a:rPr lang="zh-CN" altLang="en-US" sz="1600" b="1" u="sng" dirty="0">
                  <a:solidFill>
                    <a:srgbClr val="262626"/>
                  </a:solidFill>
                  <a:latin typeface="黑体" panose="02010609060101010101" pitchFamily="49" charset="-122"/>
                  <a:ea typeface="黑体" panose="02010609060101010101" pitchFamily="49" charset="-122"/>
                </a:rPr>
                <a:t>强化学习不能立即得到标记，而只能得到一个反馈</a:t>
              </a:r>
              <a:r>
                <a:rPr lang="zh-CN" altLang="en-US" sz="1600" dirty="0">
                  <a:solidFill>
                    <a:srgbClr val="262626"/>
                  </a:solidFill>
                  <a:latin typeface="黑体" panose="02010609060101010101" pitchFamily="49" charset="-122"/>
                  <a:ea typeface="黑体" panose="02010609060101010101" pitchFamily="49" charset="-122"/>
                </a:rPr>
                <a:t>，因此可以说强化学习是一种具有“延迟标记信息”的监督学习</a:t>
              </a:r>
              <a:endParaRPr lang="en-US" altLang="zh-CN" sz="1600" dirty="0">
                <a:solidFill>
                  <a:srgbClr val="262626"/>
                </a:solidFill>
                <a:latin typeface="黑体" panose="02010609060101010101" pitchFamily="49" charset="-122"/>
                <a:ea typeface="黑体" panose="02010609060101010101" pitchFamily="49" charset="-122"/>
              </a:endParaRPr>
            </a:p>
            <a:p>
              <a:pPr eaLnBrk="1" hangingPunct="1">
                <a:lnSpc>
                  <a:spcPct val="100000"/>
                </a:lnSpc>
                <a:spcBef>
                  <a:spcPct val="0"/>
                </a:spcBef>
                <a:buNone/>
              </a:pPr>
              <a:endParaRPr lang="en-US" altLang="zh-CN" sz="1600" dirty="0">
                <a:solidFill>
                  <a:srgbClr val="262626"/>
                </a:solidFill>
                <a:latin typeface="黑体" panose="02010609060101010101" pitchFamily="49" charset="-122"/>
                <a:ea typeface="黑体" panose="02010609060101010101" pitchFamily="49" charset="-122"/>
              </a:endParaRPr>
            </a:p>
            <a:p>
              <a:pPr eaLnBrk="1" hangingPunct="1">
                <a:lnSpc>
                  <a:spcPct val="100000"/>
                </a:lnSpc>
                <a:spcBef>
                  <a:spcPct val="0"/>
                </a:spcBef>
                <a:buNone/>
              </a:pPr>
              <a:r>
                <a:rPr lang="zh-CN" altLang="en-US" sz="1600" b="1" dirty="0">
                  <a:solidFill>
                    <a:srgbClr val="262626"/>
                  </a:solidFill>
                  <a:latin typeface="黑体" panose="02010609060101010101" pitchFamily="49" charset="-122"/>
                  <a:ea typeface="黑体" panose="02010609060101010101" pitchFamily="49" charset="-122"/>
                </a:rPr>
                <a:t>典型案例</a:t>
              </a:r>
              <a:r>
                <a:rPr lang="zh-CN" altLang="en-US" sz="1600" dirty="0">
                  <a:solidFill>
                    <a:srgbClr val="262626"/>
                  </a:solidFill>
                  <a:latin typeface="黑体" panose="02010609060101010101" pitchFamily="49" charset="-122"/>
                  <a:ea typeface="黑体" panose="02010609060101010101" pitchFamily="49" charset="-122"/>
                </a:rPr>
                <a:t>：</a:t>
              </a:r>
              <a:r>
                <a:rPr lang="en-US" altLang="zh-CN" sz="1600" dirty="0" err="1">
                  <a:solidFill>
                    <a:srgbClr val="262626"/>
                  </a:solidFill>
                  <a:latin typeface="黑体" panose="02010609060101010101" pitchFamily="49" charset="-122"/>
                  <a:ea typeface="黑体" panose="02010609060101010101" pitchFamily="49" charset="-122"/>
                </a:rPr>
                <a:t>AlphaGo</a:t>
              </a:r>
              <a:endParaRPr lang="en-US" altLang="zh-CN" sz="1600" dirty="0">
                <a:solidFill>
                  <a:srgbClr val="262626"/>
                </a:solidFill>
                <a:latin typeface="黑体" panose="02010609060101010101" pitchFamily="49" charset="-122"/>
                <a:ea typeface="黑体" panose="02010609060101010101" pitchFamily="49" charset="-122"/>
              </a:endParaRPr>
            </a:p>
            <a:p>
              <a:pPr eaLnBrk="1" hangingPunct="1">
                <a:lnSpc>
                  <a:spcPct val="100000"/>
                </a:lnSpc>
                <a:spcBef>
                  <a:spcPct val="0"/>
                </a:spcBef>
                <a:buNone/>
              </a:pPr>
              <a:endParaRPr lang="zh-CN" altLang="en-US" sz="1600" dirty="0">
                <a:solidFill>
                  <a:srgbClr val="262626"/>
                </a:solidFill>
                <a:latin typeface="黑体" panose="02010609060101010101" pitchFamily="49" charset="-122"/>
                <a:ea typeface="黑体" panose="02010609060101010101" pitchFamily="49" charset="-122"/>
              </a:endParaRPr>
            </a:p>
          </p:txBody>
        </p:sp>
      </p:grpSp>
      <p:pic>
        <p:nvPicPr>
          <p:cNvPr id="17418" name="Picture 1" descr="C:\Users\Xingjin\AppData\Roaming\Tencent\Users\9063042\QQ\WinTemp\RichOle\P9NME4[DIT272$XL9_Q%LC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6595" y="1828325"/>
            <a:ext cx="2441575"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9" name="图片 17" descr="shenjingyuan.jpg"/>
          <p:cNvPicPr>
            <a:picLocks noChangeAspect="1"/>
          </p:cNvPicPr>
          <p:nvPr/>
        </p:nvPicPr>
        <p:blipFill>
          <a:blip r:embed="rId4">
            <a:extLst>
              <a:ext uri="{28A0092B-C50C-407E-A947-70E740481C1C}">
                <a14:useLocalDpi xmlns:a14="http://schemas.microsoft.com/office/drawing/2010/main" val="0"/>
              </a:ext>
            </a:extLst>
          </a:blip>
          <a:srcRect b="44757"/>
          <a:stretch>
            <a:fillRect/>
          </a:stretch>
        </p:blipFill>
        <p:spPr bwMode="auto">
          <a:xfrm>
            <a:off x="4077950" y="66650"/>
            <a:ext cx="3478213"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dirty="0"/>
              <a:t>深度学习的训练方法</a:t>
            </a:r>
          </a:p>
        </p:txBody>
      </p:sp>
      <p:sp>
        <p:nvSpPr>
          <p:cNvPr id="17" name="内容占位符 2"/>
          <p:cNvSpPr txBox="1"/>
          <p:nvPr/>
        </p:nvSpPr>
        <p:spPr>
          <a:xfrm>
            <a:off x="7527609" y="188437"/>
            <a:ext cx="4466271" cy="3047206"/>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marL="0" indent="0" eaLnBrk="1" hangingPunct="1">
              <a:buNone/>
              <a:defRPr/>
            </a:pPr>
            <a:r>
              <a:rPr lang="en-US" altLang="zh-CN" sz="1800" b="1" kern="0" dirty="0">
                <a:latin typeface="黑体" panose="02010609060101010101" pitchFamily="49" charset="-122"/>
                <a:ea typeface="黑体" panose="02010609060101010101" pitchFamily="49" charset="-122"/>
              </a:rPr>
              <a:t>2006</a:t>
            </a:r>
            <a:r>
              <a:rPr lang="zh-CN" altLang="en-US" sz="1800" b="1" kern="0" dirty="0">
                <a:latin typeface="黑体" panose="02010609060101010101" pitchFamily="49" charset="-122"/>
                <a:ea typeface="黑体" panose="02010609060101010101" pitchFamily="49" charset="-122"/>
              </a:rPr>
              <a:t>年，</a:t>
            </a:r>
            <a:r>
              <a:rPr lang="en-US" altLang="zh-CN" sz="1800" b="1" kern="0" dirty="0">
                <a:solidFill>
                  <a:srgbClr val="FF0000"/>
                </a:solidFill>
                <a:latin typeface="黑体" panose="02010609060101010101" pitchFamily="49" charset="-122"/>
                <a:ea typeface="黑体" panose="02010609060101010101" pitchFamily="49" charset="-122"/>
              </a:rPr>
              <a:t>Geoffrey Hinton</a:t>
            </a:r>
            <a:r>
              <a:rPr lang="zh-CN" altLang="en-US" sz="1800" b="1" kern="0" dirty="0">
                <a:latin typeface="黑体" panose="02010609060101010101" pitchFamily="49" charset="-122"/>
                <a:ea typeface="黑体" panose="02010609060101010101" pitchFamily="49" charset="-122"/>
              </a:rPr>
              <a:t>在</a:t>
            </a:r>
            <a:r>
              <a:rPr lang="en-US" altLang="zh-CN" sz="1800" b="1" kern="0" dirty="0">
                <a:latin typeface="黑体" panose="02010609060101010101" pitchFamily="49" charset="-122"/>
                <a:ea typeface="黑体" panose="02010609060101010101" pitchFamily="49" charset="-122"/>
              </a:rPr>
              <a:t>《</a:t>
            </a:r>
            <a:r>
              <a:rPr lang="zh-CN" altLang="en-US" sz="1800" b="1" kern="0" dirty="0">
                <a:latin typeface="黑体" panose="02010609060101010101" pitchFamily="49" charset="-122"/>
                <a:ea typeface="黑体" panose="02010609060101010101" pitchFamily="49" charset="-122"/>
              </a:rPr>
              <a:t>科学</a:t>
            </a:r>
            <a:r>
              <a:rPr lang="en-US" altLang="zh-CN" sz="1800" b="1" kern="0" dirty="0">
                <a:latin typeface="黑体" panose="02010609060101010101" pitchFamily="49" charset="-122"/>
                <a:ea typeface="黑体" panose="02010609060101010101" pitchFamily="49" charset="-122"/>
              </a:rPr>
              <a:t>》</a:t>
            </a:r>
            <a:r>
              <a:rPr lang="zh-CN" altLang="en-US" sz="1800" b="1" kern="0" dirty="0">
                <a:latin typeface="黑体" panose="02010609060101010101" pitchFamily="49" charset="-122"/>
                <a:ea typeface="黑体" panose="02010609060101010101" pitchFamily="49" charset="-122"/>
              </a:rPr>
              <a:t>上发表论文提出深度学习主要观点：</a:t>
            </a:r>
          </a:p>
          <a:p>
            <a:pPr eaLnBrk="1" hangingPunct="1">
              <a:defRPr/>
            </a:pPr>
            <a:r>
              <a:rPr lang="zh-CN" altLang="en-US" sz="1800" b="1" kern="0" dirty="0">
                <a:latin typeface="黑体" panose="02010609060101010101" pitchFamily="49" charset="-122"/>
                <a:ea typeface="黑体" panose="02010609060101010101" pitchFamily="49" charset="-122"/>
              </a:rPr>
              <a:t>多隐层的人工神经网络具有优异的</a:t>
            </a:r>
            <a:r>
              <a:rPr lang="zh-CN" altLang="en-US" sz="1800" b="1" kern="0" dirty="0">
                <a:solidFill>
                  <a:srgbClr val="FF0000"/>
                </a:solidFill>
                <a:latin typeface="黑体" panose="02010609060101010101" pitchFamily="49" charset="-122"/>
                <a:ea typeface="黑体" panose="02010609060101010101" pitchFamily="49" charset="-122"/>
              </a:rPr>
              <a:t>特征学习</a:t>
            </a:r>
            <a:r>
              <a:rPr lang="zh-CN" altLang="en-US" sz="1800" b="1" kern="0" dirty="0">
                <a:latin typeface="黑体" panose="02010609060101010101" pitchFamily="49" charset="-122"/>
                <a:ea typeface="黑体" panose="02010609060101010101" pitchFamily="49" charset="-122"/>
              </a:rPr>
              <a:t>能力，学习得到的特征对数据有更本质的刻画，从而有利于可视化或分类</a:t>
            </a:r>
          </a:p>
          <a:p>
            <a:pPr eaLnBrk="1" hangingPunct="1">
              <a:defRPr/>
            </a:pPr>
            <a:r>
              <a:rPr lang="zh-CN" altLang="en-US" sz="1800" b="1" kern="0" dirty="0">
                <a:latin typeface="黑体" panose="02010609060101010101" pitchFamily="49" charset="-122"/>
                <a:ea typeface="黑体" panose="02010609060101010101" pitchFamily="49" charset="-122"/>
              </a:rPr>
              <a:t>深度神经网络在训练上的难度，可以通过“</a:t>
            </a:r>
            <a:r>
              <a:rPr lang="zh-CN" altLang="en-US" sz="1800" b="1" kern="0" dirty="0">
                <a:solidFill>
                  <a:srgbClr val="FF0000"/>
                </a:solidFill>
                <a:latin typeface="黑体" panose="02010609060101010101" pitchFamily="49" charset="-122"/>
                <a:ea typeface="黑体" panose="02010609060101010101" pitchFamily="49" charset="-122"/>
              </a:rPr>
              <a:t>逐层初始化</a:t>
            </a:r>
            <a:r>
              <a:rPr lang="zh-CN" altLang="en-US" sz="1800" b="1" kern="0" dirty="0">
                <a:latin typeface="黑体" panose="02010609060101010101" pitchFamily="49" charset="-122"/>
                <a:ea typeface="黑体" panose="02010609060101010101" pitchFamily="49" charset="-122"/>
              </a:rPr>
              <a:t>”（</a:t>
            </a:r>
            <a:r>
              <a:rPr lang="en-US" altLang="zh-CN" sz="1800" b="1" kern="0" dirty="0">
                <a:latin typeface="黑体" panose="02010609060101010101" pitchFamily="49" charset="-122"/>
                <a:ea typeface="黑体" panose="02010609060101010101" pitchFamily="49" charset="-122"/>
              </a:rPr>
              <a:t>layer-wise pre-training</a:t>
            </a:r>
            <a:r>
              <a:rPr lang="zh-CN" altLang="en-US" sz="1800" b="1" kern="0" dirty="0">
                <a:latin typeface="黑体" panose="02010609060101010101" pitchFamily="49" charset="-122"/>
                <a:ea typeface="黑体" panose="02010609060101010101" pitchFamily="49" charset="-122"/>
              </a:rPr>
              <a:t>）来有效克服，逐层初始化可通过无监督学习实现的</a:t>
            </a:r>
            <a:endParaRPr lang="en-US" altLang="zh-CN" sz="1800" b="1" kern="0" dirty="0">
              <a:latin typeface="黑体" panose="02010609060101010101" pitchFamily="49" charset="-122"/>
              <a:ea typeface="黑体" panose="02010609060101010101" pitchFamily="49" charset="-122"/>
            </a:endParaRPr>
          </a:p>
          <a:p>
            <a:pPr eaLnBrk="1" hangingPunct="1">
              <a:defRPr/>
            </a:pPr>
            <a:r>
              <a:rPr lang="zh-CN" altLang="en-US" sz="1800" b="1" kern="0" dirty="0">
                <a:latin typeface="黑体" panose="02010609060101010101" pitchFamily="49" charset="-122"/>
                <a:ea typeface="黑体" panose="02010609060101010101" pitchFamily="49" charset="-122"/>
              </a:rPr>
              <a:t>在著名的</a:t>
            </a:r>
            <a:r>
              <a:rPr lang="en-US" altLang="zh-CN" sz="1800" b="1" kern="0" dirty="0">
                <a:latin typeface="黑体" panose="02010609060101010101" pitchFamily="49" charset="-122"/>
                <a:ea typeface="黑体" panose="02010609060101010101" pitchFamily="49" charset="-122"/>
              </a:rPr>
              <a:t>ImageNet</a:t>
            </a:r>
            <a:r>
              <a:rPr lang="zh-CN" altLang="en-US" sz="1800" b="1" kern="0" dirty="0">
                <a:latin typeface="黑体" panose="02010609060101010101" pitchFamily="49" charset="-122"/>
                <a:ea typeface="黑体" panose="02010609060101010101" pitchFamily="49" charset="-122"/>
              </a:rPr>
              <a:t>问题上将错误率从</a:t>
            </a:r>
            <a:r>
              <a:rPr lang="en-US" altLang="zh-CN" sz="1800" b="1" kern="0" dirty="0">
                <a:latin typeface="黑体" panose="02010609060101010101" pitchFamily="49" charset="-122"/>
                <a:ea typeface="黑体" panose="02010609060101010101" pitchFamily="49" charset="-122"/>
              </a:rPr>
              <a:t>26</a:t>
            </a:r>
            <a:r>
              <a:rPr lang="zh-CN" altLang="en-US" sz="1800" b="1" kern="0" dirty="0">
                <a:latin typeface="黑体" panose="02010609060101010101" pitchFamily="49" charset="-122"/>
                <a:ea typeface="黑体" panose="02010609060101010101" pitchFamily="49" charset="-122"/>
              </a:rPr>
              <a:t>％降低到了</a:t>
            </a:r>
            <a:r>
              <a:rPr lang="en-US" altLang="zh-CN" sz="1800" b="1" kern="0" dirty="0">
                <a:latin typeface="黑体" panose="02010609060101010101" pitchFamily="49" charset="-122"/>
                <a:ea typeface="黑体" panose="02010609060101010101" pitchFamily="49" charset="-122"/>
              </a:rPr>
              <a:t>15</a:t>
            </a:r>
            <a:r>
              <a:rPr lang="zh-CN" altLang="en-US" sz="1800" b="1" kern="0" dirty="0">
                <a:latin typeface="黑体" panose="02010609060101010101" pitchFamily="49" charset="-122"/>
                <a:ea typeface="黑体" panose="02010609060101010101" pitchFamily="49" charset="-122"/>
              </a:rPr>
              <a:t>％，并且输入没有用到其他任何人工特征，仅仅是图像的像素</a:t>
            </a:r>
          </a:p>
          <a:p>
            <a:pPr eaLnBrk="1" hangingPunct="1">
              <a:defRPr/>
            </a:pPr>
            <a:endParaRPr lang="zh-CN" altLang="en-US" sz="1800" b="1" kern="0" dirty="0">
              <a:latin typeface="黑体" panose="02010609060101010101" pitchFamily="49" charset="-122"/>
              <a:ea typeface="黑体" panose="02010609060101010101" pitchFamily="49" charset="-122"/>
            </a:endParaRPr>
          </a:p>
        </p:txBody>
      </p:sp>
      <p:grpSp>
        <p:nvGrpSpPr>
          <p:cNvPr id="18" name="组合 45"/>
          <p:cNvGrpSpPr/>
          <p:nvPr/>
        </p:nvGrpSpPr>
        <p:grpSpPr bwMode="auto">
          <a:xfrm>
            <a:off x="7573909" y="3995490"/>
            <a:ext cx="3487738" cy="2420178"/>
            <a:chOff x="0" y="0"/>
            <a:chExt cx="1958232" cy="1818125"/>
          </a:xfrm>
        </p:grpSpPr>
        <p:sp>
          <p:nvSpPr>
            <p:cNvPr id="19" name="TextBox 25"/>
            <p:cNvSpPr txBox="1">
              <a:spLocks noChangeArrowheads="1"/>
            </p:cNvSpPr>
            <p:nvPr/>
          </p:nvSpPr>
          <p:spPr bwMode="auto">
            <a:xfrm>
              <a:off x="0" y="0"/>
              <a:ext cx="679699" cy="300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312545"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312545"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312545"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312545"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1312545"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000" b="1" dirty="0">
                  <a:solidFill>
                    <a:srgbClr val="262626"/>
                  </a:solidFill>
                  <a:latin typeface="微软雅黑" panose="020B0503020204020204" pitchFamily="34" charset="-122"/>
                  <a:ea typeface="微软雅黑" panose="020B0503020204020204" pitchFamily="34" charset="-122"/>
                </a:rPr>
                <a:t>迁移学习</a:t>
              </a:r>
              <a:endParaRPr lang="zh-CN" altLang="zh-CN" sz="2000" b="1" dirty="0">
                <a:solidFill>
                  <a:srgbClr val="262626"/>
                </a:solidFill>
                <a:latin typeface="微软雅黑" panose="020B0503020204020204" pitchFamily="34" charset="-122"/>
                <a:ea typeface="微软雅黑" panose="020B0503020204020204" pitchFamily="34" charset="-122"/>
              </a:endParaRPr>
            </a:p>
          </p:txBody>
        </p:sp>
        <p:sp>
          <p:nvSpPr>
            <p:cNvPr id="20" name="矩形 1"/>
            <p:cNvSpPr>
              <a:spLocks noChangeArrowheads="1"/>
            </p:cNvSpPr>
            <p:nvPr/>
          </p:nvSpPr>
          <p:spPr bwMode="auto">
            <a:xfrm>
              <a:off x="0" y="269670"/>
              <a:ext cx="1958232" cy="154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1600" dirty="0">
                  <a:solidFill>
                    <a:srgbClr val="262626"/>
                  </a:solidFill>
                  <a:latin typeface="黑体" panose="02010609060101010101" pitchFamily="49" charset="-122"/>
                  <a:ea typeface="黑体" panose="02010609060101010101" pitchFamily="49" charset="-122"/>
                </a:rPr>
                <a:t>将从拥有大数据的源领域上学习到的应用于仅有小数据的目标领域上去，实现</a:t>
              </a:r>
              <a:r>
                <a:rPr lang="zh-CN" altLang="en-US" sz="1600" dirty="0">
                  <a:solidFill>
                    <a:srgbClr val="FF0000"/>
                  </a:solidFill>
                  <a:latin typeface="黑体" panose="02010609060101010101" pitchFamily="49" charset="-122"/>
                  <a:ea typeface="黑体" panose="02010609060101010101" pitchFamily="49" charset="-122"/>
                </a:rPr>
                <a:t>个性化迁移</a:t>
              </a:r>
              <a:r>
                <a:rPr lang="zh-CN" altLang="en-US" sz="1600" dirty="0">
                  <a:solidFill>
                    <a:srgbClr val="262626"/>
                  </a:solidFill>
                  <a:latin typeface="黑体" panose="02010609060101010101" pitchFamily="49" charset="-122"/>
                  <a:ea typeface="黑体" panose="02010609060101010101" pitchFamily="49" charset="-122"/>
                </a:rPr>
                <a:t>，即“举一反三、触类旁通</a:t>
              </a:r>
              <a:r>
                <a:rPr lang="en-US" altLang="zh-CN" sz="1600" dirty="0">
                  <a:solidFill>
                    <a:srgbClr val="262626"/>
                  </a:solidFill>
                  <a:latin typeface="黑体" panose="02010609060101010101" pitchFamily="49" charset="-122"/>
                  <a:ea typeface="黑体" panose="02010609060101010101" pitchFamily="49" charset="-122"/>
                </a:rPr>
                <a:t>”</a:t>
              </a:r>
              <a:r>
                <a:rPr lang="zh-CN" altLang="en-US" sz="1600" dirty="0">
                  <a:solidFill>
                    <a:srgbClr val="262626"/>
                  </a:solidFill>
                  <a:latin typeface="黑体" panose="02010609060101010101" pitchFamily="49" charset="-122"/>
                  <a:ea typeface="黑体" panose="02010609060101010101" pitchFamily="49" charset="-122"/>
                </a:rPr>
                <a:t>。</a:t>
              </a:r>
              <a:endParaRPr lang="en-US" altLang="zh-CN" sz="1600" dirty="0">
                <a:solidFill>
                  <a:srgbClr val="262626"/>
                </a:solidFill>
                <a:latin typeface="黑体" panose="02010609060101010101" pitchFamily="49" charset="-122"/>
                <a:ea typeface="黑体" panose="02010609060101010101" pitchFamily="49" charset="-122"/>
              </a:endParaRPr>
            </a:p>
            <a:p>
              <a:pPr eaLnBrk="1" hangingPunct="1">
                <a:lnSpc>
                  <a:spcPct val="100000"/>
                </a:lnSpc>
                <a:spcBef>
                  <a:spcPct val="0"/>
                </a:spcBef>
                <a:buNone/>
              </a:pPr>
              <a:endParaRPr lang="en-US" altLang="zh-CN" sz="1600" dirty="0">
                <a:solidFill>
                  <a:srgbClr val="262626"/>
                </a:solidFill>
                <a:latin typeface="黑体" panose="02010609060101010101" pitchFamily="49" charset="-122"/>
                <a:ea typeface="黑体" panose="02010609060101010101" pitchFamily="49" charset="-122"/>
              </a:endParaRPr>
            </a:p>
            <a:p>
              <a:pPr eaLnBrk="1" hangingPunct="1">
                <a:lnSpc>
                  <a:spcPct val="100000"/>
                </a:lnSpc>
                <a:spcBef>
                  <a:spcPct val="0"/>
                </a:spcBef>
                <a:buNone/>
              </a:pPr>
              <a:r>
                <a:rPr lang="zh-CN" altLang="en-US" sz="1600" b="1" dirty="0">
                  <a:solidFill>
                    <a:srgbClr val="262626"/>
                  </a:solidFill>
                  <a:latin typeface="黑体" panose="02010609060101010101" pitchFamily="49" charset="-122"/>
                  <a:ea typeface="黑体" panose="02010609060101010101" pitchFamily="49" charset="-122"/>
                </a:rPr>
                <a:t>典型案例</a:t>
              </a:r>
              <a:r>
                <a:rPr lang="zh-CN" altLang="en-US" sz="1600" dirty="0">
                  <a:solidFill>
                    <a:srgbClr val="262626"/>
                  </a:solidFill>
                  <a:latin typeface="黑体" panose="02010609060101010101" pitchFamily="49" charset="-122"/>
                  <a:ea typeface="黑体" panose="02010609060101010101" pitchFamily="49" charset="-122"/>
                </a:rPr>
                <a:t>：斯坦福学者使用卫星图像获取的灯光信息来分析非洲大陆的贫穷情况</a:t>
              </a:r>
            </a:p>
          </p:txBody>
        </p:sp>
      </p:gr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t>深度学习的神经网络训练方法</a:t>
            </a:r>
          </a:p>
        </p:txBody>
      </p:sp>
      <p:pic>
        <p:nvPicPr>
          <p:cNvPr id="19459" name="Picture 4" descr="http://images.cnitblog.com/blog/381513/201305/05202402-ec3176cd0f564781bc118ede53a387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4198"/>
            <a:ext cx="12192000" cy="2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2" name="组合 41"/>
          <p:cNvGrpSpPr/>
          <p:nvPr/>
        </p:nvGrpSpPr>
        <p:grpSpPr bwMode="auto">
          <a:xfrm>
            <a:off x="7070725" y="4079875"/>
            <a:ext cx="4922838" cy="2604860"/>
            <a:chOff x="0" y="0"/>
            <a:chExt cx="3117388" cy="944844"/>
          </a:xfrm>
        </p:grpSpPr>
        <p:sp>
          <p:nvSpPr>
            <p:cNvPr id="19463" name="TextBox 25"/>
            <p:cNvSpPr txBox="1">
              <a:spLocks noChangeArrowheads="1"/>
            </p:cNvSpPr>
            <p:nvPr/>
          </p:nvSpPr>
          <p:spPr bwMode="auto">
            <a:xfrm>
              <a:off x="0" y="0"/>
              <a:ext cx="3117388" cy="25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312545"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312545"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312545"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312545"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1312545"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131254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000" b="1" dirty="0">
                  <a:solidFill>
                    <a:srgbClr val="262626"/>
                  </a:solidFill>
                  <a:latin typeface="微软雅黑" panose="020B0503020204020204" pitchFamily="34" charset="-122"/>
                  <a:ea typeface="微软雅黑" panose="020B0503020204020204" pitchFamily="34" charset="-122"/>
                </a:rPr>
                <a:t>LeNet-5</a:t>
              </a:r>
              <a:r>
                <a:rPr lang="zh-CN" altLang="en-US" sz="2000" b="1" dirty="0">
                  <a:solidFill>
                    <a:srgbClr val="262626"/>
                  </a:solidFill>
                  <a:latin typeface="微软雅黑" panose="020B0503020204020204" pitchFamily="34" charset="-122"/>
                  <a:ea typeface="微软雅黑" panose="020B0503020204020204" pitchFamily="34" charset="-122"/>
                </a:rPr>
                <a:t>：卷积神经网络手写数字识别的应用</a:t>
              </a:r>
              <a:endParaRPr lang="zh-CN" altLang="zh-CN" sz="2000" b="1" dirty="0">
                <a:solidFill>
                  <a:srgbClr val="262626"/>
                </a:solidFill>
                <a:latin typeface="微软雅黑" panose="020B0503020204020204" pitchFamily="34" charset="-122"/>
                <a:ea typeface="微软雅黑" panose="020B0503020204020204" pitchFamily="34" charset="-122"/>
              </a:endParaRPr>
            </a:p>
          </p:txBody>
        </p:sp>
        <p:sp>
          <p:nvSpPr>
            <p:cNvPr id="19464" name="矩形 1"/>
            <p:cNvSpPr>
              <a:spLocks noChangeArrowheads="1"/>
            </p:cNvSpPr>
            <p:nvPr/>
          </p:nvSpPr>
          <p:spPr bwMode="auto">
            <a:xfrm>
              <a:off x="0" y="280599"/>
              <a:ext cx="3117388" cy="664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ts val="600"/>
                </a:spcAft>
                <a:buFont typeface="Wingdings" panose="05000000000000000000" pitchFamily="2" charset="2"/>
                <a:buChar char="Ø"/>
              </a:pPr>
              <a:r>
                <a:rPr lang="zh-CN" altLang="en-US" sz="1800" dirty="0">
                  <a:solidFill>
                    <a:srgbClr val="FF0000"/>
                  </a:solidFill>
                  <a:latin typeface="微软雅黑" panose="020B0503020204020204" pitchFamily="34" charset="-122"/>
                  <a:ea typeface="微软雅黑" panose="020B0503020204020204" pitchFamily="34" charset="-122"/>
                </a:rPr>
                <a:t>卷积</a:t>
              </a:r>
              <a:r>
                <a:rPr lang="zh-CN" altLang="en-US" sz="1800" dirty="0">
                  <a:solidFill>
                    <a:srgbClr val="262626"/>
                  </a:solidFill>
                  <a:latin typeface="微软雅黑" panose="020B0503020204020204" pitchFamily="34" charset="-122"/>
                  <a:ea typeface="微软雅黑" panose="020B0503020204020204" pitchFamily="34" charset="-122"/>
                </a:rPr>
                <a:t>过程包括：用一个可训练的滤波器</a:t>
              </a:r>
              <a:r>
                <a:rPr lang="en-US" altLang="zh-CN" sz="1800" dirty="0" err="1">
                  <a:solidFill>
                    <a:srgbClr val="262626"/>
                  </a:solidFill>
                  <a:latin typeface="微软雅黑" panose="020B0503020204020204" pitchFamily="34" charset="-122"/>
                  <a:ea typeface="微软雅黑" panose="020B0503020204020204" pitchFamily="34" charset="-122"/>
                </a:rPr>
                <a:t>fx</a:t>
              </a:r>
              <a:r>
                <a:rPr lang="zh-CN" altLang="en-US" sz="1800" dirty="0">
                  <a:solidFill>
                    <a:srgbClr val="262626"/>
                  </a:solidFill>
                  <a:latin typeface="微软雅黑" panose="020B0503020204020204" pitchFamily="34" charset="-122"/>
                  <a:ea typeface="微软雅黑" panose="020B0503020204020204" pitchFamily="34" charset="-122"/>
                </a:rPr>
                <a:t>去卷积一个输入的图像，然后加一个偏置</a:t>
              </a:r>
              <a:r>
                <a:rPr lang="en-US" altLang="zh-CN" sz="1800" dirty="0">
                  <a:solidFill>
                    <a:srgbClr val="262626"/>
                  </a:solidFill>
                  <a:latin typeface="微软雅黑" panose="020B0503020204020204" pitchFamily="34" charset="-122"/>
                  <a:ea typeface="微软雅黑" panose="020B0503020204020204" pitchFamily="34" charset="-122"/>
                </a:rPr>
                <a:t>bx</a:t>
              </a:r>
              <a:r>
                <a:rPr lang="zh-CN" altLang="en-US" sz="1800" dirty="0">
                  <a:solidFill>
                    <a:srgbClr val="262626"/>
                  </a:solidFill>
                  <a:latin typeface="微软雅黑" panose="020B0503020204020204" pitchFamily="34" charset="-122"/>
                  <a:ea typeface="微软雅黑" panose="020B0503020204020204" pitchFamily="34" charset="-122"/>
                </a:rPr>
                <a:t>，得到卷积层</a:t>
              </a:r>
              <a:r>
                <a:rPr lang="en-US" altLang="zh-CN" sz="1800" dirty="0" err="1">
                  <a:solidFill>
                    <a:srgbClr val="262626"/>
                  </a:solidFill>
                  <a:latin typeface="微软雅黑" panose="020B0503020204020204" pitchFamily="34" charset="-122"/>
                  <a:ea typeface="微软雅黑" panose="020B0503020204020204" pitchFamily="34" charset="-122"/>
                </a:rPr>
                <a:t>Cx</a:t>
              </a:r>
              <a:r>
                <a:rPr lang="zh-CN" altLang="en-US" sz="1800" dirty="0">
                  <a:solidFill>
                    <a:srgbClr val="262626"/>
                  </a:solidFill>
                  <a:latin typeface="微软雅黑" panose="020B0503020204020204" pitchFamily="34" charset="-122"/>
                  <a:ea typeface="微软雅黑" panose="020B0503020204020204" pitchFamily="34" charset="-122"/>
                </a:rPr>
                <a:t>。</a:t>
              </a:r>
            </a:p>
            <a:p>
              <a:pPr eaLnBrk="1" hangingPunct="1">
                <a:lnSpc>
                  <a:spcPct val="100000"/>
                </a:lnSpc>
                <a:spcBef>
                  <a:spcPct val="0"/>
                </a:spcBef>
                <a:spcAft>
                  <a:spcPts val="600"/>
                </a:spcAft>
                <a:buFont typeface="Wingdings" panose="05000000000000000000" pitchFamily="2" charset="2"/>
                <a:buChar char="Ø"/>
              </a:pPr>
              <a:r>
                <a:rPr lang="zh-CN" altLang="en-US" sz="1800" dirty="0">
                  <a:solidFill>
                    <a:srgbClr val="FF0000"/>
                  </a:solidFill>
                  <a:latin typeface="微软雅黑" panose="020B0503020204020204" pitchFamily="34" charset="-122"/>
                  <a:ea typeface="微软雅黑" panose="020B0503020204020204" pitchFamily="34" charset="-122"/>
                </a:rPr>
                <a:t>子采样</a:t>
              </a:r>
              <a:r>
                <a:rPr lang="zh-CN" altLang="en-US" sz="1800" dirty="0">
                  <a:solidFill>
                    <a:srgbClr val="262626"/>
                  </a:solidFill>
                  <a:latin typeface="微软雅黑" panose="020B0503020204020204" pitchFamily="34" charset="-122"/>
                  <a:ea typeface="微软雅黑" panose="020B0503020204020204" pitchFamily="34" charset="-122"/>
                </a:rPr>
                <a:t>过程包括：每邻域四个像素求和变为一个像素，加权再增加偏置，通过一个激活函数，产生一个缩小四倍的特征映射图</a:t>
              </a:r>
            </a:p>
          </p:txBody>
        </p:sp>
      </p:grpSp>
      <p:sp>
        <p:nvSpPr>
          <p:cNvPr id="3" name="内容占位符 2"/>
          <p:cNvSpPr>
            <a:spLocks noGrp="1"/>
          </p:cNvSpPr>
          <p:nvPr>
            <p:ph idx="4294967295"/>
          </p:nvPr>
        </p:nvSpPr>
        <p:spPr>
          <a:xfrm>
            <a:off x="0" y="3429000"/>
            <a:ext cx="10972800" cy="4160838"/>
          </a:xfrm>
        </p:spPr>
        <p:txBody>
          <a:bodyPr/>
          <a:lstStyle/>
          <a:p>
            <a:pPr marL="0" indent="0" eaLnBrk="1" hangingPunct="1">
              <a:buFontTx/>
              <a:buNone/>
              <a:defRPr/>
            </a:pPr>
            <a:r>
              <a:rPr lang="en-US" altLang="zh-CN" sz="2000" b="1" dirty="0">
                <a:latin typeface="+mn-ea"/>
              </a:rPr>
              <a:t>C1</a:t>
            </a:r>
            <a:r>
              <a:rPr lang="zh-CN" altLang="en-US" sz="2000" b="1" dirty="0">
                <a:latin typeface="+mn-ea"/>
              </a:rPr>
              <a:t>层：</a:t>
            </a:r>
            <a:endParaRPr lang="en-US" altLang="zh-CN" sz="2000" b="1" dirty="0">
              <a:latin typeface="+mn-ea"/>
            </a:endParaRPr>
          </a:p>
          <a:p>
            <a:pPr marL="0" indent="0" eaLnBrk="1" hangingPunct="1">
              <a:buFontTx/>
              <a:buNone/>
              <a:defRPr/>
            </a:pPr>
            <a:r>
              <a:rPr lang="zh-CN" altLang="en-US" sz="1800" b="1" dirty="0">
                <a:latin typeface="+mn-ea"/>
              </a:rPr>
              <a:t>输入图片大小：</a:t>
            </a:r>
            <a:r>
              <a:rPr lang="en-US" altLang="zh-CN" sz="1800" b="1" dirty="0">
                <a:latin typeface="+mn-ea"/>
              </a:rPr>
              <a:t>	32</a:t>
            </a:r>
            <a:r>
              <a:rPr lang="zh-CN" altLang="en-US" sz="1800" b="1" dirty="0">
                <a:latin typeface="+mn-ea"/>
              </a:rPr>
              <a:t>*</a:t>
            </a:r>
            <a:r>
              <a:rPr lang="en-US" altLang="zh-CN" sz="1800" b="1" dirty="0">
                <a:latin typeface="+mn-ea"/>
              </a:rPr>
              <a:t>32</a:t>
            </a:r>
          </a:p>
          <a:p>
            <a:pPr marL="0" indent="0" eaLnBrk="1" hangingPunct="1">
              <a:buFontTx/>
              <a:buNone/>
              <a:defRPr/>
            </a:pPr>
            <a:r>
              <a:rPr lang="zh-CN" altLang="en-US" sz="1800" b="1" dirty="0">
                <a:latin typeface="+mn-ea"/>
              </a:rPr>
              <a:t>卷积窗大小：</a:t>
            </a:r>
            <a:r>
              <a:rPr lang="en-US" altLang="zh-CN" sz="1800" b="1" dirty="0">
                <a:latin typeface="+mn-ea"/>
              </a:rPr>
              <a:t>	5</a:t>
            </a:r>
            <a:r>
              <a:rPr lang="zh-CN" altLang="en-US" sz="1800" b="1" dirty="0">
                <a:latin typeface="+mn-ea"/>
              </a:rPr>
              <a:t>*</a:t>
            </a:r>
            <a:r>
              <a:rPr lang="en-US" altLang="zh-CN" sz="1800" b="1" dirty="0">
                <a:latin typeface="+mn-ea"/>
              </a:rPr>
              <a:t>5</a:t>
            </a:r>
          </a:p>
          <a:p>
            <a:pPr marL="0" indent="0" eaLnBrk="1" hangingPunct="1">
              <a:buFontTx/>
              <a:buNone/>
              <a:defRPr/>
            </a:pPr>
            <a:r>
              <a:rPr lang="zh-CN" altLang="en-US" sz="1800" b="1" dirty="0">
                <a:latin typeface="+mn-ea"/>
              </a:rPr>
              <a:t>卷积窗种类：</a:t>
            </a:r>
            <a:r>
              <a:rPr lang="en-US" altLang="zh-CN" sz="1800" b="1" dirty="0">
                <a:latin typeface="+mn-ea"/>
              </a:rPr>
              <a:t>	6</a:t>
            </a:r>
          </a:p>
          <a:p>
            <a:pPr marL="0" indent="0" eaLnBrk="1" hangingPunct="1">
              <a:buFontTx/>
              <a:buNone/>
              <a:defRPr/>
            </a:pPr>
            <a:r>
              <a:rPr lang="zh-CN" altLang="en-US" sz="1800" b="1" dirty="0">
                <a:latin typeface="+mn-ea"/>
              </a:rPr>
              <a:t>输出特征图数量：</a:t>
            </a:r>
            <a:r>
              <a:rPr lang="en-US" altLang="zh-CN" sz="1800" b="1" dirty="0">
                <a:latin typeface="+mn-ea"/>
              </a:rPr>
              <a:t>6</a:t>
            </a:r>
          </a:p>
          <a:p>
            <a:pPr marL="0" indent="0" eaLnBrk="1" hangingPunct="1">
              <a:buFontTx/>
              <a:buNone/>
              <a:defRPr/>
            </a:pPr>
            <a:r>
              <a:rPr lang="zh-CN" altLang="en-US" sz="1800" b="1" dirty="0">
                <a:latin typeface="+mn-ea"/>
              </a:rPr>
              <a:t>输出特征图大小：</a:t>
            </a:r>
            <a:r>
              <a:rPr lang="en-US" altLang="zh-CN" sz="1800" b="1" dirty="0">
                <a:latin typeface="+mn-ea"/>
              </a:rPr>
              <a:t>28</a:t>
            </a:r>
            <a:r>
              <a:rPr lang="zh-CN" altLang="en-US" sz="1800" b="1" dirty="0">
                <a:latin typeface="+mn-ea"/>
              </a:rPr>
              <a:t>*</a:t>
            </a:r>
            <a:r>
              <a:rPr lang="en-US" altLang="zh-CN" sz="1800" b="1" dirty="0">
                <a:latin typeface="+mn-ea"/>
              </a:rPr>
              <a:t>28	(32-5+1)</a:t>
            </a:r>
          </a:p>
          <a:p>
            <a:pPr marL="0" indent="0" eaLnBrk="1" hangingPunct="1">
              <a:buFontTx/>
              <a:buNone/>
              <a:defRPr/>
            </a:pPr>
            <a:r>
              <a:rPr lang="zh-CN" altLang="en-US" sz="1800" b="1" dirty="0">
                <a:latin typeface="+mn-ea"/>
              </a:rPr>
              <a:t>神经元数量：</a:t>
            </a:r>
            <a:r>
              <a:rPr lang="en-US" altLang="zh-CN" sz="1800" b="1" dirty="0">
                <a:latin typeface="+mn-ea"/>
              </a:rPr>
              <a:t>	4704  [(28</a:t>
            </a:r>
            <a:r>
              <a:rPr lang="zh-CN" altLang="en-US" sz="1800" b="1" dirty="0">
                <a:latin typeface="+mn-ea"/>
              </a:rPr>
              <a:t>*</a:t>
            </a:r>
            <a:r>
              <a:rPr lang="en-US" altLang="zh-CN" sz="1800" b="1" dirty="0">
                <a:latin typeface="+mn-ea"/>
              </a:rPr>
              <a:t>28)</a:t>
            </a:r>
            <a:r>
              <a:rPr lang="zh-CN" altLang="en-US" sz="1800" b="1" dirty="0">
                <a:latin typeface="+mn-ea"/>
              </a:rPr>
              <a:t>*</a:t>
            </a:r>
            <a:r>
              <a:rPr lang="en-US" altLang="zh-CN" sz="1800" b="1" dirty="0">
                <a:latin typeface="+mn-ea"/>
              </a:rPr>
              <a:t>6)]</a:t>
            </a:r>
          </a:p>
          <a:p>
            <a:pPr marL="0" indent="0" eaLnBrk="1" hangingPunct="1">
              <a:buFontTx/>
              <a:buNone/>
              <a:defRPr/>
            </a:pPr>
            <a:r>
              <a:rPr lang="zh-CN" altLang="en-US" sz="1800" b="1" dirty="0">
                <a:latin typeface="+mn-ea"/>
              </a:rPr>
              <a:t>连接数：</a:t>
            </a:r>
            <a:r>
              <a:rPr lang="en-US" altLang="zh-CN" sz="1800" b="1" dirty="0">
                <a:latin typeface="+mn-ea"/>
              </a:rPr>
              <a:t>	12304 [(5</a:t>
            </a:r>
            <a:r>
              <a:rPr lang="zh-CN" altLang="en-US" sz="1800" b="1" dirty="0">
                <a:latin typeface="+mn-ea"/>
              </a:rPr>
              <a:t>*</a:t>
            </a:r>
            <a:r>
              <a:rPr lang="en-US" altLang="zh-CN" sz="1800" b="1" dirty="0">
                <a:latin typeface="+mn-ea"/>
              </a:rPr>
              <a:t>5+1)</a:t>
            </a:r>
            <a:r>
              <a:rPr lang="zh-CN" altLang="en-US" sz="1800" b="1" dirty="0">
                <a:latin typeface="+mn-ea"/>
              </a:rPr>
              <a:t>*</a:t>
            </a:r>
            <a:r>
              <a:rPr lang="en-US" altLang="zh-CN" sz="1800" b="1" dirty="0">
                <a:latin typeface="+mn-ea"/>
              </a:rPr>
              <a:t>6]</a:t>
            </a:r>
            <a:r>
              <a:rPr lang="zh-CN" altLang="en-US" sz="1800" b="1" dirty="0">
                <a:latin typeface="+mn-ea"/>
              </a:rPr>
              <a:t>*</a:t>
            </a:r>
            <a:r>
              <a:rPr lang="en-US" altLang="zh-CN" sz="1800" b="1" dirty="0">
                <a:latin typeface="+mn-ea"/>
              </a:rPr>
              <a:t>(28*28)</a:t>
            </a:r>
          </a:p>
          <a:p>
            <a:pPr marL="0" indent="0" eaLnBrk="1" hangingPunct="1">
              <a:buFontTx/>
              <a:buNone/>
              <a:defRPr/>
            </a:pPr>
            <a:r>
              <a:rPr lang="zh-CN" altLang="en-US" sz="1800" b="1" dirty="0">
                <a:latin typeface="+mn-ea"/>
              </a:rPr>
              <a:t>可训练参数：</a:t>
            </a:r>
            <a:r>
              <a:rPr lang="en-US" altLang="zh-CN" sz="1800" b="1" dirty="0">
                <a:latin typeface="+mn-ea"/>
              </a:rPr>
              <a:t>	156 [(5*5+1)*6]</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0647" y="-34725"/>
            <a:ext cx="4879694" cy="1427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onvolution schematic.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55900" y="0"/>
            <a:ext cx="6680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13"/>
          <p:cNvGrpSpPr/>
          <p:nvPr/>
        </p:nvGrpSpPr>
        <p:grpSpPr bwMode="auto">
          <a:xfrm>
            <a:off x="2447925" y="2501900"/>
            <a:ext cx="7296150" cy="981075"/>
            <a:chOff x="0" y="135717"/>
            <a:chExt cx="4331070" cy="582450"/>
          </a:xfrm>
        </p:grpSpPr>
        <p:sp>
          <p:nvSpPr>
            <p:cNvPr id="5126" name="任意多边形 45"/>
            <p:cNvSpPr/>
            <p:nvPr/>
          </p:nvSpPr>
          <p:spPr bwMode="auto">
            <a:xfrm>
              <a:off x="21207" y="616567"/>
              <a:ext cx="1307927" cy="101600"/>
            </a:xfrm>
            <a:custGeom>
              <a:avLst/>
              <a:gdLst>
                <a:gd name="T0" fmla="*/ 0 w 1307927"/>
                <a:gd name="T1" fmla="*/ 0 h 101600"/>
                <a:gd name="T2" fmla="*/ 1223454 w 1307927"/>
                <a:gd name="T3" fmla="*/ 0 h 101600"/>
                <a:gd name="T4" fmla="*/ 1307927 w 1307927"/>
                <a:gd name="T5" fmla="*/ 101600 h 101600"/>
                <a:gd name="T6" fmla="*/ 0 w 1307927"/>
                <a:gd name="T7" fmla="*/ 101600 h 101600"/>
                <a:gd name="T8" fmla="*/ 0 w 1307927"/>
                <a:gd name="T9" fmla="*/ 0 h 101600"/>
                <a:gd name="T10" fmla="*/ 0 60000 65536"/>
                <a:gd name="T11" fmla="*/ 0 60000 65536"/>
                <a:gd name="T12" fmla="*/ 0 60000 65536"/>
                <a:gd name="T13" fmla="*/ 0 60000 65536"/>
                <a:gd name="T14" fmla="*/ 0 60000 65536"/>
                <a:gd name="T15" fmla="*/ 0 w 1307927"/>
                <a:gd name="T16" fmla="*/ 0 h 101600"/>
                <a:gd name="T17" fmla="*/ 1307927 w 1307927"/>
                <a:gd name="T18" fmla="*/ 101600 h 101600"/>
              </a:gdLst>
              <a:ahLst/>
              <a:cxnLst>
                <a:cxn ang="T10">
                  <a:pos x="T0" y="T1"/>
                </a:cxn>
                <a:cxn ang="T11">
                  <a:pos x="T2" y="T3"/>
                </a:cxn>
                <a:cxn ang="T12">
                  <a:pos x="T4" y="T5"/>
                </a:cxn>
                <a:cxn ang="T13">
                  <a:pos x="T6" y="T7"/>
                </a:cxn>
                <a:cxn ang="T14">
                  <a:pos x="T8" y="T9"/>
                </a:cxn>
              </a:cxnLst>
              <a:rect l="T15" t="T16" r="T17" b="T18"/>
              <a:pathLst>
                <a:path w="1307927" h="101600">
                  <a:moveTo>
                    <a:pt x="0" y="0"/>
                  </a:moveTo>
                  <a:lnTo>
                    <a:pt x="1223454" y="0"/>
                  </a:lnTo>
                  <a:lnTo>
                    <a:pt x="1307927" y="101600"/>
                  </a:lnTo>
                  <a:lnTo>
                    <a:pt x="0" y="101600"/>
                  </a:lnTo>
                  <a:lnTo>
                    <a:pt x="0" y="0"/>
                  </a:lnTo>
                  <a:close/>
                </a:path>
              </a:pathLst>
            </a:custGeom>
            <a:solidFill>
              <a:srgbClr val="E5AA57"/>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27" name="任意多边形 126"/>
            <p:cNvSpPr/>
            <p:nvPr/>
          </p:nvSpPr>
          <p:spPr bwMode="auto">
            <a:xfrm>
              <a:off x="1439654" y="616567"/>
              <a:ext cx="2891416" cy="101600"/>
            </a:xfrm>
            <a:custGeom>
              <a:avLst/>
              <a:gdLst>
                <a:gd name="T0" fmla="*/ 0 w 2891416"/>
                <a:gd name="T1" fmla="*/ 0 h 101600"/>
                <a:gd name="T2" fmla="*/ 2891416 w 2891416"/>
                <a:gd name="T3" fmla="*/ 0 h 101600"/>
                <a:gd name="T4" fmla="*/ 2891416 w 2891416"/>
                <a:gd name="T5" fmla="*/ 101600 h 101600"/>
                <a:gd name="T6" fmla="*/ 84473 w 2891416"/>
                <a:gd name="T7" fmla="*/ 101600 h 101600"/>
                <a:gd name="T8" fmla="*/ 0 w 2891416"/>
                <a:gd name="T9" fmla="*/ 0 h 101600"/>
                <a:gd name="T10" fmla="*/ 0 60000 65536"/>
                <a:gd name="T11" fmla="*/ 0 60000 65536"/>
                <a:gd name="T12" fmla="*/ 0 60000 65536"/>
                <a:gd name="T13" fmla="*/ 0 60000 65536"/>
                <a:gd name="T14" fmla="*/ 0 60000 65536"/>
                <a:gd name="T15" fmla="*/ 0 w 2891416"/>
                <a:gd name="T16" fmla="*/ 0 h 101600"/>
                <a:gd name="T17" fmla="*/ 2891416 w 2891416"/>
                <a:gd name="T18" fmla="*/ 101600 h 101600"/>
              </a:gdLst>
              <a:ahLst/>
              <a:cxnLst>
                <a:cxn ang="T10">
                  <a:pos x="T0" y="T1"/>
                </a:cxn>
                <a:cxn ang="T11">
                  <a:pos x="T2" y="T3"/>
                </a:cxn>
                <a:cxn ang="T12">
                  <a:pos x="T4" y="T5"/>
                </a:cxn>
                <a:cxn ang="T13">
                  <a:pos x="T6" y="T7"/>
                </a:cxn>
                <a:cxn ang="T14">
                  <a:pos x="T8" y="T9"/>
                </a:cxn>
              </a:cxnLst>
              <a:rect l="T15" t="T16" r="T17" b="T18"/>
              <a:pathLst>
                <a:path w="2891416" h="101600">
                  <a:moveTo>
                    <a:pt x="0" y="0"/>
                  </a:moveTo>
                  <a:lnTo>
                    <a:pt x="2891416" y="0"/>
                  </a:lnTo>
                  <a:lnTo>
                    <a:pt x="2891416" y="101600"/>
                  </a:lnTo>
                  <a:lnTo>
                    <a:pt x="84473" y="101600"/>
                  </a:lnTo>
                  <a:lnTo>
                    <a:pt x="0" y="0"/>
                  </a:lnTo>
                  <a:close/>
                </a:path>
              </a:pathLst>
            </a:custGeom>
            <a:solidFill>
              <a:srgbClr val="0176AB"/>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28" name="文本框 69"/>
            <p:cNvSpPr txBox="1">
              <a:spLocks noChangeArrowheads="1"/>
            </p:cNvSpPr>
            <p:nvPr/>
          </p:nvSpPr>
          <p:spPr bwMode="auto">
            <a:xfrm>
              <a:off x="1591673" y="135717"/>
              <a:ext cx="2568758" cy="42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000" b="1" dirty="0">
                  <a:solidFill>
                    <a:srgbClr val="262626"/>
                  </a:solidFill>
                  <a:latin typeface="微软雅黑" panose="020B0503020204020204" pitchFamily="34" charset="-122"/>
                  <a:ea typeface="微软雅黑" panose="020B0503020204020204" pitchFamily="34" charset="-122"/>
                </a:rPr>
                <a:t>人工智能的新革命</a:t>
              </a:r>
              <a:endParaRPr lang="zh-CN" altLang="zh-CN" sz="4000" b="1" dirty="0">
                <a:solidFill>
                  <a:srgbClr val="262626"/>
                </a:solidFill>
                <a:latin typeface="微软雅黑" panose="020B0503020204020204" pitchFamily="34" charset="-122"/>
                <a:ea typeface="微软雅黑" panose="020B0503020204020204" pitchFamily="34" charset="-122"/>
              </a:endParaRPr>
            </a:p>
          </p:txBody>
        </p:sp>
        <p:sp>
          <p:nvSpPr>
            <p:cNvPr id="5129" name="文本框 69"/>
            <p:cNvSpPr txBox="1">
              <a:spLocks noChangeArrowheads="1"/>
            </p:cNvSpPr>
            <p:nvPr/>
          </p:nvSpPr>
          <p:spPr bwMode="auto">
            <a:xfrm>
              <a:off x="0" y="146159"/>
              <a:ext cx="1329134" cy="456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zh-CN" sz="4400" b="1">
                  <a:solidFill>
                    <a:srgbClr val="262626"/>
                  </a:solidFill>
                  <a:latin typeface="微软雅黑" panose="020B0503020204020204" pitchFamily="34" charset="-122"/>
                  <a:ea typeface="微软雅黑" panose="020B0503020204020204" pitchFamily="34" charset="-122"/>
                </a:rPr>
                <a:t>第一节</a:t>
              </a:r>
            </a:p>
          </p:txBody>
        </p:sp>
      </p:grpSp>
      <p:sp>
        <p:nvSpPr>
          <p:cNvPr id="5123" name="矩形 47"/>
          <p:cNvSpPr>
            <a:spLocks noChangeArrowheads="1"/>
          </p:cNvSpPr>
          <p:nvPr/>
        </p:nvSpPr>
        <p:spPr bwMode="auto">
          <a:xfrm>
            <a:off x="5129213" y="3590925"/>
            <a:ext cx="3811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zh-CN" altLang="en-US" sz="2400" dirty="0">
                <a:solidFill>
                  <a:srgbClr val="262626"/>
                </a:solidFill>
                <a:latin typeface="微软雅黑" panose="020B0503020204020204" pitchFamily="34" charset="-122"/>
                <a:ea typeface="微软雅黑" panose="020B0503020204020204" pitchFamily="34" charset="-122"/>
              </a:rPr>
              <a:t>人工智能简述</a:t>
            </a:r>
            <a:endParaRPr lang="zh-CN" altLang="zh-CN" sz="2400" dirty="0">
              <a:solidFill>
                <a:srgbClr val="262626"/>
              </a:solidFill>
              <a:latin typeface="微软雅黑" panose="020B0503020204020204" pitchFamily="34" charset="-122"/>
              <a:ea typeface="微软雅黑" panose="020B0503020204020204" pitchFamily="34" charset="-122"/>
            </a:endParaRPr>
          </a:p>
        </p:txBody>
      </p:sp>
      <p:sp>
        <p:nvSpPr>
          <p:cNvPr id="5124" name="矩形 50"/>
          <p:cNvSpPr>
            <a:spLocks noChangeArrowheads="1"/>
          </p:cNvSpPr>
          <p:nvPr/>
        </p:nvSpPr>
        <p:spPr bwMode="auto">
          <a:xfrm>
            <a:off x="5129213" y="4122738"/>
            <a:ext cx="4919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zh-CN" altLang="en-US" sz="2400" dirty="0">
                <a:solidFill>
                  <a:srgbClr val="262626"/>
                </a:solidFill>
                <a:latin typeface="微软雅黑" panose="020B0503020204020204" pitchFamily="34" charset="-122"/>
                <a:ea typeface="微软雅黑" panose="020B0503020204020204" pitchFamily="34" charset="-122"/>
              </a:rPr>
              <a:t>深度学习算法</a:t>
            </a:r>
            <a:endParaRPr lang="en-US" altLang="zh-CN" sz="2400" dirty="0">
              <a:solidFill>
                <a:srgbClr val="262626"/>
              </a:solidFill>
              <a:latin typeface="微软雅黑" panose="020B0503020204020204" pitchFamily="34" charset="-122"/>
              <a:ea typeface="微软雅黑" panose="020B0503020204020204" pitchFamily="34" charset="-122"/>
            </a:endParaRPr>
          </a:p>
        </p:txBody>
      </p:sp>
      <p:sp>
        <p:nvSpPr>
          <p:cNvPr id="9" name="矩形 50"/>
          <p:cNvSpPr>
            <a:spLocks noChangeArrowheads="1"/>
          </p:cNvSpPr>
          <p:nvPr/>
        </p:nvSpPr>
        <p:spPr bwMode="auto">
          <a:xfrm>
            <a:off x="5129213" y="4701858"/>
            <a:ext cx="4919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zh-CN" altLang="en-US" sz="2400" dirty="0">
                <a:solidFill>
                  <a:srgbClr val="262626"/>
                </a:solidFill>
                <a:latin typeface="微软雅黑" panose="020B0503020204020204" pitchFamily="34" charset="-122"/>
                <a:ea typeface="微软雅黑" panose="020B0503020204020204" pitchFamily="34" charset="-122"/>
              </a:rPr>
              <a:t>知识图谱</a:t>
            </a:r>
            <a:endParaRPr lang="en-US" altLang="zh-CN" sz="2400" dirty="0">
              <a:solidFill>
                <a:srgbClr val="262626"/>
              </a:solidFill>
              <a:latin typeface="微软雅黑" panose="020B0503020204020204" pitchFamily="34" charset="-122"/>
              <a:ea typeface="微软雅黑" panose="020B0503020204020204" pitchFamily="34" charset="-122"/>
            </a:endParaRPr>
          </a:p>
        </p:txBody>
      </p:sp>
      <p:sp>
        <p:nvSpPr>
          <p:cNvPr id="10" name="右箭头 9"/>
          <p:cNvSpPr/>
          <p:nvPr/>
        </p:nvSpPr>
        <p:spPr>
          <a:xfrm rot="10800000">
            <a:off x="7738962" y="3560445"/>
            <a:ext cx="1131570" cy="518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cstate="print"/>
          <a:stretch>
            <a:fillRect/>
          </a:stretch>
        </p:blipFill>
        <p:spPr>
          <a:xfrm>
            <a:off x="6575115" y="139502"/>
            <a:ext cx="6621813" cy="3493084"/>
          </a:xfrm>
          <a:prstGeom prst="rect">
            <a:avLst/>
          </a:prstGeom>
        </p:spPr>
      </p:pic>
      <p:sp>
        <p:nvSpPr>
          <p:cNvPr id="2" name="标题 1"/>
          <p:cNvSpPr>
            <a:spLocks noGrp="1"/>
          </p:cNvSpPr>
          <p:nvPr>
            <p:ph type="title"/>
          </p:nvPr>
        </p:nvSpPr>
        <p:spPr/>
        <p:txBody>
          <a:bodyPr/>
          <a:lstStyle/>
          <a:p>
            <a:r>
              <a:rPr lang="zh-CN" altLang="en-US" dirty="0"/>
              <a:t>局部感受 </a:t>
            </a:r>
            <a:r>
              <a:rPr lang="en-US" altLang="zh-CN" dirty="0"/>
              <a:t>- </a:t>
            </a:r>
            <a:r>
              <a:rPr lang="zh-CN" altLang="en-US" dirty="0"/>
              <a:t>卷积</a:t>
            </a:r>
          </a:p>
        </p:txBody>
      </p:sp>
      <p:pic>
        <p:nvPicPr>
          <p:cNvPr id="3" name="图片 1" descr="IMG_256"/>
          <p:cNvPicPr>
            <a:picLocks noChangeAspect="1"/>
          </p:cNvPicPr>
          <p:nvPr/>
        </p:nvPicPr>
        <p:blipFill>
          <a:blip r:embed="rId3" cstate="print"/>
          <a:stretch>
            <a:fillRect/>
          </a:stretch>
        </p:blipFill>
        <p:spPr>
          <a:xfrm>
            <a:off x="50165" y="1386840"/>
            <a:ext cx="6527655" cy="5151120"/>
          </a:xfrm>
          <a:prstGeom prst="rect">
            <a:avLst/>
          </a:prstGeom>
          <a:noFill/>
          <a:ln w="9525">
            <a:noFill/>
          </a:ln>
        </p:spPr>
      </p:pic>
      <p:pic>
        <p:nvPicPr>
          <p:cNvPr id="5" name="图片 4"/>
          <p:cNvPicPr>
            <a:picLocks noChangeAspect="1"/>
          </p:cNvPicPr>
          <p:nvPr/>
        </p:nvPicPr>
        <p:blipFill>
          <a:blip r:embed="rId4" cstate="print"/>
          <a:stretch>
            <a:fillRect/>
          </a:stretch>
        </p:blipFill>
        <p:spPr>
          <a:xfrm>
            <a:off x="6577820" y="3377413"/>
            <a:ext cx="6558149" cy="3455287"/>
          </a:xfrm>
          <a:prstGeom prst="rect">
            <a:avLst/>
          </a:prstGeom>
        </p:spPr>
      </p:pic>
      <p:sp>
        <p:nvSpPr>
          <p:cNvPr id="6" name="圆角矩形 25"/>
          <p:cNvSpPr/>
          <p:nvPr/>
        </p:nvSpPr>
        <p:spPr bwMode="auto">
          <a:xfrm>
            <a:off x="8374208" y="1664675"/>
            <a:ext cx="1626415" cy="919401"/>
          </a:xfrm>
          <a:prstGeom prst="roundRect">
            <a:avLst/>
          </a:prstGeom>
          <a:solidFill>
            <a:schemeClr val="accent2"/>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pPr>
            <a:r>
              <a:rPr lang="en-US" altLang="zh-CN" sz="2400" dirty="0" err="1">
                <a:solidFill>
                  <a:schemeClr val="bg1"/>
                </a:solidFill>
                <a:latin typeface="微软雅黑" panose="020B0503020204020204" pitchFamily="34" charset="-122"/>
                <a:ea typeface="微软雅黑" panose="020B0503020204020204" pitchFamily="34" charset="-122"/>
              </a:rPr>
              <a:t>FeatureMap</a:t>
            </a:r>
            <a:endParaRPr kumimoji="0" lang="zh-CN" altLang="en-US" sz="2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7" name="右箭头 5"/>
          <p:cNvSpPr/>
          <p:nvPr/>
        </p:nvSpPr>
        <p:spPr bwMode="auto">
          <a:xfrm>
            <a:off x="10068197" y="1883066"/>
            <a:ext cx="686634" cy="504245"/>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池化</a:t>
            </a:r>
          </a:p>
        </p:txBody>
      </p:sp>
      <p:grpSp>
        <p:nvGrpSpPr>
          <p:cNvPr id="3" name="组合 2"/>
          <p:cNvGrpSpPr/>
          <p:nvPr/>
        </p:nvGrpSpPr>
        <p:grpSpPr>
          <a:xfrm>
            <a:off x="170815" y="1691641"/>
            <a:ext cx="11076305" cy="5151120"/>
            <a:chOff x="5" y="5853"/>
            <a:chExt cx="14395" cy="4961"/>
          </a:xfrm>
        </p:grpSpPr>
        <p:pic>
          <p:nvPicPr>
            <p:cNvPr id="4" name="图片 7"/>
            <p:cNvPicPr>
              <a:picLocks noChangeAspect="1"/>
            </p:cNvPicPr>
            <p:nvPr/>
          </p:nvPicPr>
          <p:blipFill>
            <a:blip r:embed="rId2" cstate="print"/>
            <a:stretch>
              <a:fillRect/>
            </a:stretch>
          </p:blipFill>
          <p:spPr>
            <a:xfrm>
              <a:off x="6918" y="7326"/>
              <a:ext cx="7483" cy="3488"/>
            </a:xfrm>
            <a:prstGeom prst="rect">
              <a:avLst/>
            </a:prstGeom>
            <a:noFill/>
            <a:ln w="9525">
              <a:noFill/>
            </a:ln>
          </p:spPr>
        </p:pic>
        <p:pic>
          <p:nvPicPr>
            <p:cNvPr id="5" name="图片 8"/>
            <p:cNvPicPr>
              <a:picLocks noChangeAspect="1"/>
            </p:cNvPicPr>
            <p:nvPr/>
          </p:nvPicPr>
          <p:blipFill>
            <a:blip r:embed="rId3" cstate="print"/>
            <a:stretch>
              <a:fillRect/>
            </a:stretch>
          </p:blipFill>
          <p:spPr>
            <a:xfrm>
              <a:off x="5" y="5853"/>
              <a:ext cx="6913" cy="4961"/>
            </a:xfrm>
            <a:prstGeom prst="rect">
              <a:avLst/>
            </a:prstGeom>
            <a:noFill/>
            <a:ln w="9525">
              <a:noFill/>
            </a:ln>
          </p:spPr>
        </p:pic>
      </p:grpSp>
      <p:sp>
        <p:nvSpPr>
          <p:cNvPr id="7" name="文本占位符 5122"/>
          <p:cNvSpPr>
            <a:spLocks noGrp="1"/>
          </p:cNvSpPr>
          <p:nvPr/>
        </p:nvSpPr>
        <p:spPr>
          <a:xfrm>
            <a:off x="5715000" y="276225"/>
            <a:ext cx="6477000" cy="2527935"/>
          </a:xfrm>
          <a:prstGeom prst="rect">
            <a:avLst/>
          </a:prstGeom>
        </p:spPr>
        <p:style>
          <a:lnRef idx="2">
            <a:schemeClr val="accent4"/>
          </a:lnRef>
          <a:fillRef idx="1">
            <a:schemeClr val="lt1"/>
          </a:fillRef>
          <a:effectRef idx="0">
            <a:schemeClr val="accent4"/>
          </a:effectRef>
          <a:fontRef idx="minor">
            <a:schemeClr val="dk1"/>
          </a:fontRef>
        </p:style>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dk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dk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dk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dk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dk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dk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dk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dk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dk1"/>
                </a:solidFill>
                <a:latin typeface="+mn-lt"/>
                <a:ea typeface="+mn-ea"/>
                <a:cs typeface="+mn-cs"/>
              </a:defRPr>
            </a:lvl9pPr>
          </a:lstStyle>
          <a:p>
            <a:r>
              <a:rPr lang="zh-CN" altLang="en-US" sz="2200" dirty="0">
                <a:solidFill>
                  <a:schemeClr val="tx1"/>
                </a:solidFill>
                <a:latin typeface="黑体" panose="02010609060101010101" pitchFamily="49" charset="-122"/>
                <a:ea typeface="黑体" panose="02010609060101010101" pitchFamily="49" charset="-122"/>
              </a:rPr>
              <a:t>原理：根据图像</a:t>
            </a:r>
            <a:r>
              <a:rPr lang="zh-CN" altLang="en-US" sz="2200" dirty="0">
                <a:solidFill>
                  <a:srgbClr val="FF0000"/>
                </a:solidFill>
                <a:latin typeface="黑体" panose="02010609060101010101" pitchFamily="49" charset="-122"/>
                <a:ea typeface="黑体" panose="02010609060101010101" pitchFamily="49" charset="-122"/>
              </a:rPr>
              <a:t>局部相关</a:t>
            </a:r>
            <a:r>
              <a:rPr lang="zh-CN" altLang="en-US" sz="2200" dirty="0">
                <a:solidFill>
                  <a:schemeClr val="tx1"/>
                </a:solidFill>
                <a:latin typeface="黑体" panose="02010609060101010101" pitchFamily="49" charset="-122"/>
                <a:ea typeface="黑体" panose="02010609060101010101" pitchFamily="49" charset="-122"/>
              </a:rPr>
              <a:t>的原理，图像某个邻域内只需要</a:t>
            </a:r>
            <a:r>
              <a:rPr lang="zh-CN" altLang="en-US" sz="2200" dirty="0">
                <a:solidFill>
                  <a:srgbClr val="FF0000"/>
                </a:solidFill>
                <a:latin typeface="黑体" panose="02010609060101010101" pitchFamily="49" charset="-122"/>
                <a:ea typeface="黑体" panose="02010609060101010101" pitchFamily="49" charset="-122"/>
              </a:rPr>
              <a:t>一个像素点</a:t>
            </a:r>
            <a:r>
              <a:rPr lang="zh-CN" altLang="en-US" sz="2200" dirty="0">
                <a:solidFill>
                  <a:schemeClr val="tx1"/>
                </a:solidFill>
                <a:latin typeface="黑体" panose="02010609060101010101" pitchFamily="49" charset="-122"/>
                <a:ea typeface="黑体" panose="02010609060101010101" pitchFamily="49" charset="-122"/>
              </a:rPr>
              <a:t>就能表达整个区域的信息</a:t>
            </a:r>
          </a:p>
          <a:p>
            <a:r>
              <a:rPr lang="zh-CN" altLang="en-US" sz="2200" dirty="0">
                <a:latin typeface="黑体" panose="02010609060101010101" pitchFamily="49" charset="-122"/>
                <a:ea typeface="黑体" panose="02010609060101010101" pitchFamily="49" charset="-122"/>
                <a:sym typeface="+mn-ea"/>
              </a:rPr>
              <a:t>常见的方法：</a:t>
            </a:r>
            <a:endParaRPr lang="zh-CN" altLang="en-US" sz="2200" dirty="0">
              <a:solidFill>
                <a:schemeClr val="tx1"/>
              </a:solidFill>
              <a:latin typeface="黑体" panose="02010609060101010101" pitchFamily="49" charset="-122"/>
              <a:ea typeface="黑体" panose="02010609060101010101" pitchFamily="49" charset="-122"/>
              <a:sym typeface="+mn-ea"/>
            </a:endParaRPr>
          </a:p>
          <a:p>
            <a:pPr marL="800100" lvl="1" indent="-342900">
              <a:buClrTx/>
              <a:buSzPct val="50000"/>
              <a:buFont typeface="Wingdings" panose="05000000000000000000" charset="0"/>
              <a:buChar char="Ø"/>
            </a:pPr>
            <a:r>
              <a:rPr lang="zh-CN" altLang="en-US" sz="2200" dirty="0">
                <a:latin typeface="黑体" panose="02010609060101010101" pitchFamily="49" charset="-122"/>
                <a:ea typeface="黑体" panose="02010609060101010101" pitchFamily="49" charset="-122"/>
                <a:sym typeface="+mn-ea"/>
              </a:rPr>
              <a:t>最大值池化（max-pooling）</a:t>
            </a:r>
            <a:endParaRPr lang="zh-CN" altLang="en-US" sz="2200" dirty="0">
              <a:solidFill>
                <a:schemeClr val="tx1"/>
              </a:solidFill>
              <a:latin typeface="黑体" panose="02010609060101010101" pitchFamily="49" charset="-122"/>
              <a:ea typeface="黑体" panose="02010609060101010101" pitchFamily="49" charset="-122"/>
              <a:sym typeface="+mn-ea"/>
            </a:endParaRPr>
          </a:p>
          <a:p>
            <a:pPr marL="800100" lvl="1" indent="-342900">
              <a:buClrTx/>
              <a:buSzPct val="50000"/>
              <a:buFont typeface="Wingdings" panose="05000000000000000000" charset="0"/>
              <a:buChar char="Ø"/>
            </a:pPr>
            <a:r>
              <a:rPr lang="en-US" altLang="zh-CN" sz="2200" dirty="0">
                <a:latin typeface="黑体" panose="02010609060101010101" pitchFamily="49" charset="-122"/>
                <a:ea typeface="黑体" panose="02010609060101010101" pitchFamily="49" charset="-122"/>
                <a:sym typeface="+mn-ea"/>
              </a:rPr>
              <a:t>L2</a:t>
            </a:r>
            <a:r>
              <a:rPr lang="zh-CN" altLang="en-US" sz="2200" dirty="0">
                <a:latin typeface="黑体" panose="02010609060101010101" pitchFamily="49" charset="-122"/>
                <a:ea typeface="黑体" panose="02010609060101010101" pitchFamily="49" charset="-122"/>
                <a:sym typeface="+mn-ea"/>
              </a:rPr>
              <a:t>池化（L2 pooling）</a:t>
            </a:r>
            <a:endParaRPr lang="zh-CN" altLang="en-US" sz="2200" dirty="0">
              <a:solidFill>
                <a:schemeClr val="tx1"/>
              </a:solidFill>
              <a:latin typeface="黑体" panose="02010609060101010101" pitchFamily="49" charset="-122"/>
              <a:ea typeface="黑体" panose="02010609060101010101" pitchFamily="49" charset="-122"/>
              <a:sym typeface="+mn-ea"/>
            </a:endParaRPr>
          </a:p>
          <a:p>
            <a:pPr marL="800100" lvl="1" indent="-342900">
              <a:buClrTx/>
              <a:buSzPct val="50000"/>
              <a:buFont typeface="Wingdings" panose="05000000000000000000" charset="0"/>
              <a:buChar char="Ø"/>
            </a:pPr>
            <a:r>
              <a:rPr lang="zh-CN" altLang="en-US" sz="2200" dirty="0">
                <a:latin typeface="黑体" panose="02010609060101010101" pitchFamily="49" charset="-122"/>
                <a:ea typeface="黑体" panose="02010609060101010101" pitchFamily="49" charset="-122"/>
                <a:sym typeface="+mn-ea"/>
              </a:rPr>
              <a:t>均值池化（Mean Pooling）</a:t>
            </a:r>
          </a:p>
          <a:p>
            <a:endParaRPr lang="zh-CN" altLang="en-US" sz="2200" dirty="0">
              <a:solidFill>
                <a:schemeClr val="tx1"/>
              </a:solidFill>
              <a:latin typeface="黑体" panose="02010609060101010101" pitchFamily="49" charset="-122"/>
              <a:ea typeface="黑体" panose="02010609060101010101" pitchFamily="49" charset="-122"/>
            </a:endParaRPr>
          </a:p>
          <a:p>
            <a:endParaRPr lang="zh-CN" altLang="en-US" sz="22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LeNet-5</a:t>
            </a:r>
            <a:endParaRPr lang="zh-CN" altLang="en-US" dirty="0"/>
          </a:p>
        </p:txBody>
      </p:sp>
      <p:pic>
        <p:nvPicPr>
          <p:cNvPr id="3" name="内容占位符 3" descr="CNNArchitecture"/>
          <p:cNvPicPr>
            <a:picLocks noChangeAspect="1"/>
          </p:cNvPicPr>
          <p:nvPr/>
        </p:nvPicPr>
        <p:blipFill>
          <a:blip r:embed="rId2" cstate="print"/>
          <a:stretch>
            <a:fillRect/>
          </a:stretch>
        </p:blipFill>
        <p:spPr>
          <a:xfrm>
            <a:off x="3719830" y="-274320"/>
            <a:ext cx="8472170" cy="3577337"/>
          </a:xfrm>
          <a:prstGeom prst="rect">
            <a:avLst/>
          </a:prstGeom>
        </p:spPr>
      </p:pic>
      <p:pic>
        <p:nvPicPr>
          <p:cNvPr id="4" name="图片 2"/>
          <p:cNvPicPr>
            <a:picLocks noChangeAspect="1"/>
          </p:cNvPicPr>
          <p:nvPr/>
        </p:nvPicPr>
        <p:blipFill>
          <a:blip r:embed="rId3" cstate="print"/>
          <a:srcRect b="13398"/>
          <a:stretch>
            <a:fillRect/>
          </a:stretch>
        </p:blipFill>
        <p:spPr>
          <a:xfrm>
            <a:off x="0" y="3199058"/>
            <a:ext cx="8412480" cy="3662752"/>
          </a:xfrm>
          <a:prstGeom prst="rect">
            <a:avLst/>
          </a:prstGeom>
          <a:noFill/>
          <a:ln w="9525">
            <a:noFill/>
          </a:ln>
        </p:spPr>
      </p:pic>
      <p:sp>
        <p:nvSpPr>
          <p:cNvPr id="5" name="文本占位符 5122"/>
          <p:cNvSpPr txBox="1"/>
          <p:nvPr/>
        </p:nvSpPr>
        <p:spPr>
          <a:xfrm>
            <a:off x="-30480" y="914400"/>
            <a:ext cx="3750310" cy="22846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300" dirty="0">
                <a:latin typeface="黑体" panose="02010609060101010101" pitchFamily="49" charset="-122"/>
                <a:ea typeface="黑体" panose="02010609060101010101" pitchFamily="49" charset="-122"/>
              </a:rPr>
              <a:t>Yann Lecun,1989年用美国邮政系统提供的</a:t>
            </a:r>
            <a:r>
              <a:rPr lang="en-US" altLang="zh-CN" sz="2300" dirty="0">
                <a:solidFill>
                  <a:srgbClr val="FF0000"/>
                </a:solidFill>
                <a:latin typeface="黑体" panose="02010609060101010101" pitchFamily="49" charset="-122"/>
                <a:ea typeface="黑体" panose="02010609060101010101" pitchFamily="49" charset="-122"/>
              </a:rPr>
              <a:t>近万个</a:t>
            </a:r>
            <a:r>
              <a:rPr lang="en-US" altLang="zh-CN" sz="2300" dirty="0">
                <a:latin typeface="黑体" panose="02010609060101010101" pitchFamily="49" charset="-122"/>
                <a:ea typeface="黑体" panose="02010609060101010101" pitchFamily="49" charset="-122"/>
              </a:rPr>
              <a:t>手写数字的样本来</a:t>
            </a:r>
            <a:r>
              <a:rPr lang="zh-CN" altLang="en-US" sz="2300" dirty="0">
                <a:latin typeface="黑体" panose="02010609060101010101" pitchFamily="49" charset="-122"/>
                <a:ea typeface="黑体" panose="02010609060101010101" pitchFamily="49" charset="-122"/>
              </a:rPr>
              <a:t>训练</a:t>
            </a:r>
            <a:r>
              <a:rPr lang="en-US" altLang="zh-CN" sz="2300" dirty="0">
                <a:latin typeface="黑体" panose="02010609060101010101" pitchFamily="49" charset="-122"/>
                <a:ea typeface="黑体" panose="02010609060101010101" pitchFamily="49" charset="-122"/>
              </a:rPr>
              <a:t>神经网络系统，在独立的测试样本中,错误率只有</a:t>
            </a:r>
            <a:r>
              <a:rPr lang="en-US" altLang="zh-CN" sz="2300" dirty="0">
                <a:solidFill>
                  <a:srgbClr val="FF0000"/>
                </a:solidFill>
                <a:latin typeface="黑体" panose="02010609060101010101" pitchFamily="49" charset="-122"/>
                <a:ea typeface="黑体" panose="02010609060101010101" pitchFamily="49" charset="-122"/>
              </a:rPr>
              <a:t>5%</a:t>
            </a:r>
          </a:p>
        </p:txBody>
      </p:sp>
      <p:sp>
        <p:nvSpPr>
          <p:cNvPr id="6" name="文本占位符 5122"/>
          <p:cNvSpPr txBox="1"/>
          <p:nvPr/>
        </p:nvSpPr>
        <p:spPr>
          <a:xfrm>
            <a:off x="8336280" y="3958336"/>
            <a:ext cx="3779520" cy="47880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300" dirty="0">
                <a:latin typeface="黑体" panose="02010609060101010101" pitchFamily="49" charset="-122"/>
                <a:ea typeface="黑体" panose="02010609060101010101" pitchFamily="49" charset="-122"/>
              </a:rPr>
              <a:t>进一步运用CNN，开发出LeNet-5用于读取</a:t>
            </a:r>
            <a:r>
              <a:rPr lang="en-US" altLang="zh-CN" sz="2300" dirty="0">
                <a:solidFill>
                  <a:srgbClr val="FF0000"/>
                </a:solidFill>
                <a:latin typeface="黑体" panose="02010609060101010101" pitchFamily="49" charset="-122"/>
                <a:ea typeface="黑体" panose="02010609060101010101" pitchFamily="49" charset="-122"/>
              </a:rPr>
              <a:t>银行支票</a:t>
            </a:r>
            <a:r>
              <a:rPr lang="en-US" altLang="zh-CN" sz="2300" dirty="0">
                <a:latin typeface="黑体" panose="02010609060101010101" pitchFamily="49" charset="-122"/>
                <a:ea typeface="黑体" panose="02010609060101010101" pitchFamily="49" charset="-122"/>
              </a:rPr>
              <a:t>上的手写数字，这个支票识别系统在九十年代末占据了美国接近20%的市场</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深度学习的训练方法</a:t>
            </a:r>
          </a:p>
        </p:txBody>
      </p:sp>
      <p:sp>
        <p:nvSpPr>
          <p:cNvPr id="23554" name="内容占位符 2"/>
          <p:cNvSpPr>
            <a:spLocks noGrp="1"/>
          </p:cNvSpPr>
          <p:nvPr>
            <p:ph idx="4294967295"/>
          </p:nvPr>
        </p:nvSpPr>
        <p:spPr>
          <a:xfrm>
            <a:off x="0" y="1409700"/>
            <a:ext cx="10972800" cy="4525963"/>
          </a:xfrm>
        </p:spPr>
        <p:txBody>
          <a:bodyPr/>
          <a:lstStyle/>
          <a:p>
            <a:pPr eaLnBrk="1" hangingPunct="1"/>
            <a:r>
              <a:rPr lang="en-US" altLang="zh-CN"/>
              <a:t>Hinton in ImageNet</a:t>
            </a:r>
          </a:p>
          <a:p>
            <a:pPr lvl="1" eaLnBrk="1" hangingPunct="1"/>
            <a:r>
              <a:rPr lang="zh-CN" altLang="en-US"/>
              <a:t>比赛</a:t>
            </a:r>
            <a:endParaRPr lang="en-US" altLang="zh-CN"/>
          </a:p>
          <a:p>
            <a:pPr lvl="2" eaLnBrk="1" hangingPunct="1"/>
            <a:r>
              <a:rPr lang="en-US" altLang="zh-CN"/>
              <a:t>140</a:t>
            </a:r>
            <a:r>
              <a:rPr lang="zh-CN" altLang="en-US"/>
              <a:t>万图像，</a:t>
            </a:r>
            <a:r>
              <a:rPr lang="en-US" altLang="zh-CN"/>
              <a:t>	</a:t>
            </a:r>
          </a:p>
          <a:p>
            <a:pPr lvl="2" eaLnBrk="1" hangingPunct="1"/>
            <a:r>
              <a:rPr lang="en-US" altLang="zh-CN"/>
              <a:t>1000</a:t>
            </a:r>
            <a:r>
              <a:rPr lang="zh-CN" altLang="en-US"/>
              <a:t>类</a:t>
            </a:r>
            <a:endParaRPr lang="en-US" altLang="zh-CN"/>
          </a:p>
          <a:p>
            <a:pPr lvl="1" eaLnBrk="1" hangingPunct="1"/>
            <a:r>
              <a:rPr lang="zh-CN" altLang="en-US"/>
              <a:t>图库</a:t>
            </a:r>
            <a:endParaRPr lang="en-US" altLang="zh-CN"/>
          </a:p>
          <a:p>
            <a:pPr lvl="2" eaLnBrk="1" hangingPunct="1"/>
            <a:r>
              <a:rPr lang="en-US" altLang="zh-CN"/>
              <a:t>1000</a:t>
            </a:r>
            <a:r>
              <a:rPr lang="zh-CN" altLang="en-US"/>
              <a:t>万图像</a:t>
            </a:r>
            <a:endParaRPr lang="en-US" altLang="zh-CN"/>
          </a:p>
          <a:p>
            <a:pPr lvl="2" eaLnBrk="1" hangingPunct="1"/>
            <a:r>
              <a:rPr lang="en-US" altLang="zh-CN"/>
              <a:t>20000</a:t>
            </a:r>
            <a:r>
              <a:rPr lang="zh-CN" altLang="en-US"/>
              <a:t>类</a:t>
            </a:r>
            <a:endParaRPr lang="en-US" altLang="zh-CN"/>
          </a:p>
          <a:p>
            <a:pPr lvl="1" eaLnBrk="1" hangingPunct="1"/>
            <a:r>
              <a:rPr lang="en-US" altLang="zh-CN"/>
              <a:t>7</a:t>
            </a:r>
            <a:r>
              <a:rPr lang="zh-CN" altLang="en-US"/>
              <a:t>层</a:t>
            </a:r>
            <a:r>
              <a:rPr lang="en-US" altLang="zh-CN"/>
              <a:t>CNN</a:t>
            </a:r>
            <a:endParaRPr lang="zh-CN" altLang="en-US"/>
          </a:p>
          <a:p>
            <a:pPr lvl="1" eaLnBrk="1" hangingPunct="1"/>
            <a:r>
              <a:rPr lang="zh-CN" altLang="en-US"/>
              <a:t>准确率从</a:t>
            </a:r>
            <a:r>
              <a:rPr lang="en-US" altLang="zh-CN"/>
              <a:t>74%-&gt;85%</a:t>
            </a:r>
            <a:endParaRPr lang="zh-CN" altLang="en-US"/>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6712" y="911628"/>
            <a:ext cx="8914176" cy="5763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pPr eaLnBrk="1" hangingPunct="1"/>
            <a:r>
              <a:rPr lang="zh-CN" altLang="en-US" sz="3200"/>
              <a:t>深度学习的成功应用</a:t>
            </a:r>
          </a:p>
        </p:txBody>
      </p:sp>
      <p:sp>
        <p:nvSpPr>
          <p:cNvPr id="24579" name="内容占位符 2"/>
          <p:cNvSpPr>
            <a:spLocks noGrp="1"/>
          </p:cNvSpPr>
          <p:nvPr>
            <p:ph idx="4294967295"/>
          </p:nvPr>
        </p:nvSpPr>
        <p:spPr>
          <a:xfrm>
            <a:off x="533400" y="1474788"/>
            <a:ext cx="10515600" cy="4351337"/>
          </a:xfrm>
        </p:spPr>
        <p:txBody>
          <a:bodyPr>
            <a:normAutofit/>
          </a:bodyPr>
          <a:lstStyle/>
          <a:p>
            <a:pPr eaLnBrk="1" hangingPunct="1"/>
            <a:r>
              <a:rPr lang="en-US" altLang="zh-CN" sz="2300" dirty="0" err="1">
                <a:solidFill>
                  <a:srgbClr val="FF0000"/>
                </a:solidFill>
                <a:latin typeface="微软雅黑" panose="020B0503020204020204" pitchFamily="34" charset="-122"/>
                <a:ea typeface="微软雅黑" panose="020B0503020204020204" pitchFamily="34" charset="-122"/>
              </a:rPr>
              <a:t>AlphaGo</a:t>
            </a:r>
            <a:r>
              <a:rPr lang="zh-CN" altLang="en-US" sz="2300" dirty="0">
                <a:solidFill>
                  <a:srgbClr val="FF0000"/>
                </a:solidFill>
                <a:latin typeface="微软雅黑" panose="020B0503020204020204" pitchFamily="34" charset="-122"/>
                <a:ea typeface="微软雅黑" panose="020B0503020204020204" pitchFamily="34" charset="-122"/>
              </a:rPr>
              <a:t>战胜李世石</a:t>
            </a:r>
          </a:p>
          <a:p>
            <a:pPr eaLnBrk="1" hangingPunct="1"/>
            <a:r>
              <a:rPr lang="zh-CN" altLang="en-US" sz="2300" dirty="0">
                <a:solidFill>
                  <a:srgbClr val="FF0000"/>
                </a:solidFill>
                <a:latin typeface="微软雅黑" panose="020B0503020204020204" pitchFamily="34" charset="-122"/>
                <a:ea typeface="微软雅黑" panose="020B0503020204020204" pitchFamily="34" charset="-122"/>
              </a:rPr>
              <a:t>图像识别</a:t>
            </a:r>
            <a:r>
              <a:rPr lang="zh-CN" altLang="en-US" sz="2300" dirty="0">
                <a:latin typeface="微软雅黑" panose="020B0503020204020204" pitchFamily="34" charset="-122"/>
                <a:ea typeface="微软雅黑" panose="020B0503020204020204" pitchFamily="34" charset="-122"/>
              </a:rPr>
              <a:t>全面超越人类</a:t>
            </a:r>
            <a:endParaRPr lang="en-US" altLang="zh-CN" sz="2300" dirty="0">
              <a:latin typeface="微软雅黑" panose="020B0503020204020204" pitchFamily="34" charset="-122"/>
              <a:ea typeface="微软雅黑" panose="020B0503020204020204" pitchFamily="34" charset="-122"/>
            </a:endParaRPr>
          </a:p>
          <a:p>
            <a:pPr eaLnBrk="1" hangingPunct="1"/>
            <a:r>
              <a:rPr lang="zh-CN" altLang="en-US" sz="2300" dirty="0">
                <a:solidFill>
                  <a:srgbClr val="FF0000"/>
                </a:solidFill>
                <a:latin typeface="微软雅黑" panose="020B0503020204020204" pitchFamily="34" charset="-122"/>
                <a:ea typeface="微软雅黑" panose="020B0503020204020204" pitchFamily="34" charset="-122"/>
              </a:rPr>
              <a:t>语音识别</a:t>
            </a:r>
            <a:r>
              <a:rPr lang="zh-CN" altLang="en-US" sz="2300" dirty="0">
                <a:latin typeface="微软雅黑" panose="020B0503020204020204" pitchFamily="34" charset="-122"/>
                <a:ea typeface="微软雅黑" panose="020B0503020204020204" pitchFamily="34" charset="-122"/>
              </a:rPr>
              <a:t>接近人类</a:t>
            </a:r>
            <a:endParaRPr lang="en-US" altLang="zh-CN" sz="2300" dirty="0">
              <a:latin typeface="微软雅黑" panose="020B0503020204020204" pitchFamily="34" charset="-122"/>
              <a:ea typeface="微软雅黑" panose="020B0503020204020204" pitchFamily="34" charset="-122"/>
            </a:endParaRPr>
          </a:p>
          <a:p>
            <a:pPr lvl="1" eaLnBrk="1" hangingPunct="1"/>
            <a:r>
              <a:rPr lang="zh-CN" altLang="en-US" sz="2300" dirty="0">
                <a:latin typeface="微软雅黑" panose="020B0503020204020204" pitchFamily="34" charset="-122"/>
                <a:ea typeface="微软雅黑" panose="020B0503020204020204" pitchFamily="34" charset="-122"/>
              </a:rPr>
              <a:t>将声学模型中混合高斯模型替换为</a:t>
            </a:r>
            <a:r>
              <a:rPr lang="en-US" altLang="zh-CN" sz="2300" dirty="0">
                <a:latin typeface="微软雅黑" panose="020B0503020204020204" pitchFamily="34" charset="-122"/>
                <a:ea typeface="微软雅黑" panose="020B0503020204020204" pitchFamily="34" charset="-122"/>
              </a:rPr>
              <a:t>DNN</a:t>
            </a:r>
            <a:r>
              <a:rPr lang="zh-CN" altLang="en-US" sz="2300" dirty="0">
                <a:latin typeface="微软雅黑" panose="020B0503020204020204" pitchFamily="34" charset="-122"/>
                <a:ea typeface="微软雅黑" panose="020B0503020204020204" pitchFamily="34" charset="-122"/>
              </a:rPr>
              <a:t>模型</a:t>
            </a:r>
            <a:endParaRPr lang="en-US" altLang="zh-CN" sz="2300" dirty="0">
              <a:latin typeface="微软雅黑" panose="020B0503020204020204" pitchFamily="34" charset="-122"/>
              <a:ea typeface="微软雅黑" panose="020B0503020204020204" pitchFamily="34" charset="-122"/>
            </a:endParaRPr>
          </a:p>
          <a:p>
            <a:pPr lvl="1" eaLnBrk="1" hangingPunct="1"/>
            <a:r>
              <a:rPr lang="zh-CN" altLang="en-US" sz="2300" dirty="0">
                <a:latin typeface="微软雅黑" panose="020B0503020204020204" pitchFamily="34" charset="-122"/>
                <a:ea typeface="微软雅黑" panose="020B0503020204020204" pitchFamily="34" charset="-122"/>
              </a:rPr>
              <a:t>获得</a:t>
            </a:r>
            <a:r>
              <a:rPr lang="en-US" altLang="zh-CN" sz="2300" dirty="0">
                <a:latin typeface="微软雅黑" panose="020B0503020204020204" pitchFamily="34" charset="-122"/>
                <a:ea typeface="微软雅黑" panose="020B0503020204020204" pitchFamily="34" charset="-122"/>
              </a:rPr>
              <a:t>30%+ </a:t>
            </a:r>
            <a:r>
              <a:rPr lang="zh-CN" altLang="en-US" sz="2300" dirty="0">
                <a:latin typeface="微软雅黑" panose="020B0503020204020204" pitchFamily="34" charset="-122"/>
                <a:ea typeface="微软雅黑" panose="020B0503020204020204" pitchFamily="34" charset="-122"/>
              </a:rPr>
              <a:t>相对提升</a:t>
            </a:r>
            <a:endParaRPr lang="en-US" altLang="zh-CN" sz="2300" dirty="0">
              <a:latin typeface="微软雅黑" panose="020B0503020204020204" pitchFamily="34" charset="-122"/>
              <a:ea typeface="微软雅黑" panose="020B0503020204020204" pitchFamily="34" charset="-122"/>
            </a:endParaRPr>
          </a:p>
          <a:p>
            <a:pPr eaLnBrk="1" hangingPunct="1"/>
            <a:r>
              <a:rPr lang="en-US" altLang="zh-CN" sz="2300" dirty="0">
                <a:solidFill>
                  <a:srgbClr val="FF0000"/>
                </a:solidFill>
                <a:latin typeface="微软雅黑" panose="020B0503020204020204" pitchFamily="34" charset="-122"/>
                <a:ea typeface="微软雅黑" panose="020B0503020204020204" pitchFamily="34" charset="-122"/>
              </a:rPr>
              <a:t>Tesla Autopilo</a:t>
            </a:r>
            <a:r>
              <a:rPr lang="en-US" altLang="zh-CN" sz="2300" dirty="0">
                <a:latin typeface="微软雅黑" panose="020B0503020204020204" pitchFamily="34" charset="-122"/>
                <a:ea typeface="微软雅黑" panose="020B0503020204020204" pitchFamily="34" charset="-122"/>
              </a:rPr>
              <a:t>t</a:t>
            </a:r>
            <a:r>
              <a:rPr lang="zh-CN" altLang="en-US" sz="2300" dirty="0">
                <a:latin typeface="微软雅黑" panose="020B0503020204020204" pitchFamily="34" charset="-122"/>
                <a:ea typeface="微软雅黑" panose="020B0503020204020204" pitchFamily="34" charset="-122"/>
              </a:rPr>
              <a:t>投入商用</a:t>
            </a:r>
          </a:p>
          <a:p>
            <a:pPr eaLnBrk="1" hangingPunct="1"/>
            <a:r>
              <a:rPr lang="en-US" altLang="zh-CN" sz="2300" dirty="0">
                <a:solidFill>
                  <a:srgbClr val="FF0000"/>
                </a:solidFill>
                <a:latin typeface="微软雅黑" panose="020B0503020204020204" pitchFamily="34" charset="-122"/>
                <a:ea typeface="微软雅黑" panose="020B0503020204020204" pitchFamily="34" charset="-122"/>
              </a:rPr>
              <a:t>Google Translate</a:t>
            </a:r>
            <a:r>
              <a:rPr lang="zh-CN" altLang="en-US" sz="2300" dirty="0">
                <a:latin typeface="微软雅黑" panose="020B0503020204020204" pitchFamily="34" charset="-122"/>
                <a:ea typeface="微软雅黑" panose="020B0503020204020204" pitchFamily="34" charset="-122"/>
              </a:rPr>
              <a:t>投入商用</a:t>
            </a:r>
            <a:endParaRPr lang="en-US" altLang="zh-CN" sz="2300" dirty="0">
              <a:latin typeface="微软雅黑" panose="020B0503020204020204" pitchFamily="34" charset="-122"/>
              <a:ea typeface="微软雅黑" panose="020B0503020204020204" pitchFamily="34" charset="-122"/>
            </a:endParaRPr>
          </a:p>
          <a:p>
            <a:pPr lvl="1" eaLnBrk="1" hangingPunct="1"/>
            <a:r>
              <a:rPr lang="zh-CN" altLang="en-US" sz="2300" dirty="0">
                <a:latin typeface="微软雅黑" panose="020B0503020204020204" pitchFamily="34" charset="-122"/>
                <a:ea typeface="微软雅黑" panose="020B0503020204020204" pitchFamily="34" charset="-122"/>
              </a:rPr>
              <a:t>把原文例如中文词先翻成一个词向量，变成一个数字向量。</a:t>
            </a:r>
          </a:p>
          <a:p>
            <a:pPr lvl="1" eaLnBrk="1" hangingPunct="1"/>
            <a:r>
              <a:rPr lang="zh-CN" altLang="en-US" sz="2300" dirty="0">
                <a:latin typeface="微软雅黑" panose="020B0503020204020204" pitchFamily="34" charset="-122"/>
                <a:ea typeface="微软雅黑" panose="020B0503020204020204" pitchFamily="34" charset="-122"/>
              </a:rPr>
              <a:t>对这个词向量再编辑，变成一个语义表示的方式。</a:t>
            </a:r>
          </a:p>
          <a:p>
            <a:pPr lvl="1" eaLnBrk="1" hangingPunct="1"/>
            <a:r>
              <a:rPr lang="zh-CN" altLang="en-US" sz="2300" dirty="0">
                <a:latin typeface="微软雅黑" panose="020B0503020204020204" pitchFamily="34" charset="-122"/>
                <a:ea typeface="微软雅黑" panose="020B0503020204020204" pitchFamily="34" charset="-122"/>
              </a:rPr>
              <a:t>翻译成目标语言，例如英文。</a:t>
            </a:r>
          </a:p>
          <a:p>
            <a:pPr eaLnBrk="1" hangingPunct="1"/>
            <a:endParaRPr lang="zh-CN" altLang="en-US" sz="2300" dirty="0">
              <a:latin typeface="微软雅黑" panose="020B0503020204020204" pitchFamily="34" charset="-122"/>
              <a:ea typeface="微软雅黑" panose="020B0503020204020204" pitchFamily="34" charset="-122"/>
            </a:endParaRPr>
          </a:p>
        </p:txBody>
      </p:sp>
      <p:pic>
        <p:nvPicPr>
          <p:cNvPr id="24580" name="Picture 3" descr="C:\Documents and Settings\hllee\Application Data\SSH\temp\speech_demo.png"/>
          <p:cNvPicPr>
            <a:picLocks noChangeAspect="1" noChangeArrowheads="1"/>
          </p:cNvPicPr>
          <p:nvPr/>
        </p:nvPicPr>
        <p:blipFill>
          <a:blip r:embed="rId2">
            <a:extLst>
              <a:ext uri="{28A0092B-C50C-407E-A947-70E740481C1C}">
                <a14:useLocalDpi xmlns:a14="http://schemas.microsoft.com/office/drawing/2010/main" val="0"/>
              </a:ext>
            </a:extLst>
          </a:blip>
          <a:srcRect l="47729" t="11765" r="30080" b="61154"/>
          <a:stretch>
            <a:fillRect/>
          </a:stretch>
        </p:blipFill>
        <p:spPr bwMode="auto">
          <a:xfrm>
            <a:off x="7206298" y="1214438"/>
            <a:ext cx="3217862"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直角三角形 4"/>
          <p:cNvSpPr>
            <a:spLocks noChangeArrowheads="1"/>
          </p:cNvSpPr>
          <p:nvPr/>
        </p:nvSpPr>
        <p:spPr bwMode="auto">
          <a:xfrm rot="-5400000">
            <a:off x="11830050" y="6515100"/>
            <a:ext cx="273050" cy="273050"/>
          </a:xfrm>
          <a:prstGeom prst="rtTriangle">
            <a:avLst/>
          </a:prstGeom>
          <a:solidFill>
            <a:srgbClr val="E5AA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13"/>
          <p:cNvGrpSpPr/>
          <p:nvPr/>
        </p:nvGrpSpPr>
        <p:grpSpPr bwMode="auto">
          <a:xfrm>
            <a:off x="2447925" y="2501900"/>
            <a:ext cx="7296150" cy="981075"/>
            <a:chOff x="0" y="135717"/>
            <a:chExt cx="4331070" cy="582450"/>
          </a:xfrm>
        </p:grpSpPr>
        <p:sp>
          <p:nvSpPr>
            <p:cNvPr id="5126" name="任意多边形 45"/>
            <p:cNvSpPr/>
            <p:nvPr/>
          </p:nvSpPr>
          <p:spPr bwMode="auto">
            <a:xfrm>
              <a:off x="21207" y="616567"/>
              <a:ext cx="1307927" cy="101600"/>
            </a:xfrm>
            <a:custGeom>
              <a:avLst/>
              <a:gdLst>
                <a:gd name="T0" fmla="*/ 0 w 1307927"/>
                <a:gd name="T1" fmla="*/ 0 h 101600"/>
                <a:gd name="T2" fmla="*/ 1223454 w 1307927"/>
                <a:gd name="T3" fmla="*/ 0 h 101600"/>
                <a:gd name="T4" fmla="*/ 1307927 w 1307927"/>
                <a:gd name="T5" fmla="*/ 101600 h 101600"/>
                <a:gd name="T6" fmla="*/ 0 w 1307927"/>
                <a:gd name="T7" fmla="*/ 101600 h 101600"/>
                <a:gd name="T8" fmla="*/ 0 w 1307927"/>
                <a:gd name="T9" fmla="*/ 0 h 101600"/>
                <a:gd name="T10" fmla="*/ 0 60000 65536"/>
                <a:gd name="T11" fmla="*/ 0 60000 65536"/>
                <a:gd name="T12" fmla="*/ 0 60000 65536"/>
                <a:gd name="T13" fmla="*/ 0 60000 65536"/>
                <a:gd name="T14" fmla="*/ 0 60000 65536"/>
                <a:gd name="T15" fmla="*/ 0 w 1307927"/>
                <a:gd name="T16" fmla="*/ 0 h 101600"/>
                <a:gd name="T17" fmla="*/ 1307927 w 1307927"/>
                <a:gd name="T18" fmla="*/ 101600 h 101600"/>
              </a:gdLst>
              <a:ahLst/>
              <a:cxnLst>
                <a:cxn ang="T10">
                  <a:pos x="T0" y="T1"/>
                </a:cxn>
                <a:cxn ang="T11">
                  <a:pos x="T2" y="T3"/>
                </a:cxn>
                <a:cxn ang="T12">
                  <a:pos x="T4" y="T5"/>
                </a:cxn>
                <a:cxn ang="T13">
                  <a:pos x="T6" y="T7"/>
                </a:cxn>
                <a:cxn ang="T14">
                  <a:pos x="T8" y="T9"/>
                </a:cxn>
              </a:cxnLst>
              <a:rect l="T15" t="T16" r="T17" b="T18"/>
              <a:pathLst>
                <a:path w="1307927" h="101600">
                  <a:moveTo>
                    <a:pt x="0" y="0"/>
                  </a:moveTo>
                  <a:lnTo>
                    <a:pt x="1223454" y="0"/>
                  </a:lnTo>
                  <a:lnTo>
                    <a:pt x="1307927" y="101600"/>
                  </a:lnTo>
                  <a:lnTo>
                    <a:pt x="0" y="101600"/>
                  </a:lnTo>
                  <a:lnTo>
                    <a:pt x="0" y="0"/>
                  </a:lnTo>
                  <a:close/>
                </a:path>
              </a:pathLst>
            </a:custGeom>
            <a:solidFill>
              <a:srgbClr val="E5AA57"/>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27" name="任意多边形 126"/>
            <p:cNvSpPr/>
            <p:nvPr/>
          </p:nvSpPr>
          <p:spPr bwMode="auto">
            <a:xfrm>
              <a:off x="1439654" y="616567"/>
              <a:ext cx="2891416" cy="101600"/>
            </a:xfrm>
            <a:custGeom>
              <a:avLst/>
              <a:gdLst>
                <a:gd name="T0" fmla="*/ 0 w 2891416"/>
                <a:gd name="T1" fmla="*/ 0 h 101600"/>
                <a:gd name="T2" fmla="*/ 2891416 w 2891416"/>
                <a:gd name="T3" fmla="*/ 0 h 101600"/>
                <a:gd name="T4" fmla="*/ 2891416 w 2891416"/>
                <a:gd name="T5" fmla="*/ 101600 h 101600"/>
                <a:gd name="T6" fmla="*/ 84473 w 2891416"/>
                <a:gd name="T7" fmla="*/ 101600 h 101600"/>
                <a:gd name="T8" fmla="*/ 0 w 2891416"/>
                <a:gd name="T9" fmla="*/ 0 h 101600"/>
                <a:gd name="T10" fmla="*/ 0 60000 65536"/>
                <a:gd name="T11" fmla="*/ 0 60000 65536"/>
                <a:gd name="T12" fmla="*/ 0 60000 65536"/>
                <a:gd name="T13" fmla="*/ 0 60000 65536"/>
                <a:gd name="T14" fmla="*/ 0 60000 65536"/>
                <a:gd name="T15" fmla="*/ 0 w 2891416"/>
                <a:gd name="T16" fmla="*/ 0 h 101600"/>
                <a:gd name="T17" fmla="*/ 2891416 w 2891416"/>
                <a:gd name="T18" fmla="*/ 101600 h 101600"/>
              </a:gdLst>
              <a:ahLst/>
              <a:cxnLst>
                <a:cxn ang="T10">
                  <a:pos x="T0" y="T1"/>
                </a:cxn>
                <a:cxn ang="T11">
                  <a:pos x="T2" y="T3"/>
                </a:cxn>
                <a:cxn ang="T12">
                  <a:pos x="T4" y="T5"/>
                </a:cxn>
                <a:cxn ang="T13">
                  <a:pos x="T6" y="T7"/>
                </a:cxn>
                <a:cxn ang="T14">
                  <a:pos x="T8" y="T9"/>
                </a:cxn>
              </a:cxnLst>
              <a:rect l="T15" t="T16" r="T17" b="T18"/>
              <a:pathLst>
                <a:path w="2891416" h="101600">
                  <a:moveTo>
                    <a:pt x="0" y="0"/>
                  </a:moveTo>
                  <a:lnTo>
                    <a:pt x="2891416" y="0"/>
                  </a:lnTo>
                  <a:lnTo>
                    <a:pt x="2891416" y="101600"/>
                  </a:lnTo>
                  <a:lnTo>
                    <a:pt x="84473" y="101600"/>
                  </a:lnTo>
                  <a:lnTo>
                    <a:pt x="0" y="0"/>
                  </a:lnTo>
                  <a:close/>
                </a:path>
              </a:pathLst>
            </a:custGeom>
            <a:solidFill>
              <a:srgbClr val="0176AB"/>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28" name="文本框 69"/>
            <p:cNvSpPr txBox="1">
              <a:spLocks noChangeArrowheads="1"/>
            </p:cNvSpPr>
            <p:nvPr/>
          </p:nvSpPr>
          <p:spPr bwMode="auto">
            <a:xfrm>
              <a:off x="1591673" y="135717"/>
              <a:ext cx="2568758" cy="42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000" b="1">
                  <a:solidFill>
                    <a:srgbClr val="262626"/>
                  </a:solidFill>
                  <a:latin typeface="微软雅黑" panose="020B0503020204020204" pitchFamily="34" charset="-122"/>
                  <a:ea typeface="微软雅黑" panose="020B0503020204020204" pitchFamily="34" charset="-122"/>
                </a:rPr>
                <a:t>人工智能的新革命</a:t>
              </a:r>
              <a:endParaRPr lang="zh-CN" altLang="zh-CN" sz="4000" b="1">
                <a:solidFill>
                  <a:srgbClr val="262626"/>
                </a:solidFill>
                <a:latin typeface="微软雅黑" panose="020B0503020204020204" pitchFamily="34" charset="-122"/>
                <a:ea typeface="微软雅黑" panose="020B0503020204020204" pitchFamily="34" charset="-122"/>
              </a:endParaRPr>
            </a:p>
          </p:txBody>
        </p:sp>
        <p:sp>
          <p:nvSpPr>
            <p:cNvPr id="5129" name="文本框 69"/>
            <p:cNvSpPr txBox="1">
              <a:spLocks noChangeArrowheads="1"/>
            </p:cNvSpPr>
            <p:nvPr/>
          </p:nvSpPr>
          <p:spPr bwMode="auto">
            <a:xfrm>
              <a:off x="0" y="146159"/>
              <a:ext cx="1329134" cy="456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zh-CN" sz="4400" b="1">
                  <a:solidFill>
                    <a:srgbClr val="262626"/>
                  </a:solidFill>
                  <a:latin typeface="微软雅黑" panose="020B0503020204020204" pitchFamily="34" charset="-122"/>
                  <a:ea typeface="微软雅黑" panose="020B0503020204020204" pitchFamily="34" charset="-122"/>
                </a:rPr>
                <a:t>第一节</a:t>
              </a:r>
            </a:p>
          </p:txBody>
        </p:sp>
      </p:grpSp>
      <p:sp>
        <p:nvSpPr>
          <p:cNvPr id="5123" name="矩形 47"/>
          <p:cNvSpPr>
            <a:spLocks noChangeArrowheads="1"/>
          </p:cNvSpPr>
          <p:nvPr/>
        </p:nvSpPr>
        <p:spPr bwMode="auto">
          <a:xfrm>
            <a:off x="5129213" y="3590925"/>
            <a:ext cx="3811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zh-CN" altLang="en-US" sz="2400" dirty="0">
                <a:solidFill>
                  <a:srgbClr val="262626"/>
                </a:solidFill>
                <a:latin typeface="微软雅黑" panose="020B0503020204020204" pitchFamily="34" charset="-122"/>
                <a:ea typeface="微软雅黑" panose="020B0503020204020204" pitchFamily="34" charset="-122"/>
              </a:rPr>
              <a:t>人工智能简述</a:t>
            </a:r>
            <a:endParaRPr lang="zh-CN" altLang="zh-CN" sz="2400" dirty="0">
              <a:solidFill>
                <a:srgbClr val="262626"/>
              </a:solidFill>
              <a:latin typeface="微软雅黑" panose="020B0503020204020204" pitchFamily="34" charset="-122"/>
              <a:ea typeface="微软雅黑" panose="020B0503020204020204" pitchFamily="34" charset="-122"/>
            </a:endParaRPr>
          </a:p>
        </p:txBody>
      </p:sp>
      <p:sp>
        <p:nvSpPr>
          <p:cNvPr id="5124" name="矩形 50"/>
          <p:cNvSpPr>
            <a:spLocks noChangeArrowheads="1"/>
          </p:cNvSpPr>
          <p:nvPr/>
        </p:nvSpPr>
        <p:spPr bwMode="auto">
          <a:xfrm>
            <a:off x="5129213" y="4122738"/>
            <a:ext cx="4919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zh-CN" altLang="en-US" sz="2400" dirty="0">
                <a:solidFill>
                  <a:srgbClr val="262626"/>
                </a:solidFill>
                <a:latin typeface="微软雅黑" panose="020B0503020204020204" pitchFamily="34" charset="-122"/>
                <a:ea typeface="微软雅黑" panose="020B0503020204020204" pitchFamily="34" charset="-122"/>
              </a:rPr>
              <a:t>深度学习算法</a:t>
            </a:r>
            <a:endParaRPr lang="en-US" altLang="zh-CN" sz="2400" dirty="0">
              <a:solidFill>
                <a:srgbClr val="262626"/>
              </a:solidFill>
              <a:latin typeface="微软雅黑" panose="020B0503020204020204" pitchFamily="34" charset="-122"/>
              <a:ea typeface="微软雅黑" panose="020B0503020204020204" pitchFamily="34" charset="-122"/>
            </a:endParaRPr>
          </a:p>
        </p:txBody>
      </p:sp>
      <p:sp>
        <p:nvSpPr>
          <p:cNvPr id="9" name="矩形 50"/>
          <p:cNvSpPr>
            <a:spLocks noChangeArrowheads="1"/>
          </p:cNvSpPr>
          <p:nvPr/>
        </p:nvSpPr>
        <p:spPr bwMode="auto">
          <a:xfrm>
            <a:off x="5129213" y="4701858"/>
            <a:ext cx="4919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zh-CN" altLang="en-US" sz="2400" dirty="0">
                <a:solidFill>
                  <a:srgbClr val="262626"/>
                </a:solidFill>
                <a:latin typeface="微软雅黑" panose="020B0503020204020204" pitchFamily="34" charset="-122"/>
                <a:ea typeface="微软雅黑" panose="020B0503020204020204" pitchFamily="34" charset="-122"/>
              </a:rPr>
              <a:t>知识图谱</a:t>
            </a:r>
            <a:endParaRPr lang="en-US" altLang="zh-CN" sz="2400" dirty="0">
              <a:solidFill>
                <a:srgbClr val="262626"/>
              </a:solidFill>
              <a:latin typeface="微软雅黑" panose="020B0503020204020204" pitchFamily="34" charset="-122"/>
              <a:ea typeface="微软雅黑" panose="020B0503020204020204" pitchFamily="34" charset="-122"/>
            </a:endParaRPr>
          </a:p>
        </p:txBody>
      </p:sp>
      <p:sp>
        <p:nvSpPr>
          <p:cNvPr id="10" name="右箭头 9"/>
          <p:cNvSpPr/>
          <p:nvPr/>
        </p:nvSpPr>
        <p:spPr>
          <a:xfrm rot="10800000">
            <a:off x="7738962" y="4642485"/>
            <a:ext cx="1131570" cy="518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知识图谱</a:t>
            </a:r>
            <a:r>
              <a:rPr lang="en-US" altLang="zh-CN" dirty="0"/>
              <a:t>(Knowledge Graph)</a:t>
            </a:r>
            <a:endParaRPr lang="zh-CN" altLang="en-US" dirty="0"/>
          </a:p>
        </p:txBody>
      </p:sp>
      <p:sp>
        <p:nvSpPr>
          <p:cNvPr id="3" name="内容占位符 2"/>
          <p:cNvSpPr txBox="1"/>
          <p:nvPr/>
        </p:nvSpPr>
        <p:spPr>
          <a:xfrm>
            <a:off x="685800" y="1017905"/>
            <a:ext cx="10393680" cy="54133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2600" dirty="0">
                <a:latin typeface="黑体" panose="02010609060101010101" pitchFamily="49" charset="-122"/>
                <a:ea typeface="黑体" panose="02010609060101010101" pitchFamily="49" charset="-122"/>
              </a:rPr>
              <a:t>知识图谱</a:t>
            </a:r>
            <a:r>
              <a:rPr lang="zh-CN" altLang="zh-CN" sz="2600" dirty="0">
                <a:solidFill>
                  <a:srgbClr val="FF0000"/>
                </a:solidFill>
                <a:latin typeface="黑体" panose="02010609060101010101" pitchFamily="49" charset="-122"/>
                <a:ea typeface="黑体" panose="02010609060101010101" pitchFamily="49" charset="-122"/>
              </a:rPr>
              <a:t>旨在描述真实世界中存在的各种实体或概念</a:t>
            </a:r>
            <a:r>
              <a:rPr lang="zh-CN" altLang="en-US" sz="2600" dirty="0">
                <a:solidFill>
                  <a:srgbClr val="FF0000"/>
                </a:solidFill>
                <a:latin typeface="黑体" panose="02010609060101010101" pitchFamily="49" charset="-122"/>
                <a:ea typeface="黑体" panose="02010609060101010101" pitchFamily="49" charset="-122"/>
              </a:rPr>
              <a:t>及其关系</a:t>
            </a:r>
            <a:r>
              <a:rPr lang="zh-CN" altLang="en-US" sz="2600" dirty="0">
                <a:latin typeface="黑体" panose="02010609060101010101" pitchFamily="49" charset="-122"/>
                <a:ea typeface="黑体" panose="02010609060101010101" pitchFamily="49" charset="-122"/>
              </a:rPr>
              <a:t>，一般用三元组表示</a:t>
            </a:r>
            <a:endParaRPr lang="en-US" altLang="zh-CN" sz="2600" dirty="0">
              <a:latin typeface="黑体" panose="02010609060101010101" pitchFamily="49" charset="-122"/>
              <a:ea typeface="黑体" panose="02010609060101010101" pitchFamily="49" charset="-122"/>
            </a:endParaRPr>
          </a:p>
          <a:p>
            <a:r>
              <a:rPr lang="zh-CN" altLang="zh-CN" sz="2600" dirty="0">
                <a:latin typeface="黑体" panose="02010609060101010101" pitchFamily="49" charset="-122"/>
                <a:ea typeface="黑体" panose="02010609060101010101" pitchFamily="49" charset="-122"/>
              </a:rPr>
              <a:t>知识图谱亦可被看作是一张巨大的图，节点表示实体或概念，边则由属性或关系构成</a:t>
            </a:r>
            <a:endParaRPr lang="zh-CN" altLang="en-US" sz="2600" dirty="0">
              <a:latin typeface="黑体" panose="02010609060101010101" pitchFamily="49" charset="-122"/>
              <a:ea typeface="黑体" panose="02010609060101010101" pitchFamily="49" charset="-122"/>
            </a:endParaRPr>
          </a:p>
        </p:txBody>
      </p:sp>
      <p:grpSp>
        <p:nvGrpSpPr>
          <p:cNvPr id="4" name="组合 3"/>
          <p:cNvGrpSpPr/>
          <p:nvPr/>
        </p:nvGrpSpPr>
        <p:grpSpPr>
          <a:xfrm>
            <a:off x="1127042" y="2804160"/>
            <a:ext cx="9175197" cy="3984289"/>
            <a:chOff x="2220391" y="2281608"/>
            <a:chExt cx="6816101" cy="4046975"/>
          </a:xfrm>
        </p:grpSpPr>
        <p:grpSp>
          <p:nvGrpSpPr>
            <p:cNvPr id="5" name="组合 4"/>
            <p:cNvGrpSpPr/>
            <p:nvPr/>
          </p:nvGrpSpPr>
          <p:grpSpPr>
            <a:xfrm>
              <a:off x="2220391" y="2281608"/>
              <a:ext cx="6816101" cy="4046975"/>
              <a:chOff x="61303" y="1578966"/>
              <a:chExt cx="7967081" cy="4730354"/>
            </a:xfrm>
          </p:grpSpPr>
          <p:sp>
            <p:nvSpPr>
              <p:cNvPr id="14" name="椭圆 13"/>
              <p:cNvSpPr/>
              <p:nvPr/>
            </p:nvSpPr>
            <p:spPr>
              <a:xfrm>
                <a:off x="2411760" y="2581932"/>
                <a:ext cx="648072" cy="648072"/>
              </a:xfrm>
              <a:prstGeom prst="ellipse">
                <a:avLst/>
              </a:prstGeom>
              <a:solidFill>
                <a:schemeClr val="accent2">
                  <a:lumMod val="75000"/>
                </a:schemeClr>
              </a:solidFill>
              <a:ln w="12700">
                <a:noFill/>
                <a:round/>
              </a:ln>
              <a:effectLst>
                <a:outerShdw dist="53882" dir="2700000" algn="ctr" rotWithShape="0">
                  <a:srgbClr val="292929">
                    <a:alpha val="50000"/>
                  </a:srgbClr>
                </a:outerShdw>
              </a:effectLst>
            </p:spPr>
            <p:txBody>
              <a:bodyPr wrap="none"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lnSpc>
                    <a:spcPct val="125000"/>
                  </a:lnSpc>
                </a:pPr>
                <a:r>
                  <a:rPr lang="zh-CN" altLang="en-US" sz="1000" dirty="0">
                    <a:solidFill>
                      <a:schemeClr val="bg1"/>
                    </a:solidFill>
                    <a:latin typeface="微软雅黑" panose="020B0503020204020204" pitchFamily="34" charset="-122"/>
                    <a:ea typeface="微软雅黑" panose="020B0503020204020204" pitchFamily="34" charset="-122"/>
                  </a:rPr>
                  <a:t>中国</a:t>
                </a:r>
              </a:p>
            </p:txBody>
          </p:sp>
          <p:sp>
            <p:nvSpPr>
              <p:cNvPr id="15" name="椭圆 14"/>
              <p:cNvSpPr/>
              <p:nvPr/>
            </p:nvSpPr>
            <p:spPr>
              <a:xfrm>
                <a:off x="3995936" y="2584826"/>
                <a:ext cx="648072" cy="648072"/>
              </a:xfrm>
              <a:prstGeom prst="ellipse">
                <a:avLst/>
              </a:prstGeom>
              <a:solidFill>
                <a:srgbClr val="00B050"/>
              </a:solidFill>
              <a:ln w="12700">
                <a:noFill/>
                <a:round/>
              </a:ln>
              <a:effectLst>
                <a:outerShdw dist="53882" dir="2700000" algn="ctr" rotWithShape="0">
                  <a:srgbClr val="292929">
                    <a:alpha val="50000"/>
                  </a:srgbClr>
                </a:outerShdw>
              </a:effectLst>
            </p:spPr>
            <p:txBody>
              <a:bodyPr wrap="none"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lnSpc>
                    <a:spcPct val="125000"/>
                  </a:lnSpc>
                </a:pPr>
                <a:r>
                  <a:rPr lang="zh-CN" altLang="en-US" sz="1000" dirty="0">
                    <a:solidFill>
                      <a:schemeClr val="bg1"/>
                    </a:solidFill>
                    <a:latin typeface="微软雅黑" panose="020B0503020204020204" pitchFamily="34" charset="-122"/>
                    <a:ea typeface="微软雅黑" panose="020B0503020204020204" pitchFamily="34" charset="-122"/>
                  </a:rPr>
                  <a:t>国家</a:t>
                </a:r>
              </a:p>
            </p:txBody>
          </p:sp>
          <p:sp>
            <p:nvSpPr>
              <p:cNvPr id="16" name="椭圆 15"/>
              <p:cNvSpPr/>
              <p:nvPr/>
            </p:nvSpPr>
            <p:spPr>
              <a:xfrm>
                <a:off x="4205408" y="3665174"/>
                <a:ext cx="648072" cy="648072"/>
              </a:xfrm>
              <a:prstGeom prst="ellipse">
                <a:avLst/>
              </a:prstGeom>
              <a:solidFill>
                <a:schemeClr val="accent2">
                  <a:lumMod val="75000"/>
                </a:schemeClr>
              </a:solidFill>
              <a:ln w="12700">
                <a:noFill/>
                <a:round/>
              </a:ln>
              <a:effectLst>
                <a:outerShdw dist="53882" dir="2700000" algn="ctr" rotWithShape="0">
                  <a:srgbClr val="292929">
                    <a:alpha val="50000"/>
                  </a:srgbClr>
                </a:outerShdw>
              </a:effectLst>
            </p:spPr>
            <p:txBody>
              <a:bodyPr wrap="none"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lnSpc>
                    <a:spcPct val="125000"/>
                  </a:lnSpc>
                </a:pPr>
                <a:r>
                  <a:rPr lang="zh-CN" altLang="en-US" sz="1000" dirty="0">
                    <a:solidFill>
                      <a:schemeClr val="bg1"/>
                    </a:solidFill>
                    <a:latin typeface="微软雅黑" panose="020B0503020204020204" pitchFamily="34" charset="-122"/>
                    <a:ea typeface="微软雅黑" panose="020B0503020204020204" pitchFamily="34" charset="-122"/>
                  </a:rPr>
                  <a:t>美国</a:t>
                </a:r>
              </a:p>
            </p:txBody>
          </p:sp>
          <p:sp>
            <p:nvSpPr>
              <p:cNvPr id="17" name="椭圆 16"/>
              <p:cNvSpPr/>
              <p:nvPr/>
            </p:nvSpPr>
            <p:spPr>
              <a:xfrm>
                <a:off x="5292080" y="2676840"/>
                <a:ext cx="648072" cy="648072"/>
              </a:xfrm>
              <a:prstGeom prst="ellipse">
                <a:avLst/>
              </a:prstGeom>
              <a:solidFill>
                <a:schemeClr val="accent2">
                  <a:lumMod val="75000"/>
                </a:schemeClr>
              </a:solidFill>
              <a:ln w="12700">
                <a:noFill/>
                <a:round/>
              </a:ln>
              <a:effectLst>
                <a:outerShdw dist="53882" dir="2700000" algn="ctr" rotWithShape="0">
                  <a:srgbClr val="292929">
                    <a:alpha val="50000"/>
                  </a:srgbClr>
                </a:outerShdw>
              </a:effectLst>
            </p:spPr>
            <p:txBody>
              <a:bodyPr wrap="none"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lnSpc>
                    <a:spcPct val="125000"/>
                  </a:lnSpc>
                </a:pPr>
                <a:r>
                  <a:rPr lang="zh-CN" altLang="en-US" sz="1000" dirty="0">
                    <a:solidFill>
                      <a:schemeClr val="bg1"/>
                    </a:solidFill>
                    <a:latin typeface="微软雅黑" panose="020B0503020204020204" pitchFamily="34" charset="-122"/>
                    <a:ea typeface="微软雅黑" panose="020B0503020204020204" pitchFamily="34" charset="-122"/>
                  </a:rPr>
                  <a:t>日本</a:t>
                </a:r>
              </a:p>
            </p:txBody>
          </p:sp>
          <p:sp>
            <p:nvSpPr>
              <p:cNvPr id="18" name="椭圆 17"/>
              <p:cNvSpPr/>
              <p:nvPr/>
            </p:nvSpPr>
            <p:spPr>
              <a:xfrm>
                <a:off x="4758572" y="1694388"/>
                <a:ext cx="648072" cy="648072"/>
              </a:xfrm>
              <a:prstGeom prst="ellipse">
                <a:avLst/>
              </a:prstGeom>
              <a:solidFill>
                <a:schemeClr val="accent2">
                  <a:lumMod val="75000"/>
                </a:schemeClr>
              </a:solidFill>
              <a:ln w="12700">
                <a:noFill/>
                <a:round/>
              </a:ln>
              <a:effectLst>
                <a:outerShdw dist="53882" dir="2700000" algn="ctr" rotWithShape="0">
                  <a:srgbClr val="292929">
                    <a:alpha val="50000"/>
                  </a:srgbClr>
                </a:outerShdw>
              </a:effectLst>
            </p:spPr>
            <p:txBody>
              <a:bodyPr wrap="none"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lnSpc>
                    <a:spcPct val="125000"/>
                  </a:lnSpc>
                </a:pPr>
                <a:r>
                  <a:rPr lang="zh-CN" altLang="en-US" sz="1000" dirty="0">
                    <a:solidFill>
                      <a:schemeClr val="bg1"/>
                    </a:solidFill>
                    <a:latin typeface="微软雅黑" panose="020B0503020204020204" pitchFamily="34" charset="-122"/>
                    <a:ea typeface="微软雅黑" panose="020B0503020204020204" pitchFamily="34" charset="-122"/>
                  </a:rPr>
                  <a:t>英国</a:t>
                </a:r>
              </a:p>
            </p:txBody>
          </p:sp>
          <p:cxnSp>
            <p:nvCxnSpPr>
              <p:cNvPr id="19" name="直接连接符 18"/>
              <p:cNvCxnSpPr>
                <a:stCxn id="14" idx="6"/>
                <a:endCxn id="15" idx="2"/>
              </p:cNvCxnSpPr>
              <p:nvPr/>
            </p:nvCxnSpPr>
            <p:spPr>
              <a:xfrm>
                <a:off x="3059832" y="2905968"/>
                <a:ext cx="936104" cy="289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6" idx="0"/>
                <a:endCxn id="15" idx="4"/>
              </p:cNvCxnSpPr>
              <p:nvPr/>
            </p:nvCxnSpPr>
            <p:spPr>
              <a:xfrm flipH="1" flipV="1">
                <a:off x="4319972" y="3232898"/>
                <a:ext cx="209472" cy="43227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5" idx="6"/>
                <a:endCxn id="17" idx="2"/>
              </p:cNvCxnSpPr>
              <p:nvPr/>
            </p:nvCxnSpPr>
            <p:spPr>
              <a:xfrm>
                <a:off x="4644008" y="2908862"/>
                <a:ext cx="648072" cy="9201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5" idx="7"/>
                <a:endCxn id="18" idx="3"/>
              </p:cNvCxnSpPr>
              <p:nvPr/>
            </p:nvCxnSpPr>
            <p:spPr>
              <a:xfrm flipV="1">
                <a:off x="4549100" y="2247551"/>
                <a:ext cx="304380" cy="43218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1456944" y="3301561"/>
                <a:ext cx="648072" cy="648072"/>
              </a:xfrm>
              <a:prstGeom prst="ellipse">
                <a:avLst/>
              </a:prstGeom>
              <a:solidFill>
                <a:srgbClr val="0072C8"/>
              </a:solidFill>
              <a:ln w="12700">
                <a:noFill/>
                <a:round/>
              </a:ln>
              <a:effectLst>
                <a:outerShdw dist="53882" dir="2700000" algn="ctr" rotWithShape="0">
                  <a:srgbClr val="292929">
                    <a:alpha val="50000"/>
                  </a:srgbClr>
                </a:outerShdw>
              </a:effectLst>
            </p:spPr>
            <p:txBody>
              <a:bodyPr wrap="none"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lnSpc>
                    <a:spcPct val="125000"/>
                  </a:lnSpc>
                </a:pPr>
                <a:r>
                  <a:rPr lang="zh-CN" altLang="en-US" sz="1000" dirty="0">
                    <a:solidFill>
                      <a:schemeClr val="bg1"/>
                    </a:solidFill>
                    <a:latin typeface="微软雅黑" panose="020B0503020204020204" pitchFamily="34" charset="-122"/>
                    <a:ea typeface="微软雅黑" panose="020B0503020204020204" pitchFamily="34" charset="-122"/>
                  </a:rPr>
                  <a:t>北京</a:t>
                </a:r>
              </a:p>
            </p:txBody>
          </p:sp>
          <p:sp>
            <p:nvSpPr>
              <p:cNvPr id="24" name="椭圆 23"/>
              <p:cNvSpPr/>
              <p:nvPr/>
            </p:nvSpPr>
            <p:spPr>
              <a:xfrm>
                <a:off x="1869979" y="1578966"/>
                <a:ext cx="848276" cy="699634"/>
              </a:xfrm>
              <a:prstGeom prst="ellipse">
                <a:avLst/>
              </a:prstGeom>
              <a:solidFill>
                <a:schemeClr val="accent5">
                  <a:lumMod val="40000"/>
                  <a:lumOff val="60000"/>
                </a:schemeClr>
              </a:solidFill>
              <a:ln w="12700">
                <a:solidFill>
                  <a:srgbClr val="3289A8"/>
                </a:solidFill>
                <a:round/>
              </a:ln>
              <a:effectLst>
                <a:outerShdw dist="53882" dir="2700000" algn="ctr" rotWithShape="0">
                  <a:srgbClr val="292929">
                    <a:alpha val="50000"/>
                  </a:srgbClr>
                </a:outerShdw>
              </a:effectLst>
            </p:spPr>
            <p:txBody>
              <a:bodyPr wrap="none"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lnSpc>
                    <a:spcPct val="125000"/>
                  </a:lnSpc>
                </a:pPr>
                <a:r>
                  <a:rPr lang="en-US" altLang="zh-CN" sz="1000" dirty="0">
                    <a:latin typeface="微软雅黑" panose="020B0503020204020204" pitchFamily="34" charset="-122"/>
                    <a:ea typeface="微软雅黑" panose="020B0503020204020204" pitchFamily="34" charset="-122"/>
                  </a:rPr>
                  <a:t>9,634,057</a:t>
                </a:r>
              </a:p>
              <a:p>
                <a:pPr algn="ctr">
                  <a:lnSpc>
                    <a:spcPct val="125000"/>
                  </a:lnSpc>
                </a:pPr>
                <a:r>
                  <a:rPr lang="zh-CN" altLang="en-US" sz="1000" dirty="0">
                    <a:latin typeface="微软雅黑" panose="020B0503020204020204" pitchFamily="34" charset="-122"/>
                    <a:ea typeface="微软雅黑" panose="020B0503020204020204" pitchFamily="34" charset="-122"/>
                  </a:rPr>
                  <a:t>平方公里</a:t>
                </a:r>
              </a:p>
            </p:txBody>
          </p:sp>
          <p:sp>
            <p:nvSpPr>
              <p:cNvPr id="25" name="椭圆 24"/>
              <p:cNvSpPr/>
              <p:nvPr/>
            </p:nvSpPr>
            <p:spPr>
              <a:xfrm>
                <a:off x="1166818" y="2416188"/>
                <a:ext cx="648072" cy="648072"/>
              </a:xfrm>
              <a:prstGeom prst="ellipse">
                <a:avLst/>
              </a:prstGeom>
              <a:solidFill>
                <a:schemeClr val="accent5">
                  <a:lumMod val="40000"/>
                  <a:lumOff val="60000"/>
                </a:schemeClr>
              </a:solidFill>
              <a:ln w="12700">
                <a:solidFill>
                  <a:srgbClr val="3289A8"/>
                </a:solidFill>
                <a:round/>
              </a:ln>
              <a:effectLst>
                <a:outerShdw dist="53882" dir="2700000" algn="ctr" rotWithShape="0">
                  <a:srgbClr val="292929">
                    <a:alpha val="50000"/>
                  </a:srgbClr>
                </a:outerShdw>
              </a:effectLst>
            </p:spPr>
            <p:txBody>
              <a:bodyPr wrap="none"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spcAft>
                    <a:spcPts val="0"/>
                  </a:spcAft>
                </a:pPr>
                <a:r>
                  <a:rPr lang="en-US" altLang="zh-CN" sz="1000" kern="100" dirty="0">
                    <a:latin typeface="微软雅黑" panose="020B0503020204020204" pitchFamily="34" charset="-122"/>
                    <a:ea typeface="微软雅黑" panose="020B0503020204020204" pitchFamily="34" charset="-122"/>
                  </a:rPr>
                  <a:t>13.5404</a:t>
                </a:r>
              </a:p>
              <a:p>
                <a:pPr algn="ctr">
                  <a:spcAft>
                    <a:spcPts val="0"/>
                  </a:spcAft>
                </a:pPr>
                <a:r>
                  <a:rPr lang="zh-CN" altLang="zh-CN" sz="1000" kern="100" dirty="0">
                    <a:latin typeface="微软雅黑" panose="020B0503020204020204" pitchFamily="34" charset="-122"/>
                    <a:ea typeface="微软雅黑" panose="020B0503020204020204" pitchFamily="34" charset="-122"/>
                  </a:rPr>
                  <a:t>亿</a:t>
                </a:r>
              </a:p>
            </p:txBody>
          </p:sp>
          <p:cxnSp>
            <p:nvCxnSpPr>
              <p:cNvPr id="26" name="直接连接符 25"/>
              <p:cNvCxnSpPr>
                <a:stCxn id="24" idx="4"/>
                <a:endCxn id="14" idx="1"/>
              </p:cNvCxnSpPr>
              <p:nvPr/>
            </p:nvCxnSpPr>
            <p:spPr>
              <a:xfrm>
                <a:off x="2294117" y="2278600"/>
                <a:ext cx="212551" cy="39824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5" idx="6"/>
                <a:endCxn id="14" idx="2"/>
              </p:cNvCxnSpPr>
              <p:nvPr/>
            </p:nvCxnSpPr>
            <p:spPr>
              <a:xfrm>
                <a:off x="1814889" y="2740224"/>
                <a:ext cx="596871" cy="16574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3" idx="7"/>
                <a:endCxn id="14" idx="3"/>
              </p:cNvCxnSpPr>
              <p:nvPr/>
            </p:nvCxnSpPr>
            <p:spPr>
              <a:xfrm flipV="1">
                <a:off x="2010108" y="3135096"/>
                <a:ext cx="496560" cy="26137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323528" y="3949633"/>
                <a:ext cx="648072" cy="648072"/>
              </a:xfrm>
              <a:prstGeom prst="ellipse">
                <a:avLst/>
              </a:prstGeom>
              <a:solidFill>
                <a:schemeClr val="accent5">
                  <a:lumMod val="40000"/>
                  <a:lumOff val="60000"/>
                </a:schemeClr>
              </a:solidFill>
              <a:ln w="12700">
                <a:solidFill>
                  <a:srgbClr val="3289A8"/>
                </a:solidFill>
                <a:round/>
              </a:ln>
              <a:effectLst>
                <a:outerShdw dist="53882" dir="2700000" algn="ctr" rotWithShape="0">
                  <a:srgbClr val="292929">
                    <a:alpha val="50000"/>
                  </a:srgbClr>
                </a:outerShdw>
              </a:effectLst>
            </p:spPr>
            <p:txBody>
              <a:bodyPr wrap="none"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lnSpc>
                    <a:spcPct val="125000"/>
                  </a:lnSpc>
                </a:pPr>
                <a:r>
                  <a:rPr lang="en-US" altLang="zh-CN" sz="1000" dirty="0">
                    <a:latin typeface="微软雅黑" panose="020B0503020204020204" pitchFamily="34" charset="-122"/>
                    <a:ea typeface="微软雅黑" panose="020B0503020204020204" pitchFamily="34" charset="-122"/>
                  </a:rPr>
                  <a:t>2069.3</a:t>
                </a:r>
              </a:p>
              <a:p>
                <a:pPr algn="ctr">
                  <a:lnSpc>
                    <a:spcPct val="125000"/>
                  </a:lnSpc>
                </a:pPr>
                <a:r>
                  <a:rPr lang="zh-CN" altLang="en-US" sz="1000" dirty="0">
                    <a:latin typeface="微软雅黑" panose="020B0503020204020204" pitchFamily="34" charset="-122"/>
                    <a:ea typeface="微软雅黑" panose="020B0503020204020204" pitchFamily="34" charset="-122"/>
                  </a:rPr>
                  <a:t>万</a:t>
                </a:r>
              </a:p>
            </p:txBody>
          </p:sp>
          <p:sp>
            <p:nvSpPr>
              <p:cNvPr id="30" name="椭圆 29"/>
              <p:cNvSpPr/>
              <p:nvPr/>
            </p:nvSpPr>
            <p:spPr>
              <a:xfrm>
                <a:off x="1338322" y="4463634"/>
                <a:ext cx="648072" cy="648072"/>
              </a:xfrm>
              <a:prstGeom prst="ellipse">
                <a:avLst/>
              </a:prstGeom>
              <a:solidFill>
                <a:schemeClr val="accent5">
                  <a:lumMod val="40000"/>
                  <a:lumOff val="60000"/>
                </a:schemeClr>
              </a:solidFill>
              <a:ln w="12700">
                <a:solidFill>
                  <a:srgbClr val="3289A8"/>
                </a:solidFill>
                <a:round/>
              </a:ln>
              <a:effectLst>
                <a:outerShdw dist="53882" dir="2700000" algn="ctr" rotWithShape="0">
                  <a:srgbClr val="292929">
                    <a:alpha val="50000"/>
                  </a:srgbClr>
                </a:outerShdw>
              </a:effectLst>
            </p:spPr>
            <p:txBody>
              <a:bodyPr wrap="none"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spcAft>
                    <a:spcPts val="0"/>
                  </a:spcAft>
                </a:pPr>
                <a:r>
                  <a:rPr lang="zh-CN" altLang="en-US" sz="1000" kern="100" dirty="0">
                    <a:solidFill>
                      <a:schemeClr val="dk1"/>
                    </a:solidFill>
                    <a:latin typeface="微软雅黑" panose="020B0503020204020204" pitchFamily="34" charset="-122"/>
                    <a:ea typeface="微软雅黑" panose="020B0503020204020204" pitchFamily="34" charset="-122"/>
                  </a:rPr>
                  <a:t>北纬</a:t>
                </a:r>
                <a:endParaRPr lang="en-US" altLang="zh-CN" sz="1000" kern="100" dirty="0">
                  <a:solidFill>
                    <a:schemeClr val="dk1"/>
                  </a:solidFill>
                  <a:latin typeface="微软雅黑" panose="020B0503020204020204" pitchFamily="34" charset="-122"/>
                  <a:ea typeface="微软雅黑" panose="020B0503020204020204" pitchFamily="34" charset="-122"/>
                </a:endParaRPr>
              </a:p>
              <a:p>
                <a:pPr algn="ctr">
                  <a:spcAft>
                    <a:spcPts val="0"/>
                  </a:spcAft>
                </a:pPr>
                <a:r>
                  <a:rPr lang="en-US" altLang="zh-CN" sz="1000" kern="100" dirty="0">
                    <a:solidFill>
                      <a:schemeClr val="dk1"/>
                    </a:solidFill>
                    <a:latin typeface="微软雅黑" panose="020B0503020204020204" pitchFamily="34" charset="-122"/>
                    <a:ea typeface="微软雅黑" panose="020B0503020204020204" pitchFamily="34" charset="-122"/>
                  </a:rPr>
                  <a:t>38</a:t>
                </a:r>
                <a:r>
                  <a:rPr lang="en-US" altLang="zh-CN" sz="1000" dirty="0">
                    <a:solidFill>
                      <a:schemeClr val="dk1"/>
                    </a:solidFill>
                    <a:latin typeface="微软雅黑" panose="020B0503020204020204" pitchFamily="34" charset="-122"/>
                    <a:ea typeface="微软雅黑" panose="020B0503020204020204" pitchFamily="34" charset="-122"/>
                  </a:rPr>
                  <a:t>°</a:t>
                </a:r>
                <a:r>
                  <a:rPr lang="en-US" altLang="zh-CN" sz="1000" kern="100" dirty="0">
                    <a:solidFill>
                      <a:schemeClr val="dk1"/>
                    </a:solidFill>
                    <a:latin typeface="微软雅黑" panose="020B0503020204020204" pitchFamily="34" charset="-122"/>
                    <a:ea typeface="微软雅黑" panose="020B0503020204020204" pitchFamily="34" charset="-122"/>
                  </a:rPr>
                  <a:t>56</a:t>
                </a:r>
                <a:r>
                  <a:rPr lang="en-US" altLang="zh-CN" sz="1000" dirty="0">
                    <a:solidFill>
                      <a:schemeClr val="dk1"/>
                    </a:solidFill>
                    <a:latin typeface="微软雅黑" panose="020B0503020204020204" pitchFamily="34" charset="-122"/>
                    <a:ea typeface="微软雅黑" panose="020B0503020204020204" pitchFamily="34" charset="-122"/>
                  </a:rPr>
                  <a:t>'</a:t>
                </a:r>
                <a:endParaRPr lang="zh-CN" altLang="zh-CN" sz="1000" kern="100" dirty="0">
                  <a:solidFill>
                    <a:schemeClr val="dk1"/>
                  </a:solidFill>
                  <a:latin typeface="微软雅黑" panose="020B0503020204020204" pitchFamily="34" charset="-122"/>
                  <a:ea typeface="微软雅黑" panose="020B0503020204020204" pitchFamily="34" charset="-122"/>
                </a:endParaRPr>
              </a:p>
            </p:txBody>
          </p:sp>
          <p:sp>
            <p:nvSpPr>
              <p:cNvPr id="31" name="椭圆 30"/>
              <p:cNvSpPr/>
              <p:nvPr/>
            </p:nvSpPr>
            <p:spPr>
              <a:xfrm>
                <a:off x="2394219" y="4166430"/>
                <a:ext cx="648072" cy="648072"/>
              </a:xfrm>
              <a:prstGeom prst="ellipse">
                <a:avLst/>
              </a:prstGeom>
              <a:solidFill>
                <a:schemeClr val="accent5">
                  <a:lumMod val="40000"/>
                  <a:lumOff val="60000"/>
                </a:schemeClr>
              </a:solidFill>
              <a:ln w="12700">
                <a:solidFill>
                  <a:srgbClr val="3289A8"/>
                </a:solidFill>
                <a:round/>
              </a:ln>
              <a:effectLst>
                <a:outerShdw dist="53882" dir="2700000" algn="ctr" rotWithShape="0">
                  <a:srgbClr val="292929">
                    <a:alpha val="50000"/>
                  </a:srgbClr>
                </a:outerShdw>
              </a:effectLst>
            </p:spPr>
            <p:txBody>
              <a:bodyPr wrap="none"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spcAft>
                    <a:spcPts val="0"/>
                  </a:spcAft>
                </a:pPr>
                <a:r>
                  <a:rPr lang="zh-CN" altLang="en-US" sz="1000" kern="100" dirty="0">
                    <a:solidFill>
                      <a:schemeClr val="dk1"/>
                    </a:solidFill>
                    <a:latin typeface="微软雅黑" panose="020B0503020204020204" pitchFamily="34" charset="-122"/>
                    <a:ea typeface="微软雅黑" panose="020B0503020204020204" pitchFamily="34" charset="-122"/>
                  </a:rPr>
                  <a:t>东经</a:t>
                </a:r>
                <a:endParaRPr lang="en-US" altLang="zh-CN" sz="1000" kern="100" dirty="0">
                  <a:solidFill>
                    <a:schemeClr val="dk1"/>
                  </a:solidFill>
                  <a:latin typeface="微软雅黑" panose="020B0503020204020204" pitchFamily="34" charset="-122"/>
                  <a:ea typeface="微软雅黑" panose="020B0503020204020204" pitchFamily="34" charset="-122"/>
                </a:endParaRPr>
              </a:p>
              <a:p>
                <a:pPr algn="ctr">
                  <a:spcAft>
                    <a:spcPts val="0"/>
                  </a:spcAft>
                </a:pPr>
                <a:r>
                  <a:rPr lang="en-US" altLang="zh-CN" sz="1000" kern="100" dirty="0">
                    <a:solidFill>
                      <a:schemeClr val="dk1"/>
                    </a:solidFill>
                    <a:latin typeface="微软雅黑" panose="020B0503020204020204" pitchFamily="34" charset="-122"/>
                    <a:ea typeface="微软雅黑" panose="020B0503020204020204" pitchFamily="34" charset="-122"/>
                  </a:rPr>
                  <a:t>116</a:t>
                </a:r>
                <a:r>
                  <a:rPr lang="en-US" altLang="zh-CN" sz="1000" dirty="0">
                    <a:solidFill>
                      <a:schemeClr val="dk1"/>
                    </a:solidFill>
                    <a:latin typeface="微软雅黑" panose="020B0503020204020204" pitchFamily="34" charset="-122"/>
                    <a:ea typeface="微软雅黑" panose="020B0503020204020204" pitchFamily="34" charset="-122"/>
                  </a:rPr>
                  <a:t>°</a:t>
                </a:r>
                <a:r>
                  <a:rPr lang="en-US" altLang="zh-CN" sz="1000" kern="100" dirty="0">
                    <a:solidFill>
                      <a:schemeClr val="dk1"/>
                    </a:solidFill>
                    <a:latin typeface="微软雅黑" panose="020B0503020204020204" pitchFamily="34" charset="-122"/>
                    <a:ea typeface="微软雅黑" panose="020B0503020204020204" pitchFamily="34" charset="-122"/>
                  </a:rPr>
                  <a:t>20</a:t>
                </a:r>
                <a:r>
                  <a:rPr lang="en-US" altLang="zh-CN" sz="1000" dirty="0">
                    <a:solidFill>
                      <a:schemeClr val="dk1"/>
                    </a:solidFill>
                    <a:latin typeface="微软雅黑" panose="020B0503020204020204" pitchFamily="34" charset="-122"/>
                    <a:ea typeface="微软雅黑" panose="020B0503020204020204" pitchFamily="34" charset="-122"/>
                  </a:rPr>
                  <a:t>'</a:t>
                </a:r>
                <a:endParaRPr lang="zh-CN" altLang="zh-CN" sz="1000" kern="100" dirty="0">
                  <a:solidFill>
                    <a:schemeClr val="dk1"/>
                  </a:solidFill>
                  <a:latin typeface="微软雅黑" panose="020B0503020204020204" pitchFamily="34" charset="-122"/>
                  <a:ea typeface="微软雅黑" panose="020B0503020204020204" pitchFamily="34" charset="-122"/>
                </a:endParaRPr>
              </a:p>
            </p:txBody>
          </p:sp>
          <p:cxnSp>
            <p:nvCxnSpPr>
              <p:cNvPr id="32" name="直接连接符 31"/>
              <p:cNvCxnSpPr>
                <a:stCxn id="23" idx="2"/>
                <a:endCxn id="29" idx="7"/>
              </p:cNvCxnSpPr>
              <p:nvPr/>
            </p:nvCxnSpPr>
            <p:spPr>
              <a:xfrm flipH="1">
                <a:off x="876692" y="3625597"/>
                <a:ext cx="580252" cy="41894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3" idx="4"/>
                <a:endCxn id="30" idx="0"/>
              </p:cNvCxnSpPr>
              <p:nvPr/>
            </p:nvCxnSpPr>
            <p:spPr>
              <a:xfrm flipH="1">
                <a:off x="1662359" y="3949633"/>
                <a:ext cx="118622" cy="51400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23" idx="5"/>
                <a:endCxn id="31" idx="1"/>
              </p:cNvCxnSpPr>
              <p:nvPr/>
            </p:nvCxnSpPr>
            <p:spPr>
              <a:xfrm>
                <a:off x="2010108" y="3854725"/>
                <a:ext cx="479019" cy="40661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3169653" y="3921595"/>
                <a:ext cx="648072" cy="648072"/>
              </a:xfrm>
              <a:prstGeom prst="ellipse">
                <a:avLst/>
              </a:prstGeom>
              <a:solidFill>
                <a:schemeClr val="accent5">
                  <a:lumMod val="40000"/>
                  <a:lumOff val="60000"/>
                </a:schemeClr>
              </a:solidFill>
              <a:ln w="12700">
                <a:solidFill>
                  <a:srgbClr val="3289A8"/>
                </a:solidFill>
                <a:round/>
              </a:ln>
              <a:effectLst>
                <a:outerShdw dist="53882" dir="2700000" algn="ctr" rotWithShape="0">
                  <a:srgbClr val="292929">
                    <a:alpha val="50000"/>
                  </a:srgbClr>
                </a:outerShdw>
              </a:effectLst>
            </p:spPr>
            <p:txBody>
              <a:bodyPr wrap="none"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lnSpc>
                    <a:spcPct val="125000"/>
                  </a:lnSpc>
                </a:pPr>
                <a:r>
                  <a:rPr lang="en-US" altLang="zh-CN" sz="1000" dirty="0">
                    <a:latin typeface="微软雅黑" panose="020B0503020204020204" pitchFamily="34" charset="-122"/>
                    <a:ea typeface="微软雅黑" panose="020B0503020204020204" pitchFamily="34" charset="-122"/>
                  </a:rPr>
                  <a:t>3.1525</a:t>
                </a:r>
              </a:p>
              <a:p>
                <a:pPr algn="ctr">
                  <a:lnSpc>
                    <a:spcPct val="125000"/>
                  </a:lnSpc>
                </a:pPr>
                <a:r>
                  <a:rPr lang="zh-CN" altLang="en-US" sz="1000" dirty="0">
                    <a:latin typeface="微软雅黑" panose="020B0503020204020204" pitchFamily="34" charset="-122"/>
                    <a:ea typeface="微软雅黑" panose="020B0503020204020204" pitchFamily="34" charset="-122"/>
                  </a:rPr>
                  <a:t>亿</a:t>
                </a:r>
              </a:p>
            </p:txBody>
          </p:sp>
          <p:sp>
            <p:nvSpPr>
              <p:cNvPr id="36" name="椭圆 35"/>
              <p:cNvSpPr/>
              <p:nvPr/>
            </p:nvSpPr>
            <p:spPr>
              <a:xfrm>
                <a:off x="4043390" y="4727569"/>
                <a:ext cx="648072" cy="648072"/>
              </a:xfrm>
              <a:prstGeom prst="ellipse">
                <a:avLst/>
              </a:prstGeom>
              <a:solidFill>
                <a:srgbClr val="0072C8"/>
              </a:solidFill>
              <a:ln w="12700">
                <a:noFill/>
                <a:round/>
              </a:ln>
              <a:effectLst>
                <a:outerShdw dist="53882" dir="2700000" algn="ctr" rotWithShape="0">
                  <a:srgbClr val="292929">
                    <a:alpha val="50000"/>
                  </a:srgbClr>
                </a:outerShdw>
              </a:effectLst>
            </p:spPr>
            <p:txBody>
              <a:bodyPr wrap="none"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lnSpc>
                    <a:spcPct val="125000"/>
                  </a:lnSpc>
                </a:pPr>
                <a:r>
                  <a:rPr lang="zh-CN" altLang="en-US" sz="1000" dirty="0">
                    <a:solidFill>
                      <a:schemeClr val="bg1"/>
                    </a:solidFill>
                    <a:latin typeface="微软雅黑" panose="020B0503020204020204" pitchFamily="34" charset="-122"/>
                    <a:ea typeface="微软雅黑" panose="020B0503020204020204" pitchFamily="34" charset="-122"/>
                  </a:rPr>
                  <a:t>华盛顿</a:t>
                </a:r>
              </a:p>
            </p:txBody>
          </p:sp>
          <p:sp>
            <p:nvSpPr>
              <p:cNvPr id="37" name="椭圆 36"/>
              <p:cNvSpPr/>
              <p:nvPr/>
            </p:nvSpPr>
            <p:spPr>
              <a:xfrm>
                <a:off x="4853480" y="4584623"/>
                <a:ext cx="829861" cy="648072"/>
              </a:xfrm>
              <a:prstGeom prst="ellipse">
                <a:avLst/>
              </a:prstGeom>
              <a:solidFill>
                <a:schemeClr val="accent5">
                  <a:lumMod val="40000"/>
                  <a:lumOff val="60000"/>
                </a:schemeClr>
              </a:solidFill>
              <a:ln w="12700">
                <a:solidFill>
                  <a:srgbClr val="3289A8"/>
                </a:solidFill>
                <a:round/>
              </a:ln>
              <a:effectLst>
                <a:outerShdw dist="53882" dir="2700000" algn="ctr" rotWithShape="0">
                  <a:srgbClr val="292929">
                    <a:alpha val="50000"/>
                  </a:srgbClr>
                </a:outerShdw>
              </a:effectLst>
            </p:spPr>
            <p:txBody>
              <a:bodyPr wrap="none"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lnSpc>
                    <a:spcPct val="125000"/>
                  </a:lnSpc>
                </a:pPr>
                <a:r>
                  <a:rPr lang="en-US" altLang="zh-CN" sz="1000" dirty="0">
                    <a:latin typeface="微软雅黑" panose="020B0503020204020204" pitchFamily="34" charset="-122"/>
                    <a:ea typeface="微软雅黑" panose="020B0503020204020204" pitchFamily="34" charset="-122"/>
                  </a:rPr>
                  <a:t>9,629,091</a:t>
                </a:r>
              </a:p>
              <a:p>
                <a:pPr algn="ctr">
                  <a:lnSpc>
                    <a:spcPct val="125000"/>
                  </a:lnSpc>
                </a:pPr>
                <a:r>
                  <a:rPr lang="zh-CN" altLang="en-US" sz="1000" dirty="0">
                    <a:latin typeface="微软雅黑" panose="020B0503020204020204" pitchFamily="34" charset="-122"/>
                    <a:ea typeface="微软雅黑" panose="020B0503020204020204" pitchFamily="34" charset="-122"/>
                  </a:rPr>
                  <a:t>平方公里 </a:t>
                </a:r>
              </a:p>
            </p:txBody>
          </p:sp>
          <p:cxnSp>
            <p:nvCxnSpPr>
              <p:cNvPr id="38" name="直接连接符 37"/>
              <p:cNvCxnSpPr>
                <a:stCxn id="35" idx="6"/>
                <a:endCxn id="16" idx="2"/>
              </p:cNvCxnSpPr>
              <p:nvPr/>
            </p:nvCxnSpPr>
            <p:spPr>
              <a:xfrm flipV="1">
                <a:off x="3817725" y="3989210"/>
                <a:ext cx="387683" cy="25642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16" idx="4"/>
                <a:endCxn id="36" idx="0"/>
              </p:cNvCxnSpPr>
              <p:nvPr/>
            </p:nvCxnSpPr>
            <p:spPr>
              <a:xfrm flipH="1">
                <a:off x="4367426" y="4313246"/>
                <a:ext cx="162018" cy="41432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16" idx="5"/>
                <a:endCxn id="37" idx="1"/>
              </p:cNvCxnSpPr>
              <p:nvPr/>
            </p:nvCxnSpPr>
            <p:spPr>
              <a:xfrm>
                <a:off x="4758572" y="4218338"/>
                <a:ext cx="216438" cy="46119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3132082" y="5034255"/>
                <a:ext cx="648072" cy="648072"/>
              </a:xfrm>
              <a:prstGeom prst="ellipse">
                <a:avLst/>
              </a:prstGeom>
              <a:solidFill>
                <a:schemeClr val="accent5">
                  <a:lumMod val="40000"/>
                  <a:lumOff val="60000"/>
                </a:schemeClr>
              </a:solidFill>
              <a:ln w="12700">
                <a:solidFill>
                  <a:srgbClr val="3289A8"/>
                </a:solidFill>
                <a:round/>
              </a:ln>
              <a:effectLst>
                <a:outerShdw dist="53882" dir="2700000" algn="ctr" rotWithShape="0">
                  <a:srgbClr val="292929">
                    <a:alpha val="50000"/>
                  </a:srgbClr>
                </a:outerShdw>
              </a:effectLst>
            </p:spPr>
            <p:txBody>
              <a:bodyPr wrap="none"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spcAft>
                    <a:spcPts val="0"/>
                  </a:spcAft>
                </a:pPr>
                <a:r>
                  <a:rPr lang="zh-CN" altLang="en-US" sz="1000" kern="100" dirty="0">
                    <a:solidFill>
                      <a:schemeClr val="dk1"/>
                    </a:solidFill>
                    <a:latin typeface="微软雅黑" panose="020B0503020204020204" pitchFamily="34" charset="-122"/>
                    <a:ea typeface="微软雅黑" panose="020B0503020204020204" pitchFamily="34" charset="-122"/>
                  </a:rPr>
                  <a:t>北纬</a:t>
                </a:r>
                <a:endParaRPr lang="en-US" altLang="zh-CN" sz="1000" kern="100" dirty="0">
                  <a:solidFill>
                    <a:schemeClr val="dk1"/>
                  </a:solidFill>
                  <a:latin typeface="微软雅黑" panose="020B0503020204020204" pitchFamily="34" charset="-122"/>
                  <a:ea typeface="微软雅黑" panose="020B0503020204020204" pitchFamily="34" charset="-122"/>
                </a:endParaRPr>
              </a:p>
              <a:p>
                <a:pPr algn="ctr">
                  <a:spcAft>
                    <a:spcPts val="0"/>
                  </a:spcAft>
                </a:pPr>
                <a:r>
                  <a:rPr lang="en-US" altLang="zh-CN" sz="1000" kern="100" dirty="0">
                    <a:solidFill>
                      <a:schemeClr val="dk1"/>
                    </a:solidFill>
                    <a:latin typeface="微软雅黑" panose="020B0503020204020204" pitchFamily="34" charset="-122"/>
                    <a:ea typeface="微软雅黑" panose="020B0503020204020204" pitchFamily="34" charset="-122"/>
                  </a:rPr>
                  <a:t>38°53′</a:t>
                </a:r>
                <a:endParaRPr lang="zh-CN" altLang="zh-CN" sz="1000" kern="100" dirty="0">
                  <a:solidFill>
                    <a:schemeClr val="dk1"/>
                  </a:solidFill>
                  <a:latin typeface="微软雅黑" panose="020B0503020204020204" pitchFamily="34" charset="-122"/>
                  <a:ea typeface="微软雅黑" panose="020B0503020204020204" pitchFamily="34" charset="-122"/>
                </a:endParaRPr>
              </a:p>
            </p:txBody>
          </p:sp>
          <p:sp>
            <p:nvSpPr>
              <p:cNvPr id="42" name="椭圆 41"/>
              <p:cNvSpPr/>
              <p:nvPr/>
            </p:nvSpPr>
            <p:spPr>
              <a:xfrm>
                <a:off x="3780154" y="5661248"/>
                <a:ext cx="648072" cy="648072"/>
              </a:xfrm>
              <a:prstGeom prst="ellipse">
                <a:avLst/>
              </a:prstGeom>
              <a:solidFill>
                <a:schemeClr val="accent5">
                  <a:lumMod val="40000"/>
                  <a:lumOff val="60000"/>
                </a:schemeClr>
              </a:solidFill>
              <a:ln w="12700">
                <a:solidFill>
                  <a:srgbClr val="3289A8"/>
                </a:solidFill>
                <a:round/>
              </a:ln>
              <a:effectLst>
                <a:outerShdw dist="53882" dir="2700000" algn="ctr" rotWithShape="0">
                  <a:srgbClr val="292929">
                    <a:alpha val="50000"/>
                  </a:srgbClr>
                </a:outerShdw>
              </a:effectLst>
            </p:spPr>
            <p:txBody>
              <a:bodyPr wrap="none"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spcAft>
                    <a:spcPts val="0"/>
                  </a:spcAft>
                </a:pPr>
                <a:r>
                  <a:rPr lang="zh-CN" altLang="en-US" sz="1000" kern="100" dirty="0">
                    <a:solidFill>
                      <a:schemeClr val="dk1"/>
                    </a:solidFill>
                    <a:latin typeface="微软雅黑" panose="020B0503020204020204" pitchFamily="34" charset="-122"/>
                    <a:ea typeface="微软雅黑" panose="020B0503020204020204" pitchFamily="34" charset="-122"/>
                  </a:rPr>
                  <a:t>西经</a:t>
                </a:r>
                <a:endParaRPr lang="en-US" altLang="zh-CN" sz="1000" kern="100" dirty="0">
                  <a:solidFill>
                    <a:schemeClr val="dk1"/>
                  </a:solidFill>
                  <a:latin typeface="微软雅黑" panose="020B0503020204020204" pitchFamily="34" charset="-122"/>
                  <a:ea typeface="微软雅黑" panose="020B0503020204020204" pitchFamily="34" charset="-122"/>
                </a:endParaRPr>
              </a:p>
              <a:p>
                <a:pPr algn="ctr">
                  <a:spcAft>
                    <a:spcPts val="0"/>
                  </a:spcAft>
                </a:pPr>
                <a:r>
                  <a:rPr lang="en-US" altLang="zh-CN" sz="1000" kern="100" dirty="0">
                    <a:solidFill>
                      <a:schemeClr val="dk1"/>
                    </a:solidFill>
                    <a:latin typeface="微软雅黑" panose="020B0503020204020204" pitchFamily="34" charset="-122"/>
                    <a:ea typeface="微软雅黑" panose="020B0503020204020204" pitchFamily="34" charset="-122"/>
                  </a:rPr>
                  <a:t>77°02</a:t>
                </a:r>
                <a:r>
                  <a:rPr lang="en-US" altLang="zh-CN" sz="1000" dirty="0">
                    <a:solidFill>
                      <a:schemeClr val="dk1"/>
                    </a:solidFill>
                    <a:latin typeface="微软雅黑" panose="020B0503020204020204" pitchFamily="34" charset="-122"/>
                    <a:ea typeface="微软雅黑" panose="020B0503020204020204" pitchFamily="34" charset="-122"/>
                  </a:rPr>
                  <a:t>'</a:t>
                </a:r>
                <a:endParaRPr lang="zh-CN" altLang="zh-CN" sz="1000" kern="100" dirty="0">
                  <a:solidFill>
                    <a:schemeClr val="dk1"/>
                  </a:solidFill>
                  <a:latin typeface="微软雅黑" panose="020B0503020204020204" pitchFamily="34" charset="-122"/>
                  <a:ea typeface="微软雅黑" panose="020B0503020204020204" pitchFamily="34" charset="-122"/>
                </a:endParaRPr>
              </a:p>
            </p:txBody>
          </p:sp>
          <p:sp>
            <p:nvSpPr>
              <p:cNvPr id="43" name="椭圆 42"/>
              <p:cNvSpPr/>
              <p:nvPr/>
            </p:nvSpPr>
            <p:spPr>
              <a:xfrm>
                <a:off x="4644008" y="5661248"/>
                <a:ext cx="648072" cy="648072"/>
              </a:xfrm>
              <a:prstGeom prst="ellipse">
                <a:avLst/>
              </a:prstGeom>
              <a:solidFill>
                <a:schemeClr val="accent5">
                  <a:lumMod val="40000"/>
                  <a:lumOff val="60000"/>
                </a:schemeClr>
              </a:solidFill>
              <a:ln w="12700">
                <a:solidFill>
                  <a:srgbClr val="3289A8"/>
                </a:solidFill>
                <a:round/>
              </a:ln>
              <a:effectLst>
                <a:outerShdw dist="53882" dir="2700000" algn="ctr" rotWithShape="0">
                  <a:srgbClr val="292929">
                    <a:alpha val="50000"/>
                  </a:srgbClr>
                </a:outerShdw>
              </a:effectLst>
            </p:spPr>
            <p:txBody>
              <a:bodyPr wrap="none"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spcAft>
                    <a:spcPts val="0"/>
                  </a:spcAft>
                </a:pPr>
                <a:r>
                  <a:rPr lang="en-US" altLang="zh-CN" sz="1000" dirty="0">
                    <a:latin typeface="微软雅黑" panose="020B0503020204020204" pitchFamily="34" charset="-122"/>
                    <a:ea typeface="微软雅黑" panose="020B0503020204020204" pitchFamily="34" charset="-122"/>
                  </a:rPr>
                  <a:t>178</a:t>
                </a:r>
              </a:p>
              <a:p>
                <a:pPr algn="ctr">
                  <a:spcAft>
                    <a:spcPts val="0"/>
                  </a:spcAft>
                </a:pPr>
                <a:r>
                  <a:rPr lang="zh-CN" altLang="en-US" sz="1000" dirty="0">
                    <a:latin typeface="微软雅黑" panose="020B0503020204020204" pitchFamily="34" charset="-122"/>
                    <a:ea typeface="微软雅黑" panose="020B0503020204020204" pitchFamily="34" charset="-122"/>
                  </a:rPr>
                  <a:t>平方公里</a:t>
                </a:r>
                <a:endParaRPr lang="zh-CN" altLang="zh-CN" sz="1000" kern="100" dirty="0">
                  <a:solidFill>
                    <a:schemeClr val="dk1"/>
                  </a:solidFill>
                  <a:latin typeface="微软雅黑" panose="020B0503020204020204" pitchFamily="34" charset="-122"/>
                  <a:ea typeface="微软雅黑" panose="020B0503020204020204" pitchFamily="34" charset="-122"/>
                </a:endParaRPr>
              </a:p>
            </p:txBody>
          </p:sp>
          <p:sp>
            <p:nvSpPr>
              <p:cNvPr id="44" name="椭圆 43"/>
              <p:cNvSpPr/>
              <p:nvPr/>
            </p:nvSpPr>
            <p:spPr>
              <a:xfrm>
                <a:off x="61303" y="2717037"/>
                <a:ext cx="863175" cy="648072"/>
              </a:xfrm>
              <a:prstGeom prst="ellipse">
                <a:avLst/>
              </a:prstGeom>
              <a:solidFill>
                <a:schemeClr val="accent5">
                  <a:lumMod val="40000"/>
                  <a:lumOff val="60000"/>
                </a:schemeClr>
              </a:solidFill>
              <a:ln w="12700">
                <a:solidFill>
                  <a:srgbClr val="3289A8"/>
                </a:solidFill>
                <a:round/>
              </a:ln>
              <a:effectLst>
                <a:outerShdw dist="53882" dir="2700000" algn="ctr" rotWithShape="0">
                  <a:srgbClr val="292929">
                    <a:alpha val="50000"/>
                  </a:srgbClr>
                </a:outerShdw>
              </a:effectLst>
            </p:spPr>
            <p:txBody>
              <a:bodyPr wrap="none"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lnSpc>
                    <a:spcPct val="125000"/>
                  </a:lnSpc>
                </a:pPr>
                <a:r>
                  <a:rPr lang="en-US" altLang="zh-CN" sz="1000" dirty="0">
                    <a:latin typeface="微软雅黑" panose="020B0503020204020204" pitchFamily="34" charset="-122"/>
                    <a:ea typeface="微软雅黑" panose="020B0503020204020204" pitchFamily="34" charset="-122"/>
                  </a:rPr>
                  <a:t>16410</a:t>
                </a:r>
              </a:p>
              <a:p>
                <a:pPr algn="ctr">
                  <a:lnSpc>
                    <a:spcPct val="125000"/>
                  </a:lnSpc>
                </a:pPr>
                <a:r>
                  <a:rPr lang="zh-CN" altLang="en-US" sz="1000" dirty="0">
                    <a:latin typeface="微软雅黑" panose="020B0503020204020204" pitchFamily="34" charset="-122"/>
                    <a:ea typeface="微软雅黑" panose="020B0503020204020204" pitchFamily="34" charset="-122"/>
                  </a:rPr>
                  <a:t>平方公里</a:t>
                </a:r>
              </a:p>
            </p:txBody>
          </p:sp>
          <p:cxnSp>
            <p:nvCxnSpPr>
              <p:cNvPr id="45" name="直接连接符 44"/>
              <p:cNvCxnSpPr>
                <a:stCxn id="44" idx="5"/>
                <a:endCxn id="23" idx="1"/>
              </p:cNvCxnSpPr>
              <p:nvPr/>
            </p:nvCxnSpPr>
            <p:spPr>
              <a:xfrm>
                <a:off x="798069" y="3270201"/>
                <a:ext cx="753783" cy="12626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36" idx="2"/>
                <a:endCxn id="41" idx="7"/>
              </p:cNvCxnSpPr>
              <p:nvPr/>
            </p:nvCxnSpPr>
            <p:spPr>
              <a:xfrm flipH="1">
                <a:off x="3685246" y="5051605"/>
                <a:ext cx="358144" cy="7755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36" idx="4"/>
                <a:endCxn id="42" idx="0"/>
              </p:cNvCxnSpPr>
              <p:nvPr/>
            </p:nvCxnSpPr>
            <p:spPr>
              <a:xfrm flipH="1">
                <a:off x="4104190" y="5375641"/>
                <a:ext cx="263236" cy="28560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36" idx="5"/>
                <a:endCxn id="43" idx="1"/>
              </p:cNvCxnSpPr>
              <p:nvPr/>
            </p:nvCxnSpPr>
            <p:spPr>
              <a:xfrm>
                <a:off x="4596554" y="5280733"/>
                <a:ext cx="142362" cy="47542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6326442" y="2416189"/>
                <a:ext cx="648072" cy="648072"/>
              </a:xfrm>
              <a:prstGeom prst="ellipse">
                <a:avLst/>
              </a:prstGeom>
              <a:solidFill>
                <a:schemeClr val="accent5">
                  <a:lumMod val="40000"/>
                  <a:lumOff val="60000"/>
                </a:schemeClr>
              </a:solidFill>
              <a:ln w="12700">
                <a:solidFill>
                  <a:srgbClr val="3289A8"/>
                </a:solidFill>
                <a:round/>
              </a:ln>
              <a:effectLst>
                <a:outerShdw dist="53882" dir="2700000" algn="ctr" rotWithShape="0">
                  <a:srgbClr val="292929">
                    <a:alpha val="50000"/>
                  </a:srgbClr>
                </a:outerShdw>
              </a:effectLst>
            </p:spPr>
            <p:txBody>
              <a:bodyPr wrap="none"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lnSpc>
                    <a:spcPct val="125000"/>
                  </a:lnSpc>
                </a:pPr>
                <a:r>
                  <a:rPr lang="en-US" altLang="zh-CN" sz="1000" dirty="0">
                    <a:latin typeface="微软雅黑" panose="020B0503020204020204" pitchFamily="34" charset="-122"/>
                    <a:ea typeface="微软雅黑" panose="020B0503020204020204" pitchFamily="34" charset="-122"/>
                  </a:rPr>
                  <a:t>1.26</a:t>
                </a:r>
                <a:r>
                  <a:rPr lang="zh-CN" altLang="en-US" sz="1000" dirty="0">
                    <a:latin typeface="微软雅黑" panose="020B0503020204020204" pitchFamily="34" charset="-122"/>
                    <a:ea typeface="微软雅黑" panose="020B0503020204020204" pitchFamily="34" charset="-122"/>
                  </a:rPr>
                  <a:t>亿</a:t>
                </a:r>
              </a:p>
            </p:txBody>
          </p:sp>
          <p:sp>
            <p:nvSpPr>
              <p:cNvPr id="50" name="椭圆 49"/>
              <p:cNvSpPr/>
              <p:nvPr/>
            </p:nvSpPr>
            <p:spPr>
              <a:xfrm>
                <a:off x="5280839" y="3806446"/>
                <a:ext cx="805004" cy="610148"/>
              </a:xfrm>
              <a:prstGeom prst="ellipse">
                <a:avLst/>
              </a:prstGeom>
              <a:solidFill>
                <a:schemeClr val="accent5">
                  <a:lumMod val="40000"/>
                  <a:lumOff val="60000"/>
                </a:schemeClr>
              </a:solidFill>
              <a:ln w="12700">
                <a:solidFill>
                  <a:srgbClr val="3289A8"/>
                </a:solidFill>
                <a:round/>
              </a:ln>
              <a:effectLst>
                <a:outerShdw dist="53882" dir="2700000" algn="ctr" rotWithShape="0">
                  <a:srgbClr val="292929">
                    <a:alpha val="50000"/>
                  </a:srgbClr>
                </a:outerShdw>
              </a:effectLst>
            </p:spPr>
            <p:txBody>
              <a:bodyPr wrap="none"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lnSpc>
                    <a:spcPct val="125000"/>
                  </a:lnSpc>
                </a:pPr>
                <a:r>
                  <a:rPr lang="en-US" altLang="zh-CN" sz="1000" dirty="0">
                    <a:latin typeface="微软雅黑" panose="020B0503020204020204" pitchFamily="34" charset="-122"/>
                    <a:ea typeface="微软雅黑" panose="020B0503020204020204" pitchFamily="34" charset="-122"/>
                  </a:rPr>
                  <a:t>377835</a:t>
                </a:r>
              </a:p>
              <a:p>
                <a:pPr algn="ctr">
                  <a:lnSpc>
                    <a:spcPct val="125000"/>
                  </a:lnSpc>
                </a:pPr>
                <a:r>
                  <a:rPr lang="zh-CN" altLang="en-US" sz="1000" dirty="0">
                    <a:latin typeface="微软雅黑" panose="020B0503020204020204" pitchFamily="34" charset="-122"/>
                    <a:ea typeface="微软雅黑" panose="020B0503020204020204" pitchFamily="34" charset="-122"/>
                  </a:rPr>
                  <a:t>平方公里</a:t>
                </a:r>
              </a:p>
            </p:txBody>
          </p:sp>
          <p:sp>
            <p:nvSpPr>
              <p:cNvPr id="51" name="椭圆 50"/>
              <p:cNvSpPr/>
              <p:nvPr/>
            </p:nvSpPr>
            <p:spPr>
              <a:xfrm>
                <a:off x="6326442" y="3294395"/>
                <a:ext cx="648072" cy="648072"/>
              </a:xfrm>
              <a:prstGeom prst="ellipse">
                <a:avLst/>
              </a:prstGeom>
              <a:solidFill>
                <a:srgbClr val="0072C8"/>
              </a:solidFill>
              <a:ln w="12700">
                <a:noFill/>
                <a:round/>
              </a:ln>
              <a:effectLst>
                <a:outerShdw dist="53882" dir="2700000" algn="ctr" rotWithShape="0">
                  <a:srgbClr val="292929">
                    <a:alpha val="50000"/>
                  </a:srgbClr>
                </a:outerShdw>
              </a:effectLst>
            </p:spPr>
            <p:txBody>
              <a:bodyPr wrap="none"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lnSpc>
                    <a:spcPct val="125000"/>
                  </a:lnSpc>
                </a:pPr>
                <a:r>
                  <a:rPr lang="zh-CN" altLang="en-US" sz="1000" dirty="0">
                    <a:solidFill>
                      <a:schemeClr val="bg1"/>
                    </a:solidFill>
                    <a:latin typeface="微软雅黑" panose="020B0503020204020204" pitchFamily="34" charset="-122"/>
                    <a:ea typeface="微软雅黑" panose="020B0503020204020204" pitchFamily="34" charset="-122"/>
                  </a:rPr>
                  <a:t>东京</a:t>
                </a:r>
              </a:p>
            </p:txBody>
          </p:sp>
          <p:cxnSp>
            <p:nvCxnSpPr>
              <p:cNvPr id="52" name="直接连接符 51"/>
              <p:cNvCxnSpPr>
                <a:stCxn id="17" idx="4"/>
                <a:endCxn id="50" idx="0"/>
              </p:cNvCxnSpPr>
              <p:nvPr/>
            </p:nvCxnSpPr>
            <p:spPr>
              <a:xfrm>
                <a:off x="5616116" y="3324912"/>
                <a:ext cx="67225" cy="48153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7" idx="5"/>
                <a:endCxn id="51" idx="2"/>
              </p:cNvCxnSpPr>
              <p:nvPr/>
            </p:nvCxnSpPr>
            <p:spPr>
              <a:xfrm>
                <a:off x="5845244" y="3230004"/>
                <a:ext cx="481198" cy="38842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17" idx="6"/>
                <a:endCxn id="49" idx="3"/>
              </p:cNvCxnSpPr>
              <p:nvPr/>
            </p:nvCxnSpPr>
            <p:spPr>
              <a:xfrm flipV="1">
                <a:off x="5940152" y="2969353"/>
                <a:ext cx="481198" cy="3152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a:off x="6215709" y="4273670"/>
                <a:ext cx="853692" cy="687648"/>
              </a:xfrm>
              <a:prstGeom prst="ellipse">
                <a:avLst/>
              </a:prstGeom>
              <a:solidFill>
                <a:schemeClr val="accent5">
                  <a:lumMod val="40000"/>
                  <a:lumOff val="60000"/>
                </a:schemeClr>
              </a:solidFill>
              <a:ln w="12700">
                <a:solidFill>
                  <a:srgbClr val="3289A8"/>
                </a:solidFill>
                <a:round/>
              </a:ln>
              <a:effectLst>
                <a:outerShdw dist="53882" dir="2700000" algn="ctr" rotWithShape="0">
                  <a:srgbClr val="292929">
                    <a:alpha val="50000"/>
                  </a:srgbClr>
                </a:outerShdw>
              </a:effectLst>
            </p:spPr>
            <p:txBody>
              <a:bodyPr wrap="none"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lnSpc>
                    <a:spcPct val="125000"/>
                  </a:lnSpc>
                </a:pPr>
                <a:r>
                  <a:rPr lang="en-US" altLang="zh-CN" sz="1000" dirty="0">
                    <a:latin typeface="微软雅黑" panose="020B0503020204020204" pitchFamily="34" charset="-122"/>
                    <a:ea typeface="微软雅黑" panose="020B0503020204020204" pitchFamily="34" charset="-122"/>
                  </a:rPr>
                  <a:t>2188</a:t>
                </a:r>
              </a:p>
              <a:p>
                <a:pPr algn="ctr">
                  <a:lnSpc>
                    <a:spcPct val="125000"/>
                  </a:lnSpc>
                </a:pPr>
                <a:r>
                  <a:rPr lang="zh-CN" altLang="en-US" sz="1000" dirty="0">
                    <a:latin typeface="微软雅黑" panose="020B0503020204020204" pitchFamily="34" charset="-122"/>
                    <a:ea typeface="微软雅黑" panose="020B0503020204020204" pitchFamily="34" charset="-122"/>
                  </a:rPr>
                  <a:t>平方公里</a:t>
                </a:r>
              </a:p>
            </p:txBody>
          </p:sp>
          <p:sp>
            <p:nvSpPr>
              <p:cNvPr id="56" name="椭圆 55"/>
              <p:cNvSpPr/>
              <p:nvPr/>
            </p:nvSpPr>
            <p:spPr>
              <a:xfrm>
                <a:off x="7164288" y="4079497"/>
                <a:ext cx="648072" cy="648072"/>
              </a:xfrm>
              <a:prstGeom prst="ellipse">
                <a:avLst/>
              </a:prstGeom>
              <a:solidFill>
                <a:schemeClr val="accent5">
                  <a:lumMod val="40000"/>
                  <a:lumOff val="60000"/>
                </a:schemeClr>
              </a:solidFill>
              <a:ln w="12700">
                <a:solidFill>
                  <a:srgbClr val="3289A8"/>
                </a:solidFill>
                <a:round/>
              </a:ln>
              <a:effectLst>
                <a:outerShdw dist="53882" dir="2700000" algn="ctr" rotWithShape="0">
                  <a:srgbClr val="292929">
                    <a:alpha val="50000"/>
                  </a:srgbClr>
                </a:outerShdw>
              </a:effectLst>
            </p:spPr>
            <p:txBody>
              <a:bodyPr wrap="none"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spcAft>
                    <a:spcPts val="0"/>
                  </a:spcAft>
                </a:pPr>
                <a:r>
                  <a:rPr lang="zh-CN" altLang="en-US" sz="1000" dirty="0">
                    <a:latin typeface="微软雅黑" panose="020B0503020204020204" pitchFamily="34" charset="-122"/>
                    <a:ea typeface="微软雅黑" panose="020B0503020204020204" pitchFamily="34" charset="-122"/>
                  </a:rPr>
                  <a:t>东经</a:t>
                </a:r>
                <a:endParaRPr lang="en-US" altLang="zh-CN" sz="1000" dirty="0">
                  <a:latin typeface="微软雅黑" panose="020B0503020204020204" pitchFamily="34" charset="-122"/>
                  <a:ea typeface="微软雅黑" panose="020B0503020204020204" pitchFamily="34" charset="-122"/>
                </a:endParaRPr>
              </a:p>
              <a:p>
                <a:pPr algn="ctr">
                  <a:spcAft>
                    <a:spcPts val="0"/>
                  </a:spcAft>
                </a:pPr>
                <a:r>
                  <a:rPr lang="en-US" altLang="zh-CN" sz="1000" kern="100" dirty="0">
                    <a:solidFill>
                      <a:schemeClr val="dk1"/>
                    </a:solidFill>
                    <a:latin typeface="微软雅黑" panose="020B0503020204020204" pitchFamily="34" charset="-122"/>
                    <a:ea typeface="微软雅黑" panose="020B0503020204020204" pitchFamily="34" charset="-122"/>
                  </a:rPr>
                  <a:t>140</a:t>
                </a:r>
                <a:r>
                  <a:rPr lang="en-US" altLang="zh-CN" sz="1000" dirty="0">
                    <a:solidFill>
                      <a:schemeClr val="dk1"/>
                    </a:solidFill>
                    <a:latin typeface="微软雅黑" panose="020B0503020204020204" pitchFamily="34" charset="-122"/>
                    <a:ea typeface="微软雅黑" panose="020B0503020204020204" pitchFamily="34" charset="-122"/>
                  </a:rPr>
                  <a:t>°</a:t>
                </a:r>
                <a:r>
                  <a:rPr lang="en-US" altLang="zh-CN" sz="1000" kern="100" dirty="0">
                    <a:solidFill>
                      <a:schemeClr val="dk1"/>
                    </a:solidFill>
                    <a:latin typeface="微软雅黑" panose="020B0503020204020204" pitchFamily="34" charset="-122"/>
                    <a:ea typeface="微软雅黑" panose="020B0503020204020204" pitchFamily="34" charset="-122"/>
                  </a:rPr>
                  <a:t>50</a:t>
                </a:r>
                <a:r>
                  <a:rPr lang="en-US" altLang="zh-CN" sz="1000" dirty="0">
                    <a:solidFill>
                      <a:schemeClr val="dk1"/>
                    </a:solidFill>
                    <a:latin typeface="微软雅黑" panose="020B0503020204020204" pitchFamily="34" charset="-122"/>
                    <a:ea typeface="微软雅黑" panose="020B0503020204020204" pitchFamily="34" charset="-122"/>
                  </a:rPr>
                  <a:t>'</a:t>
                </a:r>
                <a:endParaRPr lang="zh-CN" altLang="zh-CN" sz="1000" kern="100" dirty="0">
                  <a:solidFill>
                    <a:schemeClr val="dk1"/>
                  </a:solidFill>
                  <a:latin typeface="微软雅黑" panose="020B0503020204020204" pitchFamily="34" charset="-122"/>
                  <a:ea typeface="微软雅黑" panose="020B0503020204020204" pitchFamily="34" charset="-122"/>
                </a:endParaRPr>
              </a:p>
            </p:txBody>
          </p:sp>
          <p:sp>
            <p:nvSpPr>
              <p:cNvPr id="57" name="椭圆 56"/>
              <p:cNvSpPr/>
              <p:nvPr/>
            </p:nvSpPr>
            <p:spPr>
              <a:xfrm>
                <a:off x="7380312" y="3235117"/>
                <a:ext cx="648072" cy="648072"/>
              </a:xfrm>
              <a:prstGeom prst="ellipse">
                <a:avLst/>
              </a:prstGeom>
              <a:solidFill>
                <a:schemeClr val="accent5">
                  <a:lumMod val="40000"/>
                  <a:lumOff val="60000"/>
                </a:schemeClr>
              </a:solidFill>
              <a:ln w="12700">
                <a:solidFill>
                  <a:srgbClr val="3289A8"/>
                </a:solidFill>
                <a:round/>
              </a:ln>
              <a:effectLst>
                <a:outerShdw dist="53882" dir="2700000" algn="ctr" rotWithShape="0">
                  <a:srgbClr val="292929">
                    <a:alpha val="50000"/>
                  </a:srgbClr>
                </a:outerShdw>
              </a:effectLst>
            </p:spPr>
            <p:txBody>
              <a:bodyPr wrap="none"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lnSpc>
                    <a:spcPct val="125000"/>
                  </a:lnSpc>
                </a:pPr>
                <a:r>
                  <a:rPr lang="zh-CN" altLang="en-US" sz="1000" dirty="0">
                    <a:latin typeface="微软雅黑" panose="020B0503020204020204" pitchFamily="34" charset="-122"/>
                    <a:ea typeface="微软雅黑" panose="020B0503020204020204" pitchFamily="34" charset="-122"/>
                  </a:rPr>
                  <a:t>北纬</a:t>
                </a:r>
                <a:endParaRPr lang="en-US" altLang="zh-CN" sz="1000" dirty="0">
                  <a:latin typeface="微软雅黑" panose="020B0503020204020204" pitchFamily="34" charset="-122"/>
                  <a:ea typeface="微软雅黑" panose="020B0503020204020204" pitchFamily="34" charset="-122"/>
                </a:endParaRPr>
              </a:p>
              <a:p>
                <a:pPr algn="ctr">
                  <a:lnSpc>
                    <a:spcPct val="125000"/>
                  </a:lnSpc>
                </a:pPr>
                <a:r>
                  <a:rPr lang="en-US" altLang="zh-CN" sz="1000" kern="100" dirty="0">
                    <a:solidFill>
                      <a:schemeClr val="dk1"/>
                    </a:solidFill>
                    <a:latin typeface="微软雅黑" panose="020B0503020204020204" pitchFamily="34" charset="-122"/>
                    <a:ea typeface="微软雅黑" panose="020B0503020204020204" pitchFamily="34" charset="-122"/>
                  </a:rPr>
                  <a:t>35</a:t>
                </a:r>
                <a:r>
                  <a:rPr lang="en-US" altLang="zh-CN" sz="1000" dirty="0">
                    <a:solidFill>
                      <a:schemeClr val="dk1"/>
                    </a:solidFill>
                    <a:latin typeface="微软雅黑" panose="020B0503020204020204" pitchFamily="34" charset="-122"/>
                    <a:ea typeface="微软雅黑" panose="020B0503020204020204" pitchFamily="34" charset="-122"/>
                  </a:rPr>
                  <a:t>°</a:t>
                </a:r>
                <a:r>
                  <a:rPr lang="en-US" altLang="zh-CN" sz="1000" kern="100" dirty="0">
                    <a:solidFill>
                      <a:schemeClr val="dk1"/>
                    </a:solidFill>
                    <a:latin typeface="微软雅黑" panose="020B0503020204020204" pitchFamily="34" charset="-122"/>
                    <a:ea typeface="微软雅黑" panose="020B0503020204020204" pitchFamily="34" charset="-122"/>
                  </a:rPr>
                  <a:t>44</a:t>
                </a:r>
                <a:r>
                  <a:rPr lang="en-US" altLang="zh-CN" sz="1000" dirty="0">
                    <a:solidFill>
                      <a:schemeClr val="dk1"/>
                    </a:solidFill>
                    <a:latin typeface="微软雅黑" panose="020B0503020204020204" pitchFamily="34" charset="-122"/>
                    <a:ea typeface="微软雅黑" panose="020B0503020204020204" pitchFamily="34" charset="-122"/>
                  </a:rPr>
                  <a:t>'</a:t>
                </a:r>
                <a:endParaRPr lang="zh-CN" altLang="zh-CN" sz="1000" kern="100" dirty="0">
                  <a:solidFill>
                    <a:schemeClr val="dk1"/>
                  </a:solidFill>
                  <a:latin typeface="微软雅黑" panose="020B0503020204020204" pitchFamily="34" charset="-122"/>
                  <a:ea typeface="微软雅黑" panose="020B0503020204020204" pitchFamily="34" charset="-122"/>
                </a:endParaRPr>
              </a:p>
            </p:txBody>
          </p:sp>
          <p:cxnSp>
            <p:nvCxnSpPr>
              <p:cNvPr id="58" name="直接连接符 57"/>
              <p:cNvCxnSpPr>
                <a:stCxn id="51" idx="4"/>
                <a:endCxn id="55" idx="0"/>
              </p:cNvCxnSpPr>
              <p:nvPr/>
            </p:nvCxnSpPr>
            <p:spPr>
              <a:xfrm flipH="1">
                <a:off x="6642555" y="3942467"/>
                <a:ext cx="7924" cy="33120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51" idx="5"/>
                <a:endCxn id="56" idx="1"/>
              </p:cNvCxnSpPr>
              <p:nvPr/>
            </p:nvCxnSpPr>
            <p:spPr>
              <a:xfrm>
                <a:off x="6879606" y="3847559"/>
                <a:ext cx="379590" cy="32684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51" idx="6"/>
                <a:endCxn id="57" idx="2"/>
              </p:cNvCxnSpPr>
              <p:nvPr/>
            </p:nvCxnSpPr>
            <p:spPr>
              <a:xfrm flipV="1">
                <a:off x="6974514" y="3559153"/>
                <a:ext cx="405798" cy="5927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3330513" y="1768117"/>
                <a:ext cx="648072" cy="648072"/>
              </a:xfrm>
              <a:prstGeom prst="ellipse">
                <a:avLst/>
              </a:prstGeom>
              <a:solidFill>
                <a:schemeClr val="accent2">
                  <a:lumMod val="75000"/>
                </a:schemeClr>
              </a:solidFill>
              <a:ln w="12700">
                <a:solidFill>
                  <a:srgbClr val="3289A8"/>
                </a:solidFill>
                <a:round/>
              </a:ln>
              <a:effectLst>
                <a:outerShdw dist="53882" dir="2700000" algn="ctr" rotWithShape="0">
                  <a:srgbClr val="292929">
                    <a:alpha val="50000"/>
                  </a:srgbClr>
                </a:outerShdw>
              </a:effectLst>
            </p:spPr>
            <p:txBody>
              <a:bodyPr wrap="none"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lnSpc>
                    <a:spcPct val="125000"/>
                  </a:lnSpc>
                </a:pPr>
                <a:r>
                  <a:rPr lang="en-US" altLang="zh-CN" sz="1000" dirty="0">
                    <a:solidFill>
                      <a:schemeClr val="bg1"/>
                    </a:solidFill>
                    <a:latin typeface="微软雅黑" panose="020B0503020204020204" pitchFamily="34" charset="-122"/>
                    <a:ea typeface="微软雅黑" panose="020B0503020204020204" pitchFamily="34" charset="-122"/>
                  </a:rPr>
                  <a:t>……</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cxnSp>
          <p:nvCxnSpPr>
            <p:cNvPr id="6" name="直接连接符 5"/>
            <p:cNvCxnSpPr>
              <a:stCxn id="15" idx="1"/>
              <a:endCxn id="61" idx="5"/>
            </p:cNvCxnSpPr>
            <p:nvPr/>
          </p:nvCxnSpPr>
          <p:spPr>
            <a:xfrm flipH="1" flipV="1">
              <a:off x="5490560" y="2916683"/>
              <a:ext cx="177239" cy="306669"/>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208895"/>
            <p:cNvSpPr txBox="1"/>
            <p:nvPr/>
          </p:nvSpPr>
          <p:spPr>
            <a:xfrm rot="3949664">
              <a:off x="4148611" y="2864408"/>
              <a:ext cx="148611" cy="385115"/>
            </a:xfrm>
            <a:prstGeom prst="rect">
              <a:avLst/>
            </a:prstGeom>
            <a:solidFill>
              <a:schemeClr val="bg1"/>
            </a:solid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900" dirty="0">
                  <a:latin typeface="微软雅黑" panose="020B0503020204020204" pitchFamily="34" charset="-122"/>
                  <a:ea typeface="微软雅黑" panose="020B0503020204020204" pitchFamily="34" charset="-122"/>
                </a:rPr>
                <a:t>面积</a:t>
              </a:r>
            </a:p>
          </p:txBody>
        </p:sp>
        <p:sp>
          <p:nvSpPr>
            <p:cNvPr id="8" name="TextBox 208896"/>
            <p:cNvSpPr txBox="1"/>
            <p:nvPr/>
          </p:nvSpPr>
          <p:spPr>
            <a:xfrm>
              <a:off x="3840798" y="3140968"/>
              <a:ext cx="158624" cy="406441"/>
            </a:xfrm>
            <a:prstGeom prst="rect">
              <a:avLst/>
            </a:prstGeom>
            <a:solidFill>
              <a:schemeClr val="bg1"/>
            </a:solid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900" dirty="0">
                  <a:latin typeface="微软雅黑" panose="020B0503020204020204" pitchFamily="34" charset="-122"/>
                  <a:ea typeface="微软雅黑" panose="020B0503020204020204" pitchFamily="34" charset="-122"/>
                </a:rPr>
                <a:t>人口</a:t>
              </a:r>
            </a:p>
          </p:txBody>
        </p:sp>
        <p:sp>
          <p:nvSpPr>
            <p:cNvPr id="9" name="TextBox 208900"/>
            <p:cNvSpPr txBox="1"/>
            <p:nvPr/>
          </p:nvSpPr>
          <p:spPr>
            <a:xfrm rot="19017418">
              <a:off x="3996734" y="3594947"/>
              <a:ext cx="225472" cy="406441"/>
            </a:xfrm>
            <a:prstGeom prst="rect">
              <a:avLst/>
            </a:prstGeom>
            <a:solidFill>
              <a:schemeClr val="bg1"/>
            </a:solid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900" dirty="0">
                  <a:latin typeface="微软雅黑" panose="020B0503020204020204" pitchFamily="34" charset="-122"/>
                  <a:ea typeface="微软雅黑" panose="020B0503020204020204" pitchFamily="34" charset="-122"/>
                </a:rPr>
                <a:t>首都</a:t>
              </a:r>
            </a:p>
          </p:txBody>
        </p:sp>
        <p:sp>
          <p:nvSpPr>
            <p:cNvPr id="10" name="TextBox 133"/>
            <p:cNvSpPr txBox="1"/>
            <p:nvPr/>
          </p:nvSpPr>
          <p:spPr>
            <a:xfrm rot="349062">
              <a:off x="3425429" y="4439685"/>
              <a:ext cx="558686" cy="254025"/>
            </a:xfrm>
            <a:prstGeom prst="rect">
              <a:avLst/>
            </a:prstGeom>
            <a:solidFill>
              <a:schemeClr val="bg1"/>
            </a:solid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900" dirty="0">
                  <a:latin typeface="微软雅黑" panose="020B0503020204020204" pitchFamily="34" charset="-122"/>
                  <a:ea typeface="微软雅黑" panose="020B0503020204020204" pitchFamily="34" charset="-122"/>
                </a:rPr>
                <a:t>纬度</a:t>
              </a:r>
            </a:p>
          </p:txBody>
        </p:sp>
        <p:sp>
          <p:nvSpPr>
            <p:cNvPr id="11" name="TextBox 135"/>
            <p:cNvSpPr txBox="1"/>
            <p:nvPr/>
          </p:nvSpPr>
          <p:spPr>
            <a:xfrm rot="18907133">
              <a:off x="3820728" y="4318328"/>
              <a:ext cx="558686" cy="254025"/>
            </a:xfrm>
            <a:prstGeom prst="rect">
              <a:avLst/>
            </a:prstGeom>
            <a:solidFill>
              <a:schemeClr val="bg1"/>
            </a:solid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900" dirty="0">
                  <a:latin typeface="微软雅黑" panose="020B0503020204020204" pitchFamily="34" charset="-122"/>
                  <a:ea typeface="微软雅黑" panose="020B0503020204020204" pitchFamily="34" charset="-122"/>
                </a:rPr>
                <a:t>经度</a:t>
              </a:r>
            </a:p>
          </p:txBody>
        </p:sp>
        <p:sp>
          <p:nvSpPr>
            <p:cNvPr id="12" name="TextBox 137"/>
            <p:cNvSpPr txBox="1"/>
            <p:nvPr/>
          </p:nvSpPr>
          <p:spPr>
            <a:xfrm rot="6795856">
              <a:off x="2910026" y="3720437"/>
              <a:ext cx="558686" cy="240696"/>
            </a:xfrm>
            <a:prstGeom prst="rect">
              <a:avLst/>
            </a:prstGeom>
            <a:solidFill>
              <a:schemeClr val="bg1"/>
            </a:solid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900" dirty="0">
                  <a:latin typeface="微软雅黑" panose="020B0503020204020204" pitchFamily="34" charset="-122"/>
                  <a:ea typeface="微软雅黑" panose="020B0503020204020204" pitchFamily="34" charset="-122"/>
                </a:rPr>
                <a:t>面积</a:t>
              </a:r>
            </a:p>
          </p:txBody>
        </p:sp>
        <p:sp>
          <p:nvSpPr>
            <p:cNvPr id="13" name="TextBox 136"/>
            <p:cNvSpPr txBox="1"/>
            <p:nvPr/>
          </p:nvSpPr>
          <p:spPr>
            <a:xfrm rot="3020379">
              <a:off x="2881609" y="4108249"/>
              <a:ext cx="558686" cy="240696"/>
            </a:xfrm>
            <a:prstGeom prst="rect">
              <a:avLst/>
            </a:prstGeom>
            <a:solidFill>
              <a:schemeClr val="bg1"/>
            </a:solid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900" dirty="0">
                  <a:latin typeface="微软雅黑" panose="020B0503020204020204" pitchFamily="34" charset="-122"/>
                  <a:ea typeface="微软雅黑" panose="020B0503020204020204" pitchFamily="34" charset="-122"/>
                </a:rPr>
                <a:t>人口</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知识图谱构建</a:t>
            </a:r>
          </a:p>
        </p:txBody>
      </p:sp>
      <p:grpSp>
        <p:nvGrpSpPr>
          <p:cNvPr id="3" name="Group 93"/>
          <p:cNvGrpSpPr/>
          <p:nvPr/>
        </p:nvGrpSpPr>
        <p:grpSpPr bwMode="auto">
          <a:xfrm>
            <a:off x="490654" y="1171199"/>
            <a:ext cx="1184275" cy="1349811"/>
            <a:chOff x="4920" y="1730"/>
            <a:chExt cx="746" cy="821"/>
          </a:xfrm>
        </p:grpSpPr>
        <p:grpSp>
          <p:nvGrpSpPr>
            <p:cNvPr id="4" name="Group 94"/>
            <p:cNvGrpSpPr/>
            <p:nvPr/>
          </p:nvGrpSpPr>
          <p:grpSpPr bwMode="auto">
            <a:xfrm>
              <a:off x="4920" y="2019"/>
              <a:ext cx="746" cy="532"/>
              <a:chOff x="4920" y="2019"/>
              <a:chExt cx="746" cy="532"/>
            </a:xfrm>
          </p:grpSpPr>
          <p:pic>
            <p:nvPicPr>
              <p:cNvPr id="6" name="图片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20" y="2123"/>
                <a:ext cx="428" cy="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图片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0" y="2019"/>
                <a:ext cx="506" cy="4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5" name="Text Box 98"/>
            <p:cNvSpPr txBox="1">
              <a:spLocks noChangeArrowheads="1"/>
            </p:cNvSpPr>
            <p:nvPr/>
          </p:nvSpPr>
          <p:spPr bwMode="auto">
            <a:xfrm>
              <a:off x="4976" y="1730"/>
              <a:ext cx="362"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lnSpc>
                  <a:spcPct val="90000"/>
                </a:lnSpc>
              </a:pPr>
              <a:r>
                <a:rPr lang="en-US" altLang="zh-CN" sz="2000" b="1" dirty="0">
                  <a:latin typeface="宋体" panose="02010600030101010101" pitchFamily="2" charset="-122"/>
                  <a:ea typeface="宋体" panose="02010600030101010101" pitchFamily="2" charset="-122"/>
                </a:rPr>
                <a:t>Web</a:t>
              </a:r>
            </a:p>
          </p:txBody>
        </p:sp>
      </p:grpSp>
      <p:grpSp>
        <p:nvGrpSpPr>
          <p:cNvPr id="8" name="Group 87"/>
          <p:cNvGrpSpPr/>
          <p:nvPr/>
        </p:nvGrpSpPr>
        <p:grpSpPr bwMode="auto">
          <a:xfrm>
            <a:off x="283764" y="2695898"/>
            <a:ext cx="1995178" cy="1304927"/>
            <a:chOff x="3899" y="1500"/>
            <a:chExt cx="990" cy="822"/>
          </a:xfrm>
        </p:grpSpPr>
        <p:pic>
          <p:nvPicPr>
            <p:cNvPr id="9" name="图片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2" y="1984"/>
              <a:ext cx="474"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0" name="Group 89"/>
            <p:cNvGrpSpPr/>
            <p:nvPr/>
          </p:nvGrpSpPr>
          <p:grpSpPr bwMode="auto">
            <a:xfrm>
              <a:off x="3899" y="1500"/>
              <a:ext cx="990" cy="816"/>
              <a:chOff x="3899" y="1500"/>
              <a:chExt cx="990" cy="816"/>
            </a:xfrm>
          </p:grpSpPr>
          <p:pic>
            <p:nvPicPr>
              <p:cNvPr id="11" name="图片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08" y="1913"/>
                <a:ext cx="397" cy="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Text Box 92"/>
              <p:cNvSpPr txBox="1">
                <a:spLocks noChangeArrowheads="1"/>
              </p:cNvSpPr>
              <p:nvPr/>
            </p:nvSpPr>
            <p:spPr bwMode="auto">
              <a:xfrm>
                <a:off x="3899" y="1500"/>
                <a:ext cx="99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lnSpc>
                    <a:spcPct val="90000"/>
                  </a:lnSpc>
                </a:pPr>
                <a:r>
                  <a:rPr lang="zh-CN" altLang="en-US" sz="2000" b="1" dirty="0">
                    <a:latin typeface="宋体" panose="02010600030101010101" pitchFamily="2" charset="-122"/>
                    <a:ea typeface="宋体" panose="02010600030101010101" pitchFamily="2" charset="-122"/>
                  </a:rPr>
                  <a:t>字典</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术语表</a:t>
                </a:r>
                <a:r>
                  <a:rPr lang="en-US" altLang="zh-CN" sz="2000" b="1" dirty="0">
                    <a:latin typeface="宋体" panose="02010600030101010101" pitchFamily="2" charset="-122"/>
                    <a:ea typeface="宋体" panose="02010600030101010101" pitchFamily="2" charset="-122"/>
                  </a:rPr>
                  <a:t>, </a:t>
                </a:r>
              </a:p>
              <a:p>
                <a:pPr>
                  <a:lnSpc>
                    <a:spcPct val="90000"/>
                  </a:lnSpc>
                </a:pPr>
                <a:r>
                  <a:rPr lang="zh-CN" altLang="en-US" sz="2000" b="1" dirty="0">
                    <a:latin typeface="宋体" panose="02010600030101010101" pitchFamily="2" charset="-122"/>
                    <a:ea typeface="宋体" panose="02010600030101010101" pitchFamily="2" charset="-122"/>
                  </a:rPr>
                  <a:t>百科</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书本</a:t>
                </a:r>
                <a:endParaRPr lang="en-US" altLang="zh-CN" sz="2000" b="1" dirty="0">
                  <a:latin typeface="宋体" panose="02010600030101010101" pitchFamily="2" charset="-122"/>
                  <a:ea typeface="宋体" panose="02010600030101010101" pitchFamily="2" charset="-122"/>
                </a:endParaRPr>
              </a:p>
            </p:txBody>
          </p:sp>
        </p:grpSp>
      </p:grpSp>
      <p:sp>
        <p:nvSpPr>
          <p:cNvPr id="13" name="剪去同侧角的矩形 12"/>
          <p:cNvSpPr/>
          <p:nvPr/>
        </p:nvSpPr>
        <p:spPr>
          <a:xfrm rot="5400000">
            <a:off x="1583425" y="2130966"/>
            <a:ext cx="2488646" cy="1129864"/>
          </a:xfrm>
          <a:prstGeom prst="snip2SameRect">
            <a:avLst/>
          </a:prstGeom>
          <a:gradFill rotWithShape="1">
            <a:gsLst>
              <a:gs pos="80434">
                <a:srgbClr val="E2D9BD"/>
              </a:gs>
              <a:gs pos="55444">
                <a:srgbClr val="F2ECD4"/>
              </a:gs>
              <a:gs pos="0">
                <a:srgbClr val="FFEFD1"/>
              </a:gs>
              <a:gs pos="64999">
                <a:srgbClr val="F0EBD5"/>
              </a:gs>
              <a:gs pos="100000">
                <a:srgbClr val="D1C39F"/>
              </a:gs>
            </a:gsLst>
            <a:lin ang="5400000" scaled="0"/>
          </a:gradFill>
          <a:ln w="6350" cap="flat" cmpd="sng" algn="ctr">
            <a:solidFill>
              <a:srgbClr val="5B9BD5"/>
            </a:solidFill>
            <a:prstDash val="solid"/>
            <a:miter lim="800000"/>
          </a:ln>
          <a:effectLst/>
        </p:spPr>
        <p:txBody>
          <a:bodyPr lIns="91391" tIns="45696" rIns="91391" bIns="45696" rtlCol="0" anchor="ctr"/>
          <a:lstStyle/>
          <a:p>
            <a:pPr algn="ctr">
              <a:defRPr/>
            </a:pPr>
            <a:endParaRPr lang="zh-CN" altLang="en-US" kern="0" dirty="0">
              <a:solidFill>
                <a:schemeClr val="accent1">
                  <a:lumMod val="20000"/>
                  <a:lumOff val="80000"/>
                </a:schemeClr>
              </a:solidFill>
              <a:latin typeface="Calibri" panose="020F0502020204030204"/>
              <a:ea typeface="宋体" panose="02010600030101010101" pitchFamily="2" charset="-122"/>
            </a:endParaRPr>
          </a:p>
        </p:txBody>
      </p:sp>
      <p:sp>
        <p:nvSpPr>
          <p:cNvPr id="14" name="文本框 138"/>
          <p:cNvSpPr txBox="1"/>
          <p:nvPr/>
        </p:nvSpPr>
        <p:spPr>
          <a:xfrm>
            <a:off x="2581655" y="1817331"/>
            <a:ext cx="543739" cy="1815882"/>
          </a:xfrm>
          <a:prstGeom prst="rect">
            <a:avLst/>
          </a:prstGeom>
          <a:solidFill>
            <a:srgbClr val="FFFF99"/>
          </a:solidFill>
        </p:spPr>
        <p:txBody>
          <a:bodyPr wrap="none" lIns="91391" tIns="45696" rIns="91391" bIns="45696" rtlCol="0">
            <a:spAutoFit/>
          </a:bodyPr>
          <a:lstStyle/>
          <a:p>
            <a:pPr>
              <a:defRPr/>
            </a:pPr>
            <a:r>
              <a:rPr lang="zh-CN" altLang="en-US" sz="2800" b="1" kern="0" dirty="0">
                <a:solidFill>
                  <a:srgbClr val="002060"/>
                </a:solidFill>
              </a:rPr>
              <a:t>知</a:t>
            </a:r>
            <a:endParaRPr lang="en-US" altLang="zh-CN" sz="2800" b="1" kern="0" dirty="0">
              <a:solidFill>
                <a:srgbClr val="002060"/>
              </a:solidFill>
            </a:endParaRPr>
          </a:p>
          <a:p>
            <a:pPr>
              <a:defRPr/>
            </a:pPr>
            <a:r>
              <a:rPr lang="zh-CN" altLang="en-US" sz="2800" b="1" kern="0" dirty="0">
                <a:solidFill>
                  <a:srgbClr val="002060"/>
                </a:solidFill>
              </a:rPr>
              <a:t>识</a:t>
            </a:r>
            <a:endParaRPr lang="en-US" altLang="zh-CN" sz="2800" b="1" kern="0" dirty="0">
              <a:solidFill>
                <a:srgbClr val="002060"/>
              </a:solidFill>
            </a:endParaRPr>
          </a:p>
          <a:p>
            <a:pPr>
              <a:defRPr/>
            </a:pPr>
            <a:r>
              <a:rPr lang="zh-CN" altLang="en-US" sz="2800" b="1" kern="0" dirty="0">
                <a:solidFill>
                  <a:srgbClr val="002060"/>
                </a:solidFill>
              </a:rPr>
              <a:t>获</a:t>
            </a:r>
            <a:endParaRPr lang="en-US" altLang="zh-CN" sz="2800" b="1" kern="0" dirty="0">
              <a:solidFill>
                <a:srgbClr val="002060"/>
              </a:solidFill>
            </a:endParaRPr>
          </a:p>
          <a:p>
            <a:pPr>
              <a:defRPr/>
            </a:pPr>
            <a:r>
              <a:rPr lang="zh-CN" altLang="en-US" sz="2800" b="1" kern="0" dirty="0">
                <a:solidFill>
                  <a:srgbClr val="002060"/>
                </a:solidFill>
              </a:rPr>
              <a:t>取</a:t>
            </a:r>
          </a:p>
        </p:txBody>
      </p:sp>
      <p:grpSp>
        <p:nvGrpSpPr>
          <p:cNvPr id="15" name="Group 44"/>
          <p:cNvGrpSpPr/>
          <p:nvPr/>
        </p:nvGrpSpPr>
        <p:grpSpPr bwMode="auto">
          <a:xfrm>
            <a:off x="761653" y="4747955"/>
            <a:ext cx="2438400" cy="1065213"/>
            <a:chOff x="908" y="3295"/>
            <a:chExt cx="1645" cy="664"/>
          </a:xfrm>
        </p:grpSpPr>
        <p:grpSp>
          <p:nvGrpSpPr>
            <p:cNvPr id="16" name="Group 45"/>
            <p:cNvGrpSpPr/>
            <p:nvPr/>
          </p:nvGrpSpPr>
          <p:grpSpPr bwMode="auto">
            <a:xfrm>
              <a:off x="908" y="3372"/>
              <a:ext cx="602" cy="355"/>
              <a:chOff x="352" y="3206"/>
              <a:chExt cx="785" cy="355"/>
            </a:xfrm>
          </p:grpSpPr>
          <p:sp>
            <p:nvSpPr>
              <p:cNvPr id="45" name="Oval 46"/>
              <p:cNvSpPr>
                <a:spLocks noChangeArrowheads="1"/>
              </p:cNvSpPr>
              <p:nvPr/>
            </p:nvSpPr>
            <p:spPr bwMode="auto">
              <a:xfrm>
                <a:off x="886" y="3206"/>
                <a:ext cx="95" cy="55"/>
              </a:xfrm>
              <a:prstGeom prst="ellipse">
                <a:avLst/>
              </a:prstGeom>
              <a:solidFill>
                <a:srgbClr val="618FFD"/>
              </a:solidFill>
              <a:ln w="25400">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46" name="Oval 47"/>
              <p:cNvSpPr>
                <a:spLocks noChangeArrowheads="1"/>
              </p:cNvSpPr>
              <p:nvPr/>
            </p:nvSpPr>
            <p:spPr bwMode="auto">
              <a:xfrm>
                <a:off x="477" y="3351"/>
                <a:ext cx="94" cy="55"/>
              </a:xfrm>
              <a:prstGeom prst="ellipse">
                <a:avLst/>
              </a:prstGeom>
              <a:solidFill>
                <a:srgbClr val="618FFD"/>
              </a:solidFill>
              <a:ln w="25400">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47" name="Line 48"/>
              <p:cNvSpPr>
                <a:spLocks noChangeShapeType="1"/>
              </p:cNvSpPr>
              <p:nvPr/>
            </p:nvSpPr>
            <p:spPr bwMode="auto">
              <a:xfrm flipH="1">
                <a:off x="568" y="3250"/>
                <a:ext cx="315" cy="104"/>
              </a:xfrm>
              <a:prstGeom prst="line">
                <a:avLst/>
              </a:prstGeom>
              <a:noFill/>
              <a:ln w="127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48" name="Line 49"/>
              <p:cNvSpPr>
                <a:spLocks noChangeShapeType="1"/>
              </p:cNvSpPr>
              <p:nvPr/>
            </p:nvSpPr>
            <p:spPr bwMode="auto">
              <a:xfrm flipH="1">
                <a:off x="883" y="3273"/>
                <a:ext cx="51" cy="86"/>
              </a:xfrm>
              <a:prstGeom prst="line">
                <a:avLst/>
              </a:prstGeom>
              <a:noFill/>
              <a:ln w="127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49" name="Line 50"/>
              <p:cNvSpPr>
                <a:spLocks noChangeShapeType="1"/>
              </p:cNvSpPr>
              <p:nvPr/>
            </p:nvSpPr>
            <p:spPr bwMode="auto">
              <a:xfrm flipH="1" flipV="1">
                <a:off x="965" y="3262"/>
                <a:ext cx="102" cy="73"/>
              </a:xfrm>
              <a:prstGeom prst="line">
                <a:avLst/>
              </a:prstGeom>
              <a:noFill/>
              <a:ln w="127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50" name="Oval 51"/>
              <p:cNvSpPr>
                <a:spLocks noChangeArrowheads="1"/>
              </p:cNvSpPr>
              <p:nvPr/>
            </p:nvSpPr>
            <p:spPr bwMode="auto">
              <a:xfrm>
                <a:off x="828" y="3356"/>
                <a:ext cx="93" cy="55"/>
              </a:xfrm>
              <a:prstGeom prst="ellipse">
                <a:avLst/>
              </a:prstGeom>
              <a:solidFill>
                <a:srgbClr val="618FFD"/>
              </a:solidFill>
              <a:ln w="25400">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51" name="Oval 52"/>
              <p:cNvSpPr>
                <a:spLocks noChangeArrowheads="1"/>
              </p:cNvSpPr>
              <p:nvPr/>
            </p:nvSpPr>
            <p:spPr bwMode="auto">
              <a:xfrm>
                <a:off x="1044" y="3331"/>
                <a:ext cx="93" cy="55"/>
              </a:xfrm>
              <a:prstGeom prst="ellipse">
                <a:avLst/>
              </a:prstGeom>
              <a:solidFill>
                <a:srgbClr val="618FFD"/>
              </a:solidFill>
              <a:ln w="25400">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52" name="Line 53"/>
              <p:cNvSpPr>
                <a:spLocks noChangeShapeType="1"/>
              </p:cNvSpPr>
              <p:nvPr/>
            </p:nvSpPr>
            <p:spPr bwMode="auto">
              <a:xfrm flipH="1">
                <a:off x="423" y="3403"/>
                <a:ext cx="86" cy="88"/>
              </a:xfrm>
              <a:prstGeom prst="line">
                <a:avLst/>
              </a:prstGeom>
              <a:noFill/>
              <a:ln w="127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53" name="Line 54"/>
              <p:cNvSpPr>
                <a:spLocks noChangeShapeType="1"/>
              </p:cNvSpPr>
              <p:nvPr/>
            </p:nvSpPr>
            <p:spPr bwMode="auto">
              <a:xfrm flipH="1" flipV="1">
                <a:off x="545" y="3409"/>
                <a:ext cx="86" cy="91"/>
              </a:xfrm>
              <a:prstGeom prst="line">
                <a:avLst/>
              </a:prstGeom>
              <a:noFill/>
              <a:ln w="127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54" name="Oval 55"/>
              <p:cNvSpPr>
                <a:spLocks noChangeArrowheads="1"/>
              </p:cNvSpPr>
              <p:nvPr/>
            </p:nvSpPr>
            <p:spPr bwMode="auto">
              <a:xfrm>
                <a:off x="352" y="3498"/>
                <a:ext cx="94" cy="55"/>
              </a:xfrm>
              <a:prstGeom prst="ellipse">
                <a:avLst/>
              </a:prstGeom>
              <a:solidFill>
                <a:srgbClr val="618FFD"/>
              </a:solidFill>
              <a:ln w="25400">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55" name="Oval 56"/>
              <p:cNvSpPr>
                <a:spLocks noChangeArrowheads="1"/>
              </p:cNvSpPr>
              <p:nvPr/>
            </p:nvSpPr>
            <p:spPr bwMode="auto">
              <a:xfrm>
                <a:off x="592" y="3506"/>
                <a:ext cx="94" cy="55"/>
              </a:xfrm>
              <a:prstGeom prst="ellipse">
                <a:avLst/>
              </a:prstGeom>
              <a:solidFill>
                <a:srgbClr val="618FFD"/>
              </a:solidFill>
              <a:ln w="25400">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grpSp>
        <p:grpSp>
          <p:nvGrpSpPr>
            <p:cNvPr id="17" name="Group 57"/>
            <p:cNvGrpSpPr/>
            <p:nvPr/>
          </p:nvGrpSpPr>
          <p:grpSpPr bwMode="auto">
            <a:xfrm>
              <a:off x="2055" y="3341"/>
              <a:ext cx="498" cy="423"/>
              <a:chOff x="1615" y="3156"/>
              <a:chExt cx="498" cy="423"/>
            </a:xfrm>
          </p:grpSpPr>
          <p:sp>
            <p:nvSpPr>
              <p:cNvPr id="34" name="Oval 58"/>
              <p:cNvSpPr>
                <a:spLocks noChangeArrowheads="1"/>
              </p:cNvSpPr>
              <p:nvPr/>
            </p:nvSpPr>
            <p:spPr bwMode="auto">
              <a:xfrm>
                <a:off x="1722" y="3156"/>
                <a:ext cx="93" cy="55"/>
              </a:xfrm>
              <a:prstGeom prst="ellipse">
                <a:avLst/>
              </a:prstGeom>
              <a:solidFill>
                <a:srgbClr val="618FFD"/>
              </a:solidFill>
              <a:ln w="25400">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35" name="Oval 59"/>
              <p:cNvSpPr>
                <a:spLocks noChangeArrowheads="1"/>
              </p:cNvSpPr>
              <p:nvPr/>
            </p:nvSpPr>
            <p:spPr bwMode="auto">
              <a:xfrm>
                <a:off x="1858" y="3369"/>
                <a:ext cx="94" cy="55"/>
              </a:xfrm>
              <a:prstGeom prst="ellipse">
                <a:avLst/>
              </a:prstGeom>
              <a:solidFill>
                <a:srgbClr val="618FFD"/>
              </a:solidFill>
              <a:ln w="25400">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36" name="Line 60"/>
              <p:cNvSpPr>
                <a:spLocks noChangeShapeType="1"/>
              </p:cNvSpPr>
              <p:nvPr/>
            </p:nvSpPr>
            <p:spPr bwMode="auto">
              <a:xfrm>
                <a:off x="1813" y="3198"/>
                <a:ext cx="64" cy="165"/>
              </a:xfrm>
              <a:prstGeom prst="line">
                <a:avLst/>
              </a:prstGeom>
              <a:noFill/>
              <a:ln w="127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37" name="Line 61"/>
              <p:cNvSpPr>
                <a:spLocks noChangeShapeType="1"/>
              </p:cNvSpPr>
              <p:nvPr/>
            </p:nvSpPr>
            <p:spPr bwMode="auto">
              <a:xfrm flipH="1">
                <a:off x="1670" y="3208"/>
                <a:ext cx="71" cy="83"/>
              </a:xfrm>
              <a:prstGeom prst="line">
                <a:avLst/>
              </a:prstGeom>
              <a:noFill/>
              <a:ln w="127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38" name="Oval 62"/>
              <p:cNvSpPr>
                <a:spLocks noChangeArrowheads="1"/>
              </p:cNvSpPr>
              <p:nvPr/>
            </p:nvSpPr>
            <p:spPr bwMode="auto">
              <a:xfrm>
                <a:off x="1615" y="3288"/>
                <a:ext cx="94" cy="55"/>
              </a:xfrm>
              <a:prstGeom prst="ellipse">
                <a:avLst/>
              </a:prstGeom>
              <a:solidFill>
                <a:srgbClr val="618FFD"/>
              </a:solidFill>
              <a:ln w="25400">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39" name="Line 63"/>
              <p:cNvSpPr>
                <a:spLocks noChangeShapeType="1"/>
              </p:cNvSpPr>
              <p:nvPr/>
            </p:nvSpPr>
            <p:spPr bwMode="auto">
              <a:xfrm>
                <a:off x="1912" y="3439"/>
                <a:ext cx="9" cy="83"/>
              </a:xfrm>
              <a:prstGeom prst="line">
                <a:avLst/>
              </a:prstGeom>
              <a:noFill/>
              <a:ln w="127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40" name="Oval 64"/>
              <p:cNvSpPr>
                <a:spLocks noChangeArrowheads="1"/>
              </p:cNvSpPr>
              <p:nvPr/>
            </p:nvSpPr>
            <p:spPr bwMode="auto">
              <a:xfrm>
                <a:off x="1889" y="3523"/>
                <a:ext cx="94" cy="56"/>
              </a:xfrm>
              <a:prstGeom prst="ellipse">
                <a:avLst/>
              </a:prstGeom>
              <a:solidFill>
                <a:srgbClr val="618FFD"/>
              </a:solidFill>
              <a:ln w="25400">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41" name="Line 65"/>
              <p:cNvSpPr>
                <a:spLocks noChangeShapeType="1"/>
              </p:cNvSpPr>
              <p:nvPr/>
            </p:nvSpPr>
            <p:spPr bwMode="auto">
              <a:xfrm flipH="1">
                <a:off x="1806" y="3428"/>
                <a:ext cx="71" cy="83"/>
              </a:xfrm>
              <a:prstGeom prst="line">
                <a:avLst/>
              </a:prstGeom>
              <a:noFill/>
              <a:ln w="127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42" name="Line 66"/>
              <p:cNvSpPr>
                <a:spLocks noChangeShapeType="1"/>
              </p:cNvSpPr>
              <p:nvPr/>
            </p:nvSpPr>
            <p:spPr bwMode="auto">
              <a:xfrm flipH="1" flipV="1">
                <a:off x="1944" y="3412"/>
                <a:ext cx="95" cy="76"/>
              </a:xfrm>
              <a:prstGeom prst="line">
                <a:avLst/>
              </a:prstGeom>
              <a:noFill/>
              <a:ln w="127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43" name="Oval 67"/>
              <p:cNvSpPr>
                <a:spLocks noChangeArrowheads="1"/>
              </p:cNvSpPr>
              <p:nvPr/>
            </p:nvSpPr>
            <p:spPr bwMode="auto">
              <a:xfrm>
                <a:off x="1732" y="3509"/>
                <a:ext cx="94" cy="54"/>
              </a:xfrm>
              <a:prstGeom prst="ellipse">
                <a:avLst/>
              </a:prstGeom>
              <a:solidFill>
                <a:srgbClr val="618FFD"/>
              </a:solidFill>
              <a:ln w="25400">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44" name="Oval 68"/>
              <p:cNvSpPr>
                <a:spLocks noChangeArrowheads="1"/>
              </p:cNvSpPr>
              <p:nvPr/>
            </p:nvSpPr>
            <p:spPr bwMode="auto">
              <a:xfrm>
                <a:off x="2019" y="3483"/>
                <a:ext cx="94" cy="55"/>
              </a:xfrm>
              <a:prstGeom prst="ellipse">
                <a:avLst/>
              </a:prstGeom>
              <a:solidFill>
                <a:srgbClr val="618FFD"/>
              </a:solidFill>
              <a:ln w="25400">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grpSp>
        <p:grpSp>
          <p:nvGrpSpPr>
            <p:cNvPr id="18" name="Group 69"/>
            <p:cNvGrpSpPr/>
            <p:nvPr/>
          </p:nvGrpSpPr>
          <p:grpSpPr bwMode="auto">
            <a:xfrm>
              <a:off x="1370" y="3295"/>
              <a:ext cx="707" cy="664"/>
              <a:chOff x="930" y="3110"/>
              <a:chExt cx="707" cy="664"/>
            </a:xfrm>
          </p:grpSpPr>
          <p:sp>
            <p:nvSpPr>
              <p:cNvPr id="21" name="Line 70"/>
              <p:cNvSpPr>
                <a:spLocks noChangeShapeType="1"/>
              </p:cNvSpPr>
              <p:nvPr/>
            </p:nvSpPr>
            <p:spPr bwMode="auto">
              <a:xfrm>
                <a:off x="1306" y="3154"/>
                <a:ext cx="0" cy="124"/>
              </a:xfrm>
              <a:prstGeom prst="line">
                <a:avLst/>
              </a:prstGeom>
              <a:noFill/>
              <a:ln w="127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22" name="Oval 71"/>
              <p:cNvSpPr>
                <a:spLocks noChangeArrowheads="1"/>
              </p:cNvSpPr>
              <p:nvPr/>
            </p:nvSpPr>
            <p:spPr bwMode="auto">
              <a:xfrm>
                <a:off x="1252" y="3483"/>
                <a:ext cx="94" cy="55"/>
              </a:xfrm>
              <a:prstGeom prst="ellipse">
                <a:avLst/>
              </a:prstGeom>
              <a:solidFill>
                <a:srgbClr val="618FFD"/>
              </a:solidFill>
              <a:ln w="25400">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23" name="Line 72"/>
              <p:cNvSpPr>
                <a:spLocks noChangeShapeType="1"/>
              </p:cNvSpPr>
              <p:nvPr/>
            </p:nvSpPr>
            <p:spPr bwMode="auto">
              <a:xfrm flipH="1">
                <a:off x="1020" y="3515"/>
                <a:ext cx="224" cy="83"/>
              </a:xfrm>
              <a:prstGeom prst="line">
                <a:avLst/>
              </a:prstGeom>
              <a:noFill/>
              <a:ln w="127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24" name="Line 73"/>
              <p:cNvSpPr>
                <a:spLocks noChangeShapeType="1"/>
              </p:cNvSpPr>
              <p:nvPr/>
            </p:nvSpPr>
            <p:spPr bwMode="auto">
              <a:xfrm>
                <a:off x="1306" y="3362"/>
                <a:ext cx="0" cy="114"/>
              </a:xfrm>
              <a:prstGeom prst="line">
                <a:avLst/>
              </a:prstGeom>
              <a:noFill/>
              <a:ln w="127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25" name="Oval 74"/>
              <p:cNvSpPr>
                <a:spLocks noChangeArrowheads="1"/>
              </p:cNvSpPr>
              <p:nvPr/>
            </p:nvSpPr>
            <p:spPr bwMode="auto">
              <a:xfrm>
                <a:off x="1260" y="3295"/>
                <a:ext cx="94" cy="55"/>
              </a:xfrm>
              <a:prstGeom prst="ellipse">
                <a:avLst/>
              </a:prstGeom>
              <a:solidFill>
                <a:srgbClr val="618FFD"/>
              </a:solidFill>
              <a:ln w="25400">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26" name="Oval 75"/>
              <p:cNvSpPr>
                <a:spLocks noChangeArrowheads="1"/>
              </p:cNvSpPr>
              <p:nvPr/>
            </p:nvSpPr>
            <p:spPr bwMode="auto">
              <a:xfrm>
                <a:off x="930" y="3590"/>
                <a:ext cx="93" cy="54"/>
              </a:xfrm>
              <a:prstGeom prst="ellipse">
                <a:avLst/>
              </a:prstGeom>
              <a:solidFill>
                <a:srgbClr val="618FFD"/>
              </a:solidFill>
              <a:ln w="25400">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27" name="Line 76"/>
              <p:cNvSpPr>
                <a:spLocks noChangeShapeType="1"/>
              </p:cNvSpPr>
              <p:nvPr/>
            </p:nvSpPr>
            <p:spPr bwMode="auto">
              <a:xfrm flipH="1">
                <a:off x="1153" y="3547"/>
                <a:ext cx="130" cy="150"/>
              </a:xfrm>
              <a:prstGeom prst="line">
                <a:avLst/>
              </a:prstGeom>
              <a:noFill/>
              <a:ln w="127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28" name="Oval 77"/>
              <p:cNvSpPr>
                <a:spLocks noChangeArrowheads="1"/>
              </p:cNvSpPr>
              <p:nvPr/>
            </p:nvSpPr>
            <p:spPr bwMode="auto">
              <a:xfrm>
                <a:off x="1079" y="3701"/>
                <a:ext cx="94" cy="55"/>
              </a:xfrm>
              <a:prstGeom prst="ellipse">
                <a:avLst/>
              </a:prstGeom>
              <a:solidFill>
                <a:srgbClr val="618FFD"/>
              </a:solidFill>
              <a:ln w="25400">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29" name="Line 78"/>
              <p:cNvSpPr>
                <a:spLocks noChangeShapeType="1"/>
              </p:cNvSpPr>
              <p:nvPr/>
            </p:nvSpPr>
            <p:spPr bwMode="auto">
              <a:xfrm>
                <a:off x="1338" y="3545"/>
                <a:ext cx="58" cy="162"/>
              </a:xfrm>
              <a:prstGeom prst="line">
                <a:avLst/>
              </a:prstGeom>
              <a:noFill/>
              <a:ln w="127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30" name="Oval 79"/>
              <p:cNvSpPr>
                <a:spLocks noChangeArrowheads="1"/>
              </p:cNvSpPr>
              <p:nvPr/>
            </p:nvSpPr>
            <p:spPr bwMode="auto">
              <a:xfrm>
                <a:off x="1370" y="3719"/>
                <a:ext cx="93" cy="55"/>
              </a:xfrm>
              <a:prstGeom prst="ellipse">
                <a:avLst/>
              </a:prstGeom>
              <a:solidFill>
                <a:srgbClr val="618FFD"/>
              </a:solidFill>
              <a:ln w="25400">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31" name="Oval 80"/>
              <p:cNvSpPr>
                <a:spLocks noChangeArrowheads="1"/>
              </p:cNvSpPr>
              <p:nvPr/>
            </p:nvSpPr>
            <p:spPr bwMode="auto">
              <a:xfrm>
                <a:off x="1543" y="3648"/>
                <a:ext cx="94" cy="55"/>
              </a:xfrm>
              <a:prstGeom prst="ellipse">
                <a:avLst/>
              </a:prstGeom>
              <a:solidFill>
                <a:srgbClr val="618FFD"/>
              </a:solidFill>
              <a:ln w="25400">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32" name="Line 81"/>
              <p:cNvSpPr>
                <a:spLocks noChangeShapeType="1"/>
              </p:cNvSpPr>
              <p:nvPr/>
            </p:nvSpPr>
            <p:spPr bwMode="auto">
              <a:xfrm>
                <a:off x="1354" y="3532"/>
                <a:ext cx="212" cy="124"/>
              </a:xfrm>
              <a:prstGeom prst="line">
                <a:avLst/>
              </a:prstGeom>
              <a:noFill/>
              <a:ln w="12700">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sp>
            <p:nvSpPr>
              <p:cNvPr id="33" name="Oval 82"/>
              <p:cNvSpPr>
                <a:spLocks noChangeArrowheads="1"/>
              </p:cNvSpPr>
              <p:nvPr/>
            </p:nvSpPr>
            <p:spPr bwMode="auto">
              <a:xfrm>
                <a:off x="1243" y="3110"/>
                <a:ext cx="94" cy="55"/>
              </a:xfrm>
              <a:prstGeom prst="ellipse">
                <a:avLst/>
              </a:prstGeom>
              <a:solidFill>
                <a:srgbClr val="618FFD"/>
              </a:solidFill>
              <a:ln w="25400">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endParaRPr lang="zh-CN" altLang="en-US">
                  <a:solidFill>
                    <a:prstClr val="black"/>
                  </a:solidFill>
                  <a:ea typeface="宋体" panose="02010600030101010101" pitchFamily="2" charset="-122"/>
                </a:endParaRPr>
              </a:p>
            </p:txBody>
          </p:sp>
        </p:grpSp>
        <p:sp>
          <p:nvSpPr>
            <p:cNvPr id="19" name="Text Box 83"/>
            <p:cNvSpPr txBox="1">
              <a:spLocks noChangeArrowheads="1"/>
            </p:cNvSpPr>
            <p:nvPr/>
          </p:nvSpPr>
          <p:spPr bwMode="auto">
            <a:xfrm>
              <a:off x="1534" y="3314"/>
              <a:ext cx="8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r>
                <a:rPr lang="en-US" altLang="zh-CN" sz="2000" b="1">
                  <a:solidFill>
                    <a:prstClr val="black"/>
                  </a:solidFill>
                  <a:ea typeface="宋体" panose="02010600030101010101" pitchFamily="2" charset="-122"/>
                </a:rPr>
                <a:t>+</a:t>
              </a:r>
              <a:endParaRPr lang="en-US" altLang="zh-CN">
                <a:solidFill>
                  <a:prstClr val="black"/>
                </a:solidFill>
                <a:ea typeface="宋体" panose="02010600030101010101" pitchFamily="2" charset="-122"/>
              </a:endParaRPr>
            </a:p>
          </p:txBody>
        </p:sp>
        <p:sp>
          <p:nvSpPr>
            <p:cNvPr id="20" name="Text Box 84"/>
            <p:cNvSpPr txBox="1">
              <a:spLocks noChangeArrowheads="1"/>
            </p:cNvSpPr>
            <p:nvPr/>
          </p:nvSpPr>
          <p:spPr bwMode="auto">
            <a:xfrm>
              <a:off x="1884" y="3321"/>
              <a:ext cx="8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defRPr/>
              </a:pPr>
              <a:r>
                <a:rPr lang="en-US" altLang="zh-CN" sz="2000" b="1">
                  <a:solidFill>
                    <a:prstClr val="black"/>
                  </a:solidFill>
                  <a:ea typeface="宋体" panose="02010600030101010101" pitchFamily="2" charset="-122"/>
                </a:rPr>
                <a:t>+</a:t>
              </a:r>
              <a:endParaRPr lang="en-US" altLang="zh-CN">
                <a:solidFill>
                  <a:prstClr val="black"/>
                </a:solidFill>
                <a:ea typeface="宋体" panose="02010600030101010101" pitchFamily="2" charset="-122"/>
              </a:endParaRPr>
            </a:p>
          </p:txBody>
        </p:sp>
      </p:grpSp>
      <p:sp>
        <p:nvSpPr>
          <p:cNvPr id="56" name="Text Box 86"/>
          <p:cNvSpPr txBox="1">
            <a:spLocks noChangeArrowheads="1"/>
          </p:cNvSpPr>
          <p:nvPr/>
        </p:nvSpPr>
        <p:spPr bwMode="auto">
          <a:xfrm>
            <a:off x="918221" y="6020081"/>
            <a:ext cx="2352056" cy="523220"/>
          </a:xfrm>
          <a:prstGeom prst="rect">
            <a:avLst/>
          </a:prstGeom>
          <a:solidFill>
            <a:schemeClr val="accent2">
              <a:lumMod val="20000"/>
              <a:lumOff val="80000"/>
            </a:schemeClr>
          </a:solidFill>
          <a:ln>
            <a:noFill/>
          </a:ln>
          <a:effectLst/>
        </p:spPr>
        <p:txBody>
          <a:bodyPr wrap="square" lIns="91391" tIns="45696" rIns="91391" bIns="45696">
            <a:spAutoFit/>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eaLnBrk="1" fontAlgn="auto" hangingPunct="1">
              <a:spcBef>
                <a:spcPts val="0"/>
              </a:spcBef>
              <a:spcAft>
                <a:spcPts val="0"/>
              </a:spcAft>
              <a:defRPr/>
            </a:pPr>
            <a:r>
              <a:rPr lang="zh-CN" altLang="en-US" sz="2800" b="1" kern="0" dirty="0">
                <a:latin typeface="+mn-lt"/>
              </a:rPr>
              <a:t>已有知识库</a:t>
            </a:r>
            <a:endParaRPr lang="en-US" altLang="zh-CN" sz="2800" b="1" kern="0" dirty="0">
              <a:latin typeface="+mn-lt"/>
            </a:endParaRPr>
          </a:p>
        </p:txBody>
      </p:sp>
      <p:sp>
        <p:nvSpPr>
          <p:cNvPr id="57" name="剪去同侧角的矩形 56"/>
          <p:cNvSpPr/>
          <p:nvPr/>
        </p:nvSpPr>
        <p:spPr>
          <a:xfrm rot="5400000">
            <a:off x="3103982" y="3936226"/>
            <a:ext cx="2488646" cy="1045450"/>
          </a:xfrm>
          <a:prstGeom prst="snip2SameRect">
            <a:avLst/>
          </a:prstGeom>
          <a:gradFill rotWithShape="1">
            <a:gsLst>
              <a:gs pos="80434">
                <a:srgbClr val="E2D9BD"/>
              </a:gs>
              <a:gs pos="55444">
                <a:srgbClr val="F2ECD4"/>
              </a:gs>
              <a:gs pos="0">
                <a:srgbClr val="FFEFD1"/>
              </a:gs>
              <a:gs pos="64999">
                <a:srgbClr val="F0EBD5"/>
              </a:gs>
              <a:gs pos="100000">
                <a:srgbClr val="D1C39F"/>
              </a:gs>
            </a:gsLst>
            <a:lin ang="5400000" scaled="0"/>
          </a:gradFill>
          <a:ln w="6350" cap="flat" cmpd="sng" algn="ctr">
            <a:solidFill>
              <a:srgbClr val="5B9BD5"/>
            </a:solidFill>
            <a:prstDash val="solid"/>
            <a:miter lim="800000"/>
          </a:ln>
          <a:effectLst/>
        </p:spPr>
        <p:txBody>
          <a:bodyPr lIns="91391" tIns="45696" rIns="91391" bIns="45696" rtlCol="0" anchor="ctr"/>
          <a:lstStyle/>
          <a:p>
            <a:pPr algn="ctr"/>
            <a:endParaRPr lang="zh-CN" altLang="en-US" kern="0" dirty="0">
              <a:solidFill>
                <a:schemeClr val="accent1">
                  <a:lumMod val="20000"/>
                  <a:lumOff val="80000"/>
                </a:schemeClr>
              </a:solidFill>
              <a:latin typeface="Calibri" panose="020F0502020204030204"/>
              <a:ea typeface="宋体" panose="02010600030101010101" pitchFamily="2" charset="-122"/>
            </a:endParaRPr>
          </a:p>
        </p:txBody>
      </p:sp>
      <p:sp>
        <p:nvSpPr>
          <p:cNvPr id="58" name="文本框 182"/>
          <p:cNvSpPr txBox="1"/>
          <p:nvPr/>
        </p:nvSpPr>
        <p:spPr>
          <a:xfrm>
            <a:off x="4025363" y="3484730"/>
            <a:ext cx="545243" cy="1815833"/>
          </a:xfrm>
          <a:prstGeom prst="rect">
            <a:avLst/>
          </a:prstGeom>
          <a:solidFill>
            <a:srgbClr val="FFFF99"/>
          </a:solidFill>
        </p:spPr>
        <p:txBody>
          <a:bodyPr wrap="none" lIns="91391" tIns="45696" rIns="91391" bIns="45696" rtlCol="0">
            <a:spAutoFit/>
          </a:bodyPr>
          <a:lstStyle>
            <a:defPPr>
              <a:defRPr lang="zh-CN"/>
            </a:defPPr>
            <a:lvl1pPr marR="0" lvl="0" indent="0" fontAlgn="auto">
              <a:lnSpc>
                <a:spcPct val="100000"/>
              </a:lnSpc>
              <a:spcBef>
                <a:spcPts val="0"/>
              </a:spcBef>
              <a:spcAft>
                <a:spcPts val="0"/>
              </a:spcAft>
              <a:buClrTx/>
              <a:buSzTx/>
              <a:buFontTx/>
              <a:buNone/>
              <a:defRPr kumimoji="0" sz="2800" b="1" i="0" u="none" strike="noStrike" kern="0" cap="none" spc="0" normalizeH="0" baseline="0">
                <a:ln>
                  <a:noFill/>
                </a:ln>
                <a:solidFill>
                  <a:srgbClr val="002060"/>
                </a:solidFill>
                <a:effectLst/>
                <a:uLnTx/>
                <a:uFillTx/>
              </a:defRPr>
            </a:lvl1pPr>
          </a:lstStyle>
          <a:p>
            <a:r>
              <a:rPr lang="zh-CN" altLang="en-US" dirty="0"/>
              <a:t>知</a:t>
            </a:r>
            <a:endParaRPr lang="en-US" altLang="zh-CN" dirty="0"/>
          </a:p>
          <a:p>
            <a:r>
              <a:rPr lang="zh-CN" altLang="en-US" dirty="0"/>
              <a:t>识</a:t>
            </a:r>
            <a:endParaRPr lang="en-US" altLang="zh-CN" dirty="0"/>
          </a:p>
          <a:p>
            <a:r>
              <a:rPr lang="zh-CN" altLang="en-US" dirty="0"/>
              <a:t>融</a:t>
            </a:r>
            <a:endParaRPr lang="en-US" altLang="zh-CN" dirty="0"/>
          </a:p>
          <a:p>
            <a:r>
              <a:rPr lang="zh-CN" altLang="en-US" dirty="0"/>
              <a:t>合</a:t>
            </a:r>
            <a:endParaRPr lang="en-US" altLang="zh-CN" dirty="0"/>
          </a:p>
        </p:txBody>
      </p:sp>
      <p:sp>
        <p:nvSpPr>
          <p:cNvPr id="59" name="剪去同侧角的矩形 58"/>
          <p:cNvSpPr/>
          <p:nvPr/>
        </p:nvSpPr>
        <p:spPr>
          <a:xfrm rot="5400000">
            <a:off x="4635697" y="3932807"/>
            <a:ext cx="2488646" cy="1118735"/>
          </a:xfrm>
          <a:prstGeom prst="snip2SameRect">
            <a:avLst/>
          </a:prstGeom>
          <a:gradFill rotWithShape="1">
            <a:gsLst>
              <a:gs pos="80434">
                <a:srgbClr val="E2D9BD"/>
              </a:gs>
              <a:gs pos="55444">
                <a:srgbClr val="F2ECD4"/>
              </a:gs>
              <a:gs pos="0">
                <a:srgbClr val="FFEFD1"/>
              </a:gs>
              <a:gs pos="64999">
                <a:srgbClr val="F0EBD5"/>
              </a:gs>
              <a:gs pos="100000">
                <a:srgbClr val="D1C39F"/>
              </a:gs>
            </a:gsLst>
            <a:lin ang="5400000" scaled="0"/>
          </a:gradFill>
          <a:ln w="6350" cap="flat" cmpd="sng" algn="ctr">
            <a:solidFill>
              <a:srgbClr val="5B9BD5"/>
            </a:solidFill>
            <a:prstDash val="solid"/>
            <a:miter lim="800000"/>
          </a:ln>
          <a:effectLst/>
        </p:spPr>
        <p:txBody>
          <a:bodyPr lIns="91391" tIns="45696" rIns="91391" bIns="45696" rtlCol="0" anchor="ctr"/>
          <a:lstStyle/>
          <a:p>
            <a:pPr algn="ctr"/>
            <a:endParaRPr lang="zh-CN" altLang="en-US" kern="0" dirty="0">
              <a:solidFill>
                <a:schemeClr val="accent1">
                  <a:lumMod val="20000"/>
                  <a:lumOff val="80000"/>
                </a:schemeClr>
              </a:solidFill>
              <a:latin typeface="Calibri" panose="020F0502020204030204"/>
              <a:ea typeface="宋体" panose="02010600030101010101" pitchFamily="2" charset="-122"/>
            </a:endParaRPr>
          </a:p>
        </p:txBody>
      </p:sp>
      <p:sp>
        <p:nvSpPr>
          <p:cNvPr id="60" name="文本框 184"/>
          <p:cNvSpPr txBox="1"/>
          <p:nvPr/>
        </p:nvSpPr>
        <p:spPr>
          <a:xfrm>
            <a:off x="5580058" y="3597359"/>
            <a:ext cx="545243" cy="1815833"/>
          </a:xfrm>
          <a:prstGeom prst="rect">
            <a:avLst/>
          </a:prstGeom>
          <a:solidFill>
            <a:srgbClr val="FFFF99"/>
          </a:solidFill>
        </p:spPr>
        <p:txBody>
          <a:bodyPr wrap="none" lIns="91391" tIns="45696" rIns="91391" bIns="45696" rtlCol="0">
            <a:spAutoFit/>
          </a:bodyPr>
          <a:lstStyle>
            <a:defPPr>
              <a:defRPr lang="zh-CN"/>
            </a:defPPr>
            <a:lvl1pPr marR="0" lvl="0" indent="0" fontAlgn="auto">
              <a:lnSpc>
                <a:spcPct val="100000"/>
              </a:lnSpc>
              <a:spcBef>
                <a:spcPts val="0"/>
              </a:spcBef>
              <a:spcAft>
                <a:spcPts val="0"/>
              </a:spcAft>
              <a:buClrTx/>
              <a:buSzTx/>
              <a:buFontTx/>
              <a:buNone/>
              <a:defRPr kumimoji="0" sz="2800" b="1" i="0" u="none" strike="noStrike" kern="0" cap="none" spc="0" normalizeH="0" baseline="0">
                <a:ln>
                  <a:noFill/>
                </a:ln>
                <a:solidFill>
                  <a:srgbClr val="002060"/>
                </a:solidFill>
                <a:effectLst/>
                <a:uLnTx/>
                <a:uFillTx/>
              </a:defRPr>
            </a:lvl1pPr>
          </a:lstStyle>
          <a:p>
            <a:r>
              <a:rPr lang="zh-CN" altLang="en-US" dirty="0"/>
              <a:t>知</a:t>
            </a:r>
            <a:endParaRPr lang="en-US" altLang="zh-CN" dirty="0"/>
          </a:p>
          <a:p>
            <a:r>
              <a:rPr lang="zh-CN" altLang="en-US" dirty="0"/>
              <a:t>识</a:t>
            </a:r>
            <a:endParaRPr lang="en-US" altLang="zh-CN" dirty="0"/>
          </a:p>
          <a:p>
            <a:r>
              <a:rPr lang="zh-CN" altLang="en-US" dirty="0"/>
              <a:t>验</a:t>
            </a:r>
            <a:endParaRPr lang="en-US" altLang="zh-CN" dirty="0"/>
          </a:p>
          <a:p>
            <a:r>
              <a:rPr lang="zh-CN" altLang="en-US" dirty="0"/>
              <a:t>证</a:t>
            </a:r>
            <a:endParaRPr lang="en-US" altLang="zh-CN" dirty="0"/>
          </a:p>
        </p:txBody>
      </p:sp>
      <p:sp>
        <p:nvSpPr>
          <p:cNvPr id="61" name="右箭头 60"/>
          <p:cNvSpPr/>
          <p:nvPr/>
        </p:nvSpPr>
        <p:spPr>
          <a:xfrm>
            <a:off x="1878063" y="1939895"/>
            <a:ext cx="363908" cy="229274"/>
          </a:xfrm>
          <a:prstGeom prst="rightArrow">
            <a:avLst/>
          </a:prstGeom>
          <a:solidFill>
            <a:srgbClr val="5B9BD5"/>
          </a:solidFill>
          <a:ln w="12700" cap="flat" cmpd="sng" algn="ctr">
            <a:solidFill>
              <a:srgbClr val="5B9BD5">
                <a:shade val="50000"/>
              </a:srgbClr>
            </a:solidFill>
            <a:prstDash val="solid"/>
            <a:miter lim="800000"/>
          </a:ln>
          <a:effectLst/>
        </p:spPr>
        <p:txBody>
          <a:bodyPr lIns="91391" tIns="45696" rIns="91391" bIns="45696" rtlCol="0" anchor="ctr"/>
          <a:lstStyle/>
          <a:p>
            <a:pPr algn="ctr">
              <a:defRPr/>
            </a:pPr>
            <a:endParaRPr lang="zh-CN" altLang="en-US" kern="0">
              <a:solidFill>
                <a:prstClr val="white"/>
              </a:solidFill>
              <a:latin typeface="Calibri" panose="020F0502020204030204"/>
              <a:ea typeface="宋体" panose="02010600030101010101" pitchFamily="2" charset="-122"/>
            </a:endParaRPr>
          </a:p>
        </p:txBody>
      </p:sp>
      <p:sp>
        <p:nvSpPr>
          <p:cNvPr id="62" name="右箭头 61"/>
          <p:cNvSpPr/>
          <p:nvPr/>
        </p:nvSpPr>
        <p:spPr>
          <a:xfrm>
            <a:off x="1896301" y="3227423"/>
            <a:ext cx="363908" cy="229274"/>
          </a:xfrm>
          <a:prstGeom prst="rightArrow">
            <a:avLst/>
          </a:prstGeom>
          <a:solidFill>
            <a:srgbClr val="5B9BD5"/>
          </a:solidFill>
          <a:ln w="12700" cap="flat" cmpd="sng" algn="ctr">
            <a:solidFill>
              <a:srgbClr val="5B9BD5">
                <a:shade val="50000"/>
              </a:srgbClr>
            </a:solidFill>
            <a:prstDash val="solid"/>
            <a:miter lim="800000"/>
          </a:ln>
          <a:effectLst/>
        </p:spPr>
        <p:txBody>
          <a:bodyPr lIns="91391" tIns="45696" rIns="91391" bIns="45696" rtlCol="0" anchor="ctr"/>
          <a:lstStyle/>
          <a:p>
            <a:pPr algn="ctr">
              <a:defRPr/>
            </a:pPr>
            <a:endParaRPr lang="zh-CN" altLang="en-US" kern="0">
              <a:solidFill>
                <a:prstClr val="white"/>
              </a:solidFill>
              <a:latin typeface="Calibri" panose="020F0502020204030204"/>
              <a:ea typeface="宋体" panose="02010600030101010101" pitchFamily="2" charset="-122"/>
            </a:endParaRPr>
          </a:p>
        </p:txBody>
      </p:sp>
      <p:sp>
        <p:nvSpPr>
          <p:cNvPr id="63" name="右箭头 62"/>
          <p:cNvSpPr/>
          <p:nvPr/>
        </p:nvSpPr>
        <p:spPr>
          <a:xfrm>
            <a:off x="3453801" y="3389151"/>
            <a:ext cx="363908" cy="229274"/>
          </a:xfrm>
          <a:prstGeom prst="rightArrow">
            <a:avLst/>
          </a:prstGeom>
          <a:solidFill>
            <a:srgbClr val="5B9BD5"/>
          </a:solidFill>
          <a:ln w="12700" cap="flat" cmpd="sng" algn="ctr">
            <a:solidFill>
              <a:srgbClr val="5B9BD5">
                <a:shade val="50000"/>
              </a:srgbClr>
            </a:solidFill>
            <a:prstDash val="solid"/>
            <a:miter lim="800000"/>
          </a:ln>
          <a:effectLst/>
        </p:spPr>
        <p:txBody>
          <a:bodyPr lIns="91391" tIns="45696" rIns="91391" bIns="45696" rtlCol="0" anchor="ctr"/>
          <a:lstStyle/>
          <a:p>
            <a:pPr algn="ctr">
              <a:defRPr/>
            </a:pPr>
            <a:endParaRPr lang="zh-CN" altLang="en-US" kern="0">
              <a:solidFill>
                <a:prstClr val="white"/>
              </a:solidFill>
              <a:latin typeface="Calibri" panose="020F0502020204030204"/>
              <a:ea typeface="宋体" panose="02010600030101010101" pitchFamily="2" charset="-122"/>
            </a:endParaRPr>
          </a:p>
        </p:txBody>
      </p:sp>
      <p:sp>
        <p:nvSpPr>
          <p:cNvPr id="64" name="右箭头 63"/>
          <p:cNvSpPr/>
          <p:nvPr/>
        </p:nvSpPr>
        <p:spPr>
          <a:xfrm>
            <a:off x="3412922" y="5239742"/>
            <a:ext cx="363908" cy="229274"/>
          </a:xfrm>
          <a:prstGeom prst="rightArrow">
            <a:avLst/>
          </a:prstGeom>
          <a:solidFill>
            <a:srgbClr val="5B9BD5"/>
          </a:solidFill>
          <a:ln w="12700" cap="flat" cmpd="sng" algn="ctr">
            <a:solidFill>
              <a:srgbClr val="5B9BD5">
                <a:shade val="50000"/>
              </a:srgbClr>
            </a:solidFill>
            <a:prstDash val="solid"/>
            <a:miter lim="800000"/>
          </a:ln>
          <a:effectLst/>
        </p:spPr>
        <p:txBody>
          <a:bodyPr lIns="91391" tIns="45696" rIns="91391" bIns="45696" rtlCol="0" anchor="ctr"/>
          <a:lstStyle/>
          <a:p>
            <a:pPr algn="ctr">
              <a:defRPr/>
            </a:pPr>
            <a:endParaRPr lang="zh-CN" altLang="en-US" kern="0">
              <a:solidFill>
                <a:prstClr val="white"/>
              </a:solidFill>
              <a:latin typeface="Calibri" panose="020F0502020204030204"/>
              <a:ea typeface="宋体" panose="02010600030101010101" pitchFamily="2" charset="-122"/>
            </a:endParaRPr>
          </a:p>
        </p:txBody>
      </p:sp>
      <p:sp>
        <p:nvSpPr>
          <p:cNvPr id="65" name="右箭头 64"/>
          <p:cNvSpPr/>
          <p:nvPr/>
        </p:nvSpPr>
        <p:spPr>
          <a:xfrm>
            <a:off x="4910750" y="3432706"/>
            <a:ext cx="363908" cy="229274"/>
          </a:xfrm>
          <a:prstGeom prst="rightArrow">
            <a:avLst/>
          </a:prstGeom>
          <a:solidFill>
            <a:srgbClr val="5B9BD5"/>
          </a:solidFill>
          <a:ln w="12700" cap="flat" cmpd="sng" algn="ctr">
            <a:solidFill>
              <a:srgbClr val="5B9BD5">
                <a:shade val="50000"/>
              </a:srgbClr>
            </a:solidFill>
            <a:prstDash val="solid"/>
            <a:miter lim="800000"/>
          </a:ln>
          <a:effectLst/>
        </p:spPr>
        <p:txBody>
          <a:bodyPr lIns="91391" tIns="45696" rIns="91391" bIns="45696" rtlCol="0" anchor="ctr"/>
          <a:lstStyle/>
          <a:p>
            <a:pPr algn="ctr">
              <a:defRPr/>
            </a:pPr>
            <a:endParaRPr lang="zh-CN" altLang="en-US" kern="0">
              <a:solidFill>
                <a:prstClr val="white"/>
              </a:solidFill>
              <a:latin typeface="Calibri" panose="020F0502020204030204"/>
              <a:ea typeface="宋体" panose="02010600030101010101" pitchFamily="2" charset="-122"/>
            </a:endParaRPr>
          </a:p>
        </p:txBody>
      </p:sp>
      <p:sp>
        <p:nvSpPr>
          <p:cNvPr id="66" name="右箭头 65"/>
          <p:cNvSpPr/>
          <p:nvPr/>
        </p:nvSpPr>
        <p:spPr>
          <a:xfrm>
            <a:off x="4919780" y="5267833"/>
            <a:ext cx="363908" cy="229274"/>
          </a:xfrm>
          <a:prstGeom prst="rightArrow">
            <a:avLst/>
          </a:prstGeom>
          <a:solidFill>
            <a:srgbClr val="5B9BD5"/>
          </a:solidFill>
          <a:ln w="12700" cap="flat" cmpd="sng" algn="ctr">
            <a:solidFill>
              <a:srgbClr val="5B9BD5">
                <a:shade val="50000"/>
              </a:srgbClr>
            </a:solidFill>
            <a:prstDash val="solid"/>
            <a:miter lim="800000"/>
          </a:ln>
          <a:effectLst/>
        </p:spPr>
        <p:txBody>
          <a:bodyPr lIns="91391" tIns="45696" rIns="91391" bIns="45696" rtlCol="0" anchor="ctr"/>
          <a:lstStyle/>
          <a:p>
            <a:pPr algn="ctr">
              <a:defRPr/>
            </a:pPr>
            <a:endParaRPr lang="zh-CN" altLang="en-US" kern="0">
              <a:solidFill>
                <a:prstClr val="white"/>
              </a:solidFill>
              <a:latin typeface="Calibri" panose="020F0502020204030204"/>
              <a:ea typeface="宋体" panose="02010600030101010101" pitchFamily="2" charset="-122"/>
            </a:endParaRPr>
          </a:p>
        </p:txBody>
      </p:sp>
      <p:pic>
        <p:nvPicPr>
          <p:cNvPr id="6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2503" y="4414810"/>
            <a:ext cx="2311499" cy="1733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 name="右箭头 67"/>
          <p:cNvSpPr/>
          <p:nvPr/>
        </p:nvSpPr>
        <p:spPr>
          <a:xfrm>
            <a:off x="6456377" y="5197754"/>
            <a:ext cx="363908" cy="229274"/>
          </a:xfrm>
          <a:prstGeom prst="rightArrow">
            <a:avLst/>
          </a:prstGeom>
          <a:solidFill>
            <a:srgbClr val="5B9BD5"/>
          </a:solidFill>
          <a:ln w="12700" cap="flat" cmpd="sng" algn="ctr">
            <a:solidFill>
              <a:srgbClr val="5B9BD5">
                <a:shade val="50000"/>
              </a:srgbClr>
            </a:solidFill>
            <a:prstDash val="solid"/>
            <a:miter lim="800000"/>
          </a:ln>
          <a:effectLst/>
        </p:spPr>
        <p:txBody>
          <a:bodyPr lIns="91391" tIns="45696" rIns="91391" bIns="45696" rtlCol="0" anchor="ctr"/>
          <a:lstStyle/>
          <a:p>
            <a:pPr algn="ctr">
              <a:defRPr/>
            </a:pPr>
            <a:endParaRPr lang="zh-CN" altLang="en-US" kern="0">
              <a:solidFill>
                <a:prstClr val="white"/>
              </a:solidFill>
              <a:latin typeface="Calibri" panose="020F0502020204030204"/>
              <a:ea typeface="宋体" panose="02010600030101010101" pitchFamily="2" charset="-122"/>
            </a:endParaRPr>
          </a:p>
        </p:txBody>
      </p:sp>
      <p:sp>
        <p:nvSpPr>
          <p:cNvPr id="69" name="Text Box 86"/>
          <p:cNvSpPr txBox="1">
            <a:spLocks noChangeArrowheads="1"/>
          </p:cNvSpPr>
          <p:nvPr/>
        </p:nvSpPr>
        <p:spPr bwMode="auto">
          <a:xfrm>
            <a:off x="7153013" y="6313683"/>
            <a:ext cx="12105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91" tIns="45696" rIns="91391" bIns="45696">
            <a:spAutoFit/>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pPr>
              <a:lnSpc>
                <a:spcPct val="90000"/>
              </a:lnSpc>
            </a:pPr>
            <a:r>
              <a:rPr lang="zh-CN" altLang="en-US" sz="2000" b="1" dirty="0">
                <a:latin typeface="宋体" panose="02010600030101010101" pitchFamily="2" charset="-122"/>
                <a:ea typeface="宋体" panose="02010600030101010101" pitchFamily="2" charset="-122"/>
              </a:rPr>
              <a:t>知识图谱</a:t>
            </a:r>
            <a:endParaRPr lang="en-US" altLang="zh-CN" sz="2000" b="1" dirty="0">
              <a:latin typeface="宋体" panose="02010600030101010101" pitchFamily="2" charset="-122"/>
              <a:ea typeface="宋体" panose="02010600030101010101" pitchFamily="2" charset="-122"/>
            </a:endParaRPr>
          </a:p>
        </p:txBody>
      </p:sp>
      <p:graphicFrame>
        <p:nvGraphicFramePr>
          <p:cNvPr id="70" name="内容占位符 3"/>
          <p:cNvGraphicFramePr/>
          <p:nvPr/>
        </p:nvGraphicFramePr>
        <p:xfrm>
          <a:off x="7153013" y="33803"/>
          <a:ext cx="4996564" cy="3992880"/>
        </p:xfrm>
        <a:graphic>
          <a:graphicData uri="http://schemas.openxmlformats.org/drawingml/2006/table">
            <a:tbl>
              <a:tblPr firstRow="1" bandRow="1">
                <a:tableStyleId>{FABFCF23-3B69-468F-B69F-88F6DE6A72F2}</a:tableStyleId>
              </a:tblPr>
              <a:tblGrid>
                <a:gridCol w="2001654">
                  <a:extLst>
                    <a:ext uri="{9D8B030D-6E8A-4147-A177-3AD203B41FA5}">
                      <a16:colId xmlns:a16="http://schemas.microsoft.com/office/drawing/2014/main" val="20000"/>
                    </a:ext>
                  </a:extLst>
                </a:gridCol>
                <a:gridCol w="2994910">
                  <a:extLst>
                    <a:ext uri="{9D8B030D-6E8A-4147-A177-3AD203B41FA5}">
                      <a16:colId xmlns:a16="http://schemas.microsoft.com/office/drawing/2014/main" val="20001"/>
                    </a:ext>
                  </a:extLst>
                </a:gridCol>
              </a:tblGrid>
              <a:tr h="338985">
                <a:tc>
                  <a:txBody>
                    <a:bodyPr/>
                    <a:lstStyle/>
                    <a:p>
                      <a:pPr algn="ctr"/>
                      <a:r>
                        <a:rPr lang="zh-CN" altLang="en-US" sz="1800" dirty="0">
                          <a:latin typeface="微软雅黑" panose="020B0503020204020204" pitchFamily="34" charset="-122"/>
                          <a:ea typeface="微软雅黑" panose="020B0503020204020204" pitchFamily="34" charset="-122"/>
                        </a:rPr>
                        <a:t>名称</a:t>
                      </a:r>
                    </a:p>
                  </a:txBody>
                  <a:tcPr anchor="ctr"/>
                </a:tc>
                <a:tc>
                  <a:txBody>
                    <a:bodyPr/>
                    <a:lstStyle/>
                    <a:p>
                      <a:pPr algn="ctr"/>
                      <a:r>
                        <a:rPr lang="zh-CN" altLang="en-US" sz="1800" dirty="0">
                          <a:latin typeface="微软雅黑" panose="020B0503020204020204" pitchFamily="34" charset="-122"/>
                          <a:ea typeface="微软雅黑" panose="020B0503020204020204" pitchFamily="34" charset="-122"/>
                        </a:rPr>
                        <a:t>规模</a:t>
                      </a:r>
                    </a:p>
                  </a:txBody>
                  <a:tcPr anchor="ctr"/>
                </a:tc>
                <a:extLst>
                  <a:ext uri="{0D108BD9-81ED-4DB2-BD59-A6C34878D82A}">
                    <a16:rowId xmlns:a16="http://schemas.microsoft.com/office/drawing/2014/main" val="10000"/>
                  </a:ext>
                </a:extLst>
              </a:tr>
              <a:tr h="804544">
                <a:tc>
                  <a:txBody>
                    <a:bodyPr/>
                    <a:lstStyle/>
                    <a:p>
                      <a:pPr algn="ctr"/>
                      <a:r>
                        <a:rPr lang="en-US" altLang="zh-CN" sz="2400" b="1" dirty="0" err="1">
                          <a:latin typeface="微软雅黑" panose="020B0503020204020204" pitchFamily="34" charset="-122"/>
                          <a:ea typeface="微软雅黑" panose="020B0503020204020204" pitchFamily="34" charset="-122"/>
                        </a:rPr>
                        <a:t>Yago</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l"/>
                      <a:r>
                        <a:rPr lang="en-US" altLang="zh-CN" sz="1600" b="1" dirty="0">
                          <a:latin typeface="微软雅黑" panose="020B0503020204020204" pitchFamily="34" charset="-122"/>
                          <a:ea typeface="微软雅黑" panose="020B0503020204020204" pitchFamily="34" charset="-122"/>
                        </a:rPr>
                        <a:t>1</a:t>
                      </a:r>
                      <a:r>
                        <a:rPr lang="zh-CN" altLang="en-US" sz="1600" b="1" dirty="0">
                          <a:latin typeface="微软雅黑" panose="020B0503020204020204" pitchFamily="34" charset="-122"/>
                          <a:ea typeface="微软雅黑" panose="020B0503020204020204" pitchFamily="34" charset="-122"/>
                        </a:rPr>
                        <a:t>千万实体，</a:t>
                      </a:r>
                      <a:r>
                        <a:rPr lang="en-US" altLang="zh-CN" sz="1600" b="1" dirty="0">
                          <a:latin typeface="微软雅黑" panose="020B0503020204020204" pitchFamily="34" charset="-122"/>
                          <a:ea typeface="微软雅黑" panose="020B0503020204020204" pitchFamily="34" charset="-122"/>
                        </a:rPr>
                        <a:t>350</a:t>
                      </a:r>
                      <a:r>
                        <a:rPr lang="zh-CN" altLang="en-US" sz="1600" b="1" dirty="0">
                          <a:latin typeface="微软雅黑" panose="020B0503020204020204" pitchFamily="34" charset="-122"/>
                          <a:ea typeface="微软雅黑" panose="020B0503020204020204" pitchFamily="34" charset="-122"/>
                        </a:rPr>
                        <a:t>类别，</a:t>
                      </a:r>
                      <a:endParaRPr lang="en-US" altLang="zh-CN" sz="1600" b="1" dirty="0">
                        <a:latin typeface="微软雅黑" panose="020B0503020204020204" pitchFamily="34" charset="-122"/>
                        <a:ea typeface="微软雅黑" panose="020B0503020204020204" pitchFamily="34" charset="-122"/>
                      </a:endParaRPr>
                    </a:p>
                    <a:p>
                      <a:pPr algn="l"/>
                      <a:r>
                        <a:rPr lang="en-US" altLang="zh-CN" sz="1600" b="1" dirty="0">
                          <a:latin typeface="微软雅黑" panose="020B0503020204020204" pitchFamily="34" charset="-122"/>
                          <a:ea typeface="微软雅黑" panose="020B0503020204020204" pitchFamily="34" charset="-122"/>
                        </a:rPr>
                        <a:t>1.8</a:t>
                      </a:r>
                      <a:r>
                        <a:rPr lang="zh-CN" altLang="en-US" sz="1600" b="1" dirty="0">
                          <a:latin typeface="微软雅黑" panose="020B0503020204020204" pitchFamily="34" charset="-122"/>
                          <a:ea typeface="微软雅黑" panose="020B0503020204020204" pitchFamily="34" charset="-122"/>
                        </a:rPr>
                        <a:t>亿事实，</a:t>
                      </a:r>
                      <a:r>
                        <a:rPr lang="en-US" altLang="zh-CN" sz="1600" b="1" dirty="0">
                          <a:latin typeface="微软雅黑" panose="020B0503020204020204" pitchFamily="34" charset="-122"/>
                          <a:ea typeface="微软雅黑" panose="020B0503020204020204" pitchFamily="34" charset="-122"/>
                        </a:rPr>
                        <a:t>100</a:t>
                      </a:r>
                      <a:r>
                        <a:rPr lang="zh-CN" altLang="en-US" sz="1600" b="1" dirty="0">
                          <a:latin typeface="微软雅黑" panose="020B0503020204020204" pitchFamily="34" charset="-122"/>
                          <a:ea typeface="微软雅黑" panose="020B0503020204020204" pitchFamily="34" charset="-122"/>
                        </a:rPr>
                        <a:t>种属性，</a:t>
                      </a:r>
                      <a:endParaRPr lang="en-US" altLang="zh-CN" sz="1600" b="1" dirty="0">
                        <a:latin typeface="微软雅黑" panose="020B0503020204020204" pitchFamily="34" charset="-122"/>
                        <a:ea typeface="微软雅黑" panose="020B0503020204020204" pitchFamily="34" charset="-122"/>
                      </a:endParaRPr>
                    </a:p>
                    <a:p>
                      <a:pPr algn="l"/>
                      <a:r>
                        <a:rPr lang="en-US" altLang="zh-CN" sz="1600" b="1" dirty="0">
                          <a:latin typeface="微软雅黑" panose="020B0503020204020204" pitchFamily="34" charset="-122"/>
                          <a:ea typeface="微软雅黑" panose="020B0503020204020204" pitchFamily="34" charset="-122"/>
                        </a:rPr>
                        <a:t>100</a:t>
                      </a:r>
                      <a:r>
                        <a:rPr lang="zh-CN" altLang="en-US" sz="1600" b="1" dirty="0">
                          <a:latin typeface="微软雅黑" panose="020B0503020204020204" pitchFamily="34" charset="-122"/>
                          <a:ea typeface="微软雅黑" panose="020B0503020204020204" pitchFamily="34" charset="-122"/>
                        </a:rPr>
                        <a:t>种语言</a:t>
                      </a:r>
                      <a:endParaRPr lang="en-US" altLang="zh-CN" sz="1600" b="1"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563181">
                <a:tc>
                  <a:txBody>
                    <a:bodyPr/>
                    <a:lstStyle/>
                    <a:p>
                      <a:pPr algn="ctr"/>
                      <a:r>
                        <a:rPr lang="en-US" altLang="zh-CN" sz="2400" b="1" dirty="0" err="1">
                          <a:latin typeface="微软雅黑" panose="020B0503020204020204" pitchFamily="34" charset="-122"/>
                          <a:ea typeface="微软雅黑" panose="020B0503020204020204" pitchFamily="34" charset="-122"/>
                        </a:rPr>
                        <a:t>Dbpedia</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l"/>
                      <a:r>
                        <a:rPr lang="en-US" altLang="zh-CN" sz="1600" b="1" dirty="0">
                          <a:latin typeface="微软雅黑" panose="020B0503020204020204" pitchFamily="34" charset="-122"/>
                          <a:ea typeface="微软雅黑" panose="020B0503020204020204" pitchFamily="34" charset="-122"/>
                        </a:rPr>
                        <a:t>4</a:t>
                      </a:r>
                      <a:r>
                        <a:rPr lang="zh-CN" altLang="en-US" sz="1600" b="1" dirty="0">
                          <a:latin typeface="微软雅黑" panose="020B0503020204020204" pitchFamily="34" charset="-122"/>
                          <a:ea typeface="微软雅黑" panose="020B0503020204020204" pitchFamily="34" charset="-122"/>
                        </a:rPr>
                        <a:t>千万实体，</a:t>
                      </a:r>
                      <a:r>
                        <a:rPr lang="en-US" altLang="zh-CN" sz="1600" b="1" dirty="0">
                          <a:latin typeface="微软雅黑" panose="020B0503020204020204" pitchFamily="34" charset="-122"/>
                          <a:ea typeface="微软雅黑" panose="020B0503020204020204" pitchFamily="34" charset="-122"/>
                        </a:rPr>
                        <a:t>250</a:t>
                      </a:r>
                      <a:r>
                        <a:rPr lang="zh-CN" altLang="en-US" sz="1600" b="1" dirty="0">
                          <a:latin typeface="微软雅黑" panose="020B0503020204020204" pitchFamily="34" charset="-122"/>
                          <a:ea typeface="微软雅黑" panose="020B0503020204020204" pitchFamily="34" charset="-122"/>
                        </a:rPr>
                        <a:t>类别，</a:t>
                      </a:r>
                      <a:endParaRPr lang="en-US" altLang="zh-CN" sz="1600" b="1" dirty="0">
                        <a:latin typeface="微软雅黑" panose="020B0503020204020204" pitchFamily="34" charset="-122"/>
                        <a:ea typeface="微软雅黑" panose="020B0503020204020204" pitchFamily="34" charset="-122"/>
                      </a:endParaRPr>
                    </a:p>
                    <a:p>
                      <a:pPr algn="l"/>
                      <a:r>
                        <a:rPr lang="en-US" altLang="zh-CN" sz="1600" b="1" dirty="0">
                          <a:latin typeface="微软雅黑" panose="020B0503020204020204" pitchFamily="34" charset="-122"/>
                          <a:ea typeface="微软雅黑" panose="020B0503020204020204" pitchFamily="34" charset="-122"/>
                        </a:rPr>
                        <a:t>5</a:t>
                      </a:r>
                      <a:r>
                        <a:rPr lang="zh-CN" altLang="en-US" sz="1600" b="1" dirty="0">
                          <a:latin typeface="微软雅黑" panose="020B0503020204020204" pitchFamily="34" charset="-122"/>
                          <a:ea typeface="微软雅黑" panose="020B0503020204020204" pitchFamily="34" charset="-122"/>
                        </a:rPr>
                        <a:t>亿事实，</a:t>
                      </a:r>
                      <a:r>
                        <a:rPr lang="en-US" altLang="zh-CN" sz="1600" b="1" dirty="0">
                          <a:latin typeface="微软雅黑" panose="020B0503020204020204" pitchFamily="34" charset="-122"/>
                          <a:ea typeface="微软雅黑" panose="020B0503020204020204" pitchFamily="34" charset="-122"/>
                        </a:rPr>
                        <a:t>6000</a:t>
                      </a:r>
                      <a:r>
                        <a:rPr lang="zh-CN" altLang="en-US" sz="1600" b="1" dirty="0">
                          <a:latin typeface="微软雅黑" panose="020B0503020204020204" pitchFamily="34" charset="-122"/>
                          <a:ea typeface="微软雅黑" panose="020B0503020204020204" pitchFamily="34" charset="-122"/>
                        </a:rPr>
                        <a:t>种属性，</a:t>
                      </a:r>
                      <a:endParaRPr lang="en-US" altLang="zh-CN" sz="1600" b="1"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563181">
                <a:tc>
                  <a:txBody>
                    <a:bodyPr/>
                    <a:lstStyle/>
                    <a:p>
                      <a:pPr algn="ctr"/>
                      <a:r>
                        <a:rPr lang="en-US" altLang="zh-CN" sz="2400" b="1" dirty="0">
                          <a:latin typeface="微软雅黑" panose="020B0503020204020204" pitchFamily="34" charset="-122"/>
                          <a:ea typeface="微软雅黑" panose="020B0503020204020204" pitchFamily="34" charset="-122"/>
                        </a:rPr>
                        <a:t>Freebase</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l"/>
                      <a:r>
                        <a:rPr lang="en-US" altLang="zh-CN" sz="1600" b="1" dirty="0">
                          <a:latin typeface="微软雅黑" panose="020B0503020204020204" pitchFamily="34" charset="-122"/>
                          <a:ea typeface="微软雅黑" panose="020B0503020204020204" pitchFamily="34" charset="-122"/>
                        </a:rPr>
                        <a:t>2</a:t>
                      </a:r>
                      <a:r>
                        <a:rPr lang="zh-CN" altLang="en-US" sz="1600" b="1" dirty="0">
                          <a:latin typeface="微软雅黑" panose="020B0503020204020204" pitchFamily="34" charset="-122"/>
                          <a:ea typeface="微软雅黑" panose="020B0503020204020204" pitchFamily="34" charset="-122"/>
                        </a:rPr>
                        <a:t>千</a:t>
                      </a:r>
                      <a:r>
                        <a:rPr lang="en-US" altLang="zh-CN" sz="1600" b="1" dirty="0">
                          <a:latin typeface="微软雅黑" panose="020B0503020204020204" pitchFamily="34" charset="-122"/>
                          <a:ea typeface="微软雅黑" panose="020B0503020204020204" pitchFamily="34" charset="-122"/>
                        </a:rPr>
                        <a:t>5</a:t>
                      </a:r>
                      <a:r>
                        <a:rPr lang="zh-CN" altLang="en-US" sz="1600" b="1" dirty="0">
                          <a:latin typeface="微软雅黑" panose="020B0503020204020204" pitchFamily="34" charset="-122"/>
                          <a:ea typeface="微软雅黑" panose="020B0503020204020204" pitchFamily="34" charset="-122"/>
                        </a:rPr>
                        <a:t>百万实体，</a:t>
                      </a:r>
                      <a:r>
                        <a:rPr lang="en-US" altLang="zh-CN" sz="1600" b="1" dirty="0">
                          <a:latin typeface="微软雅黑" panose="020B0503020204020204" pitchFamily="34" charset="-122"/>
                          <a:ea typeface="微软雅黑" panose="020B0503020204020204" pitchFamily="34" charset="-122"/>
                        </a:rPr>
                        <a:t>2000</a:t>
                      </a:r>
                      <a:r>
                        <a:rPr lang="zh-CN" altLang="en-US" sz="1600" b="1" dirty="0">
                          <a:latin typeface="微软雅黑" panose="020B0503020204020204" pitchFamily="34" charset="-122"/>
                          <a:ea typeface="微软雅黑" panose="020B0503020204020204" pitchFamily="34" charset="-122"/>
                        </a:rPr>
                        <a:t>主题，</a:t>
                      </a:r>
                      <a:endParaRPr lang="en-US" altLang="zh-CN" sz="1600" b="1" dirty="0">
                        <a:latin typeface="微软雅黑" panose="020B0503020204020204" pitchFamily="34" charset="-122"/>
                        <a:ea typeface="微软雅黑" panose="020B0503020204020204" pitchFamily="34" charset="-122"/>
                      </a:endParaRPr>
                    </a:p>
                    <a:p>
                      <a:pPr algn="l"/>
                      <a:r>
                        <a:rPr lang="en-US" altLang="zh-CN" sz="1600" b="1" dirty="0">
                          <a:latin typeface="微软雅黑" panose="020B0503020204020204" pitchFamily="34" charset="-122"/>
                          <a:ea typeface="微软雅黑" panose="020B0503020204020204" pitchFamily="34" charset="-122"/>
                        </a:rPr>
                        <a:t>1</a:t>
                      </a:r>
                      <a:r>
                        <a:rPr lang="zh-CN" altLang="en-US" sz="1600" b="1" dirty="0">
                          <a:latin typeface="微软雅黑" panose="020B0503020204020204" pitchFamily="34" charset="-122"/>
                          <a:ea typeface="微软雅黑" panose="020B0503020204020204" pitchFamily="34" charset="-122"/>
                        </a:rPr>
                        <a:t>亿事实，</a:t>
                      </a:r>
                      <a:r>
                        <a:rPr lang="en-US" altLang="zh-CN" sz="1600" b="1" dirty="0">
                          <a:latin typeface="微软雅黑" panose="020B0503020204020204" pitchFamily="34" charset="-122"/>
                          <a:ea typeface="微软雅黑" panose="020B0503020204020204" pitchFamily="34" charset="-122"/>
                        </a:rPr>
                        <a:t>4000</a:t>
                      </a:r>
                      <a:r>
                        <a:rPr lang="zh-CN" altLang="en-US" sz="1600" b="1" dirty="0">
                          <a:latin typeface="微软雅黑" panose="020B0503020204020204" pitchFamily="34" charset="-122"/>
                          <a:ea typeface="微软雅黑" panose="020B0503020204020204" pitchFamily="34" charset="-122"/>
                        </a:rPr>
                        <a:t>种属性</a:t>
                      </a:r>
                      <a:endParaRPr lang="en-US" altLang="zh-CN" sz="1600" b="1"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563181">
                <a:tc>
                  <a:txBody>
                    <a:bodyPr/>
                    <a:lstStyle/>
                    <a:p>
                      <a:pPr algn="ctr"/>
                      <a:r>
                        <a:rPr lang="zh-CN" altLang="en-US" sz="2400" b="1" dirty="0">
                          <a:latin typeface="微软雅黑" panose="020B0503020204020204" pitchFamily="34" charset="-122"/>
                          <a:ea typeface="微软雅黑" panose="020B0503020204020204" pitchFamily="34" charset="-122"/>
                        </a:rPr>
                        <a:t>谷歌知识图谱</a:t>
                      </a:r>
                    </a:p>
                  </a:txBody>
                  <a:tcPr anchor="ctr"/>
                </a:tc>
                <a:tc>
                  <a:txBody>
                    <a:bodyPr/>
                    <a:lstStyle/>
                    <a:p>
                      <a:pPr algn="l"/>
                      <a:r>
                        <a:rPr lang="en-US" altLang="zh-CN" sz="1600" b="1" dirty="0">
                          <a:latin typeface="微软雅黑" panose="020B0503020204020204" pitchFamily="34" charset="-122"/>
                          <a:ea typeface="微软雅黑" panose="020B0503020204020204" pitchFamily="34" charset="-122"/>
                        </a:rPr>
                        <a:t>5</a:t>
                      </a:r>
                      <a:r>
                        <a:rPr lang="zh-CN" altLang="en-US" sz="1600" b="1" dirty="0">
                          <a:latin typeface="微软雅黑" panose="020B0503020204020204" pitchFamily="34" charset="-122"/>
                          <a:ea typeface="微软雅黑" panose="020B0503020204020204" pitchFamily="34" charset="-122"/>
                        </a:rPr>
                        <a:t>亿实体名字</a:t>
                      </a:r>
                      <a:r>
                        <a:rPr lang="zh-CN" altLang="zh-CN"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a:p>
                      <a:pPr algn="l"/>
                      <a:r>
                        <a:rPr lang="en-US" altLang="zh-CN" sz="1600" b="1" dirty="0">
                          <a:latin typeface="微软雅黑" panose="020B0503020204020204" pitchFamily="34" charset="-122"/>
                          <a:ea typeface="微软雅黑" panose="020B0503020204020204" pitchFamily="34" charset="-122"/>
                        </a:rPr>
                        <a:t>35</a:t>
                      </a:r>
                      <a:r>
                        <a:rPr lang="zh-CN" altLang="en-US" sz="1600" b="1" dirty="0">
                          <a:latin typeface="微软雅黑" panose="020B0503020204020204" pitchFamily="34" charset="-122"/>
                          <a:ea typeface="微软雅黑" panose="020B0503020204020204" pitchFamily="34" charset="-122"/>
                        </a:rPr>
                        <a:t>亿条事实</a:t>
                      </a:r>
                      <a:endParaRPr lang="en-US" altLang="zh-CN" sz="1600" b="1"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4"/>
                  </a:ext>
                </a:extLst>
              </a:tr>
              <a:tr h="804544">
                <a:tc>
                  <a:txBody>
                    <a:bodyPr/>
                    <a:lstStyle/>
                    <a:p>
                      <a:pPr algn="ctr"/>
                      <a:r>
                        <a:rPr lang="en-US" altLang="zh-CN" sz="2400" b="1" dirty="0">
                          <a:latin typeface="微软雅黑" panose="020B0503020204020204" pitchFamily="34" charset="-122"/>
                          <a:ea typeface="微软雅黑" panose="020B0503020204020204" pitchFamily="34" charset="-122"/>
                        </a:rPr>
                        <a:t>NELL</a:t>
                      </a:r>
                      <a:endParaRPr lang="zh-CN" altLang="en-US" sz="2400" b="1" dirty="0">
                        <a:latin typeface="微软雅黑" panose="020B0503020204020204" pitchFamily="34" charset="-122"/>
                        <a:ea typeface="微软雅黑" panose="020B0503020204020204" pitchFamily="34" charset="-122"/>
                      </a:endParaRPr>
                    </a:p>
                  </a:txBody>
                  <a:tcPr anchor="ctr"/>
                </a:tc>
                <a:tc>
                  <a:txBody>
                    <a:bodyPr/>
                    <a:lstStyle/>
                    <a:p>
                      <a:pPr algn="l"/>
                      <a:r>
                        <a:rPr lang="en-US" altLang="zh-CN" sz="1600" b="1" dirty="0">
                          <a:latin typeface="微软雅黑" panose="020B0503020204020204" pitchFamily="34" charset="-122"/>
                          <a:ea typeface="微软雅黑" panose="020B0503020204020204" pitchFamily="34" charset="-122"/>
                        </a:rPr>
                        <a:t>3</a:t>
                      </a:r>
                      <a:r>
                        <a:rPr lang="zh-CN" altLang="en-US" sz="1600" b="1" dirty="0">
                          <a:latin typeface="微软雅黑" panose="020B0503020204020204" pitchFamily="34" charset="-122"/>
                          <a:ea typeface="微软雅黑" panose="020B0503020204020204" pitchFamily="34" charset="-122"/>
                        </a:rPr>
                        <a:t>百万实体名字，</a:t>
                      </a:r>
                      <a:r>
                        <a:rPr lang="en-US" altLang="zh-CN" sz="1600" b="1" dirty="0">
                          <a:latin typeface="微软雅黑" panose="020B0503020204020204" pitchFamily="34" charset="-122"/>
                          <a:ea typeface="微软雅黑" panose="020B0503020204020204" pitchFamily="34" charset="-122"/>
                        </a:rPr>
                        <a:t>300</a:t>
                      </a:r>
                      <a:r>
                        <a:rPr lang="zh-CN" altLang="en-US" sz="1600" b="1" dirty="0">
                          <a:latin typeface="微软雅黑" panose="020B0503020204020204" pitchFamily="34" charset="-122"/>
                          <a:ea typeface="微软雅黑" panose="020B0503020204020204" pitchFamily="34" charset="-122"/>
                        </a:rPr>
                        <a:t>类别</a:t>
                      </a:r>
                      <a:endParaRPr lang="en-US" altLang="zh-CN" sz="1600" b="1" dirty="0">
                        <a:latin typeface="微软雅黑" panose="020B0503020204020204" pitchFamily="34" charset="-122"/>
                        <a:ea typeface="微软雅黑" panose="020B0503020204020204" pitchFamily="34" charset="-122"/>
                      </a:endParaRPr>
                    </a:p>
                    <a:p>
                      <a:pPr algn="l"/>
                      <a:r>
                        <a:rPr lang="en-US" altLang="zh-CN" sz="1600" b="1" dirty="0">
                          <a:latin typeface="微软雅黑" panose="020B0503020204020204" pitchFamily="34" charset="-122"/>
                          <a:ea typeface="微软雅黑" panose="020B0503020204020204" pitchFamily="34" charset="-122"/>
                        </a:rPr>
                        <a:t>500</a:t>
                      </a:r>
                      <a:r>
                        <a:rPr lang="zh-CN" altLang="en-US" sz="1600" b="1" dirty="0">
                          <a:latin typeface="微软雅黑" panose="020B0503020204020204" pitchFamily="34" charset="-122"/>
                          <a:ea typeface="微软雅黑" panose="020B0503020204020204" pitchFamily="34" charset="-122"/>
                        </a:rPr>
                        <a:t>属性，</a:t>
                      </a:r>
                      <a:r>
                        <a:rPr lang="en-US" altLang="zh-CN" sz="1600" b="1" dirty="0">
                          <a:latin typeface="微软雅黑" panose="020B0503020204020204" pitchFamily="34" charset="-122"/>
                          <a:ea typeface="微软雅黑" panose="020B0503020204020204" pitchFamily="34" charset="-122"/>
                        </a:rPr>
                        <a:t>100</a:t>
                      </a:r>
                      <a:r>
                        <a:rPr lang="zh-CN" altLang="en-US" sz="1600" b="1" dirty="0">
                          <a:latin typeface="微软雅黑" panose="020B0503020204020204" pitchFamily="34" charset="-122"/>
                          <a:ea typeface="微软雅黑" panose="020B0503020204020204" pitchFamily="34" charset="-122"/>
                        </a:rPr>
                        <a:t>万事实</a:t>
                      </a:r>
                      <a:endParaRPr lang="en-US" altLang="zh-CN" sz="1600" b="1" dirty="0">
                        <a:latin typeface="微软雅黑" panose="020B0503020204020204" pitchFamily="34" charset="-122"/>
                        <a:ea typeface="微软雅黑" panose="020B0503020204020204" pitchFamily="34" charset="-122"/>
                      </a:endParaRPr>
                    </a:p>
                    <a:p>
                      <a:pPr algn="l"/>
                      <a:r>
                        <a:rPr lang="en-US" altLang="zh-CN" sz="1600" b="1" dirty="0">
                          <a:latin typeface="微软雅黑" panose="020B0503020204020204" pitchFamily="34" charset="-122"/>
                          <a:ea typeface="微软雅黑" panose="020B0503020204020204" pitchFamily="34" charset="-122"/>
                        </a:rPr>
                        <a:t>1</a:t>
                      </a:r>
                      <a:r>
                        <a:rPr lang="zh-CN" altLang="en-US" sz="1600" b="1" dirty="0">
                          <a:latin typeface="微软雅黑" panose="020B0503020204020204" pitchFamily="34" charset="-122"/>
                          <a:ea typeface="微软雅黑" panose="020B0503020204020204" pitchFamily="34" charset="-122"/>
                        </a:rPr>
                        <a:t>千</a:t>
                      </a:r>
                      <a:r>
                        <a:rPr lang="en-US" altLang="zh-CN" sz="1600" b="1" dirty="0">
                          <a:latin typeface="微软雅黑" panose="020B0503020204020204" pitchFamily="34" charset="-122"/>
                          <a:ea typeface="微软雅黑" panose="020B0503020204020204" pitchFamily="34" charset="-122"/>
                        </a:rPr>
                        <a:t>5</a:t>
                      </a:r>
                      <a:r>
                        <a:rPr lang="zh-CN" altLang="en-US" sz="1600" b="1" dirty="0">
                          <a:latin typeface="微软雅黑" panose="020B0503020204020204" pitchFamily="34" charset="-122"/>
                          <a:ea typeface="微软雅黑" panose="020B0503020204020204" pitchFamily="34" charset="-122"/>
                        </a:rPr>
                        <a:t>百万学习规则</a:t>
                      </a:r>
                    </a:p>
                  </a:txBody>
                  <a:tcPr anchor="ct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8" grpId="0" animBg="1"/>
      <p:bldP spid="6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基于人工规则的语义理解</a:t>
            </a:r>
          </a:p>
        </p:txBody>
      </p:sp>
      <p:sp>
        <p:nvSpPr>
          <p:cNvPr id="3" name="TextBox 2"/>
          <p:cNvSpPr txBox="1"/>
          <p:nvPr/>
        </p:nvSpPr>
        <p:spPr>
          <a:xfrm>
            <a:off x="99120" y="3163604"/>
            <a:ext cx="1537196" cy="646282"/>
          </a:xfrm>
          <a:prstGeom prst="rect">
            <a:avLst/>
          </a:prstGeom>
          <a:noFill/>
        </p:spPr>
        <p:txBody>
          <a:bodyPr wrap="square" lIns="91391" tIns="45696" rIns="91391" bIns="45696" rtlCol="0">
            <a:spAutoFit/>
          </a:bodyPr>
          <a:lstStyle/>
          <a:p>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神话是孙楠和谁合唱的？</a:t>
            </a:r>
          </a:p>
        </p:txBody>
      </p:sp>
      <p:sp>
        <p:nvSpPr>
          <p:cNvPr id="4" name="圆角矩形 3"/>
          <p:cNvSpPr/>
          <p:nvPr/>
        </p:nvSpPr>
        <p:spPr bwMode="auto">
          <a:xfrm>
            <a:off x="2259360" y="3163604"/>
            <a:ext cx="1008112" cy="648072"/>
          </a:xfrm>
          <a:prstGeom prst="roundRect">
            <a:avLst/>
          </a:prstGeom>
          <a:solidFill>
            <a:srgbClr val="FFFF66">
              <a:alpha val="50196"/>
            </a:srgbClr>
          </a:solidFill>
          <a:ln w="12700" cap="flat" cmpd="sng" algn="ctr">
            <a:solidFill>
              <a:schemeClr val="tx1"/>
            </a:solidFill>
            <a:prstDash val="solid"/>
            <a:round/>
            <a:headEnd type="none" w="med" len="med"/>
            <a:tailEnd type="none" w="med" len="med"/>
          </a:ln>
          <a:effectLst/>
        </p:spPr>
        <p:txBody>
          <a:bodyPr vert="horz" wrap="square" lIns="35980" tIns="35980" rIns="35980" bIns="35980" numCol="1" rtlCol="0" anchor="t" anchorCtr="0" compatLnSpc="1"/>
          <a:lstStyle/>
          <a:p>
            <a:pPr algn="ctr" fontAlgn="base">
              <a:spcBef>
                <a:spcPct val="0"/>
              </a:spcBef>
              <a:spcAft>
                <a:spcPct val="0"/>
              </a:spcAft>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文法</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fontAlgn="base">
              <a:spcBef>
                <a:spcPct val="0"/>
              </a:spcBef>
              <a:spcAft>
                <a:spcPct val="0"/>
              </a:spcAft>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解析</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fontAlgn="base">
              <a:spcBef>
                <a:spcPct val="0"/>
              </a:spcBef>
              <a:spcAft>
                <a:spcPct val="0"/>
              </a:spcAft>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圆角矩形 4"/>
          <p:cNvSpPr/>
          <p:nvPr/>
        </p:nvSpPr>
        <p:spPr bwMode="auto">
          <a:xfrm>
            <a:off x="5139680" y="4747780"/>
            <a:ext cx="1066929" cy="648483"/>
          </a:xfrm>
          <a:prstGeom prst="roundRect">
            <a:avLst/>
          </a:prstGeom>
          <a:solidFill>
            <a:srgbClr val="FFFF00">
              <a:alpha val="50196"/>
            </a:srgbClr>
          </a:solidFill>
          <a:ln w="12700" cap="flat" cmpd="sng" algn="ctr">
            <a:solidFill>
              <a:schemeClr val="tx1"/>
            </a:solidFill>
            <a:prstDash val="solid"/>
            <a:round/>
            <a:headEnd type="none" w="med" len="med"/>
            <a:tailEnd type="none" w="med" len="med"/>
          </a:ln>
          <a:effectLst/>
        </p:spPr>
        <p:txBody>
          <a:bodyPr vert="horz" wrap="square" lIns="35980" tIns="35980" rIns="35980" bIns="35980" numCol="1" rtlCol="0" anchor="ctr" anchorCtr="0" compatLnSpc="1"/>
          <a:lstStyle/>
          <a:p>
            <a:pPr algn="ctr" fontAlgn="base">
              <a:spcBef>
                <a:spcPct val="0"/>
              </a:spcBef>
              <a:spcAft>
                <a:spcPct val="0"/>
              </a:spcAft>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知识库</a:t>
            </a:r>
            <a:endParaRPr lang="en-US" altLang="zh-CN" b="1" dirty="0">
              <a:latin typeface="微软雅黑" panose="020B0503020204020204" pitchFamily="34" charset="-122"/>
              <a:ea typeface="微软雅黑" panose="020B0503020204020204" pitchFamily="34" charset="-122"/>
              <a:cs typeface="微软雅黑" panose="020B0503020204020204" pitchFamily="34" charset="-122"/>
            </a:endParaRPr>
          </a:p>
          <a:p>
            <a:pPr algn="ctr" fontAlgn="base">
              <a:spcBef>
                <a:spcPct val="0"/>
              </a:spcBef>
              <a:spcAft>
                <a:spcPct val="0"/>
              </a:spcAft>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查询</a:t>
            </a:r>
          </a:p>
        </p:txBody>
      </p:sp>
      <p:sp>
        <p:nvSpPr>
          <p:cNvPr id="6" name="圆角矩形 5"/>
          <p:cNvSpPr/>
          <p:nvPr/>
        </p:nvSpPr>
        <p:spPr bwMode="auto">
          <a:xfrm>
            <a:off x="4779639" y="3178712"/>
            <a:ext cx="1550951" cy="576064"/>
          </a:xfrm>
          <a:prstGeom prst="roundRect">
            <a:avLst/>
          </a:prstGeom>
          <a:solidFill>
            <a:srgbClr val="FFFF00">
              <a:alpha val="29804"/>
            </a:srgbClr>
          </a:solidFill>
          <a:ln w="12700" cap="flat" cmpd="sng" algn="ctr">
            <a:solidFill>
              <a:schemeClr val="tx1"/>
            </a:solidFill>
            <a:prstDash val="solid"/>
            <a:round/>
            <a:headEnd type="none" w="med" len="med"/>
            <a:tailEnd type="none" w="med" len="med"/>
          </a:ln>
          <a:effectLst/>
        </p:spPr>
        <p:txBody>
          <a:bodyPr vert="horz" wrap="square" lIns="91391" tIns="45696" rIns="91391" bIns="45696" numCol="1" rtlCol="0" anchor="ctr" anchorCtr="0" compatLnSpc="1"/>
          <a:lstStyle/>
          <a:p>
            <a:pPr algn="ctr" fontAlgn="base">
              <a:spcBef>
                <a:spcPct val="0"/>
              </a:spcBef>
              <a:spcAft>
                <a:spcPct val="0"/>
              </a:spcAft>
            </a:pPr>
            <a:r>
              <a:rPr lang="en-US" altLang="zh-CN"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SPARQL</a:t>
            </a:r>
            <a:r>
              <a:rPr lang="zh-CN" altLang="en-US"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查询语句生成</a:t>
            </a:r>
          </a:p>
        </p:txBody>
      </p:sp>
      <p:cxnSp>
        <p:nvCxnSpPr>
          <p:cNvPr id="7" name="直接箭头连接符 6"/>
          <p:cNvCxnSpPr>
            <a:stCxn id="4" idx="3"/>
            <a:endCxn id="6" idx="1"/>
          </p:cNvCxnSpPr>
          <p:nvPr/>
        </p:nvCxnSpPr>
        <p:spPr>
          <a:xfrm flipV="1">
            <a:off x="3267472" y="3466744"/>
            <a:ext cx="1512167" cy="2089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3" idx="3"/>
            <a:endCxn id="4" idx="1"/>
          </p:cNvCxnSpPr>
          <p:nvPr/>
        </p:nvCxnSpPr>
        <p:spPr>
          <a:xfrm>
            <a:off x="1636316" y="3486745"/>
            <a:ext cx="623044" cy="8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右箭头 8"/>
          <p:cNvSpPr/>
          <p:nvPr/>
        </p:nvSpPr>
        <p:spPr>
          <a:xfrm rot="5400000">
            <a:off x="2479258" y="2817371"/>
            <a:ext cx="491504" cy="17586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91" tIns="45696" rIns="91391" bIns="45696"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0" name="肘形连接符 9"/>
          <p:cNvCxnSpPr>
            <a:stCxn id="6" idx="3"/>
            <a:endCxn id="5" idx="3"/>
          </p:cNvCxnSpPr>
          <p:nvPr/>
        </p:nvCxnSpPr>
        <p:spPr>
          <a:xfrm flipH="1">
            <a:off x="6206609" y="3466744"/>
            <a:ext cx="123981" cy="1605278"/>
          </a:xfrm>
          <a:prstGeom prst="bentConnector3">
            <a:avLst>
              <a:gd name="adj1" fmla="val -498518"/>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5" idx="1"/>
            <a:endCxn id="12" idx="3"/>
          </p:cNvCxnSpPr>
          <p:nvPr/>
        </p:nvCxnSpPr>
        <p:spPr>
          <a:xfrm flipH="1">
            <a:off x="4275584" y="5072022"/>
            <a:ext cx="864096" cy="698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bwMode="auto">
          <a:xfrm>
            <a:off x="2390148" y="4790979"/>
            <a:ext cx="1885436" cy="576064"/>
          </a:xfrm>
          <a:prstGeom prst="roundRect">
            <a:avLst/>
          </a:prstGeom>
          <a:solidFill>
            <a:srgbClr val="FFFF00">
              <a:alpha val="29804"/>
            </a:srgbClr>
          </a:solidFill>
          <a:ln w="12700" cap="flat" cmpd="sng" algn="ctr">
            <a:solidFill>
              <a:schemeClr val="tx1"/>
            </a:solidFill>
            <a:prstDash val="solid"/>
            <a:round/>
            <a:headEnd type="none" w="med" len="med"/>
            <a:tailEnd type="none" w="med" len="med"/>
          </a:ln>
          <a:effectLst/>
        </p:spPr>
        <p:txBody>
          <a:bodyPr vert="horz" wrap="square" lIns="91391" tIns="45696" rIns="91391" bIns="45696" numCol="1" rtlCol="0" anchor="ctr" anchorCtr="0" compatLnSpc="1"/>
          <a:lstStyle/>
          <a:p>
            <a:pPr algn="ctr" fontAlgn="base">
              <a:spcBef>
                <a:spcPct val="0"/>
              </a:spcBef>
              <a:spcAft>
                <a:spcPct val="0"/>
              </a:spcAft>
            </a:pPr>
            <a:r>
              <a:rPr lang="zh-CN" altLang="en-US"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答案生成</a:t>
            </a:r>
          </a:p>
        </p:txBody>
      </p:sp>
      <p:cxnSp>
        <p:nvCxnSpPr>
          <p:cNvPr id="13" name="直接箭头连接符 12"/>
          <p:cNvCxnSpPr>
            <a:stCxn id="12" idx="1"/>
            <a:endCxn id="14" idx="3"/>
          </p:cNvCxnSpPr>
          <p:nvPr/>
        </p:nvCxnSpPr>
        <p:spPr>
          <a:xfrm flipH="1" flipV="1">
            <a:off x="1539280" y="5072711"/>
            <a:ext cx="850868" cy="63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9120" y="4749570"/>
            <a:ext cx="1440160" cy="646282"/>
          </a:xfrm>
          <a:prstGeom prst="rect">
            <a:avLst/>
          </a:prstGeom>
          <a:noFill/>
        </p:spPr>
        <p:txBody>
          <a:bodyPr wrap="square" lIns="91391" tIns="45696" rIns="91391" bIns="45696" rtlCol="0">
            <a:spAutoFit/>
          </a:bodyPr>
          <a:lstStyle/>
          <a:p>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孙楠和韩红合唱了神话</a:t>
            </a:r>
          </a:p>
        </p:txBody>
      </p:sp>
      <p:sp>
        <p:nvSpPr>
          <p:cNvPr id="15" name="线形标注 2 14"/>
          <p:cNvSpPr/>
          <p:nvPr/>
        </p:nvSpPr>
        <p:spPr>
          <a:xfrm>
            <a:off x="4347592" y="6043924"/>
            <a:ext cx="1224136" cy="300068"/>
          </a:xfrm>
          <a:prstGeom prst="borderCallout2">
            <a:avLst>
              <a:gd name="adj1" fmla="val 5651"/>
              <a:gd name="adj2" fmla="val 59430"/>
              <a:gd name="adj3" fmla="val -122330"/>
              <a:gd name="adj4" fmla="val 69096"/>
              <a:gd name="adj5" fmla="val -218034"/>
              <a:gd name="adj6" fmla="val 109562"/>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91391" tIns="45696" rIns="91391" bIns="45696" rtlCol="0" anchor="t"/>
          <a:lstStyle/>
          <a:p>
            <a:pPr algn="ct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韩红</a:t>
            </a:r>
          </a:p>
        </p:txBody>
      </p:sp>
      <p:sp>
        <p:nvSpPr>
          <p:cNvPr id="16" name="圆柱形 15"/>
          <p:cNvSpPr>
            <a:spLocks noChangeArrowheads="1"/>
          </p:cNvSpPr>
          <p:nvPr/>
        </p:nvSpPr>
        <p:spPr bwMode="auto">
          <a:xfrm>
            <a:off x="1971328" y="1363404"/>
            <a:ext cx="1540125" cy="1296095"/>
          </a:xfrm>
          <a:prstGeom prst="can">
            <a:avLst>
              <a:gd name="adj" fmla="val 25000"/>
            </a:avLst>
          </a:prstGeom>
          <a:solidFill>
            <a:schemeClr val="accent6">
              <a:lumMod val="75000"/>
            </a:schemeClr>
          </a:solidFill>
          <a:ln>
            <a:noFill/>
          </a:ln>
        </p:spPr>
        <p:txBody>
          <a:bodyPr lIns="91391" tIns="45696" rIns="91391" bIns="45696"/>
          <a:lstStyle/>
          <a:p>
            <a:pPr algn="ctr" fontAlgn="t"/>
            <a:r>
              <a:rPr lang="zh-TW" altLang="en-US" sz="1400" dirty="0">
                <a:latin typeface="微软雅黑" panose="020B0503020204020204" pitchFamily="34" charset="-122"/>
                <a:ea typeface="微软雅黑" panose="020B0503020204020204" pitchFamily="34" charset="-122"/>
                <a:cs typeface="微软雅黑" panose="020B0503020204020204" pitchFamily="34" charset="-122"/>
              </a:rPr>
              <a:t>歌手          </a:t>
            </a:r>
            <a:r>
              <a:rPr lang="en-US" altLang="zh-TW" sz="1400" dirty="0">
                <a:latin typeface="微软雅黑" panose="020B0503020204020204" pitchFamily="34" charset="-122"/>
                <a:ea typeface="微软雅黑" panose="020B0503020204020204" pitchFamily="34" charset="-122"/>
                <a:cs typeface="微软雅黑" panose="020B0503020204020204" pitchFamily="34" charset="-122"/>
              </a:rPr>
              <a:t>6</a:t>
            </a:r>
            <a:r>
              <a:rPr lang="zh-TW" altLang="en-US" sz="1400" dirty="0">
                <a:latin typeface="微软雅黑" panose="020B0503020204020204" pitchFamily="34" charset="-122"/>
                <a:ea typeface="微软雅黑" panose="020B0503020204020204" pitchFamily="34" charset="-122"/>
                <a:cs typeface="微软雅黑" panose="020B0503020204020204" pitchFamily="34" charset="-122"/>
              </a:rPr>
              <a:t>万</a:t>
            </a:r>
          </a:p>
          <a:p>
            <a:pPr algn="ctr" fontAlgn="t"/>
            <a:r>
              <a:rPr lang="zh-TW" altLang="en-US" sz="1400" dirty="0">
                <a:latin typeface="微软雅黑" panose="020B0503020204020204" pitchFamily="34" charset="-122"/>
                <a:ea typeface="微软雅黑" panose="020B0503020204020204" pitchFamily="34" charset="-122"/>
                <a:cs typeface="微软雅黑" panose="020B0503020204020204" pitchFamily="34" charset="-122"/>
              </a:rPr>
              <a:t>歌曲      </a:t>
            </a:r>
            <a:r>
              <a:rPr lang="en-US" altLang="zh-TW" sz="1400" dirty="0">
                <a:latin typeface="微软雅黑" panose="020B0503020204020204" pitchFamily="34" charset="-122"/>
                <a:ea typeface="微软雅黑" panose="020B0503020204020204" pitchFamily="34" charset="-122"/>
                <a:cs typeface="微软雅黑" panose="020B0503020204020204" pitchFamily="34" charset="-122"/>
              </a:rPr>
              <a:t>260</a:t>
            </a:r>
            <a:r>
              <a:rPr lang="zh-TW" altLang="en-US" sz="1400" dirty="0">
                <a:latin typeface="微软雅黑" panose="020B0503020204020204" pitchFamily="34" charset="-122"/>
                <a:ea typeface="微软雅黑" panose="020B0503020204020204" pitchFamily="34" charset="-122"/>
                <a:cs typeface="微软雅黑" panose="020B0503020204020204" pitchFamily="34" charset="-122"/>
              </a:rPr>
              <a:t>万</a:t>
            </a:r>
          </a:p>
          <a:p>
            <a:pPr algn="ctr" fontAlgn="t"/>
            <a:r>
              <a:rPr lang="zh-TW" altLang="en-US" sz="1400" dirty="0">
                <a:latin typeface="微软雅黑" panose="020B0503020204020204" pitchFamily="34" charset="-122"/>
                <a:ea typeface="微软雅黑" panose="020B0503020204020204" pitchFamily="34" charset="-122"/>
                <a:cs typeface="微软雅黑" panose="020B0503020204020204" pitchFamily="34" charset="-122"/>
              </a:rPr>
              <a:t>专辑        </a:t>
            </a:r>
            <a:r>
              <a:rPr lang="en-US" altLang="zh-TW" sz="1400" dirty="0">
                <a:latin typeface="微软雅黑" panose="020B0503020204020204" pitchFamily="34" charset="-122"/>
                <a:ea typeface="微软雅黑" panose="020B0503020204020204" pitchFamily="34" charset="-122"/>
                <a:cs typeface="微软雅黑" panose="020B0503020204020204" pitchFamily="34" charset="-122"/>
              </a:rPr>
              <a:t>44</a:t>
            </a:r>
            <a:r>
              <a:rPr lang="zh-TW" altLang="en-US" sz="1400" dirty="0">
                <a:latin typeface="微软雅黑" panose="020B0503020204020204" pitchFamily="34" charset="-122"/>
                <a:ea typeface="微软雅黑" panose="020B0503020204020204" pitchFamily="34" charset="-122"/>
                <a:cs typeface="微软雅黑" panose="020B0503020204020204" pitchFamily="34" charset="-122"/>
              </a:rPr>
              <a:t>万</a:t>
            </a:r>
            <a:endParaRPr lang="en-US" altLang="zh-TW" sz="1400" dirty="0">
              <a:latin typeface="微软雅黑" panose="020B0503020204020204" pitchFamily="34" charset="-122"/>
              <a:ea typeface="微软雅黑" panose="020B0503020204020204" pitchFamily="34" charset="-122"/>
              <a:cs typeface="微软雅黑" panose="020B0503020204020204" pitchFamily="34" charset="-122"/>
            </a:endParaRPr>
          </a:p>
          <a:p>
            <a:pPr algn="ctr" fontAlgn="t"/>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标签    </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2000</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类</a:t>
            </a:r>
            <a:endParaRPr 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线形标注 2 16"/>
          <p:cNvSpPr/>
          <p:nvPr/>
        </p:nvSpPr>
        <p:spPr>
          <a:xfrm>
            <a:off x="3916680" y="1507420"/>
            <a:ext cx="2289929" cy="1008112"/>
          </a:xfrm>
          <a:prstGeom prst="borderCallout2">
            <a:avLst>
              <a:gd name="adj1" fmla="val 99376"/>
              <a:gd name="adj2" fmla="val 3308"/>
              <a:gd name="adj3" fmla="val 118811"/>
              <a:gd name="adj4" fmla="val -15849"/>
              <a:gd name="adj5" fmla="val 161576"/>
              <a:gd name="adj6" fmla="val -26705"/>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91391" tIns="45696" rIns="91391" bIns="45696" rtlCol="0" anchor="t"/>
          <a:lstStyle/>
          <a:p>
            <a:r>
              <a:rPr lang="en-US" altLang="zh-CN" sz="14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param:singer</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孙楠</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param:song</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神话</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predicate:chorusWith</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神话是孙楠和谁合唱的</a:t>
            </a:r>
          </a:p>
        </p:txBody>
      </p:sp>
      <p:sp>
        <p:nvSpPr>
          <p:cNvPr id="18" name="线形标注 2 17"/>
          <p:cNvSpPr/>
          <p:nvPr/>
        </p:nvSpPr>
        <p:spPr>
          <a:xfrm>
            <a:off x="6382856" y="1820212"/>
            <a:ext cx="1728192" cy="1224136"/>
          </a:xfrm>
          <a:prstGeom prst="borderCallout2">
            <a:avLst>
              <a:gd name="adj1" fmla="val 46416"/>
              <a:gd name="adj2" fmla="val -387"/>
              <a:gd name="adj3" fmla="val 76877"/>
              <a:gd name="adj4" fmla="val -15891"/>
              <a:gd name="adj5" fmla="val 111599"/>
              <a:gd name="adj6" fmla="val -17625"/>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91391" tIns="45696" rIns="91391" bIns="45696" rtlCol="0" anchor="t"/>
          <a:lstStyle/>
          <a:p>
            <a:pPr>
              <a:defRPr/>
            </a:pPr>
            <a:r>
              <a:rPr lang="zh-CN" altLang="en-US" sz="1400" kern="0" dirty="0">
                <a:solidFill>
                  <a:srgbClr val="000000"/>
                </a:solidFill>
                <a:latin typeface="微软雅黑" panose="020B0503020204020204" pitchFamily="34" charset="-122"/>
                <a:ea typeface="微软雅黑" panose="020B0503020204020204" pitchFamily="34" charset="-122"/>
              </a:rPr>
              <a:t>查询神话这首歌曲的演唱者，演唱者要包括孙楠，输出还包括的另外一个演唱者</a:t>
            </a:r>
          </a:p>
        </p:txBody>
      </p:sp>
      <p:sp>
        <p:nvSpPr>
          <p:cNvPr id="19" name="爆炸形 1 18"/>
          <p:cNvSpPr/>
          <p:nvPr/>
        </p:nvSpPr>
        <p:spPr>
          <a:xfrm>
            <a:off x="2763416" y="3523644"/>
            <a:ext cx="1440160" cy="936104"/>
          </a:xfrm>
          <a:prstGeom prst="irregularSeal1">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文法</a:t>
            </a:r>
          </a:p>
        </p:txBody>
      </p:sp>
      <p:sp>
        <p:nvSpPr>
          <p:cNvPr id="20" name="爆炸形 1 19"/>
          <p:cNvSpPr/>
          <p:nvPr/>
        </p:nvSpPr>
        <p:spPr>
          <a:xfrm>
            <a:off x="4707632" y="3595652"/>
            <a:ext cx="1440160" cy="936104"/>
          </a:xfrm>
          <a:prstGeom prst="irregularSeal1">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规则</a:t>
            </a:r>
          </a:p>
        </p:txBody>
      </p:sp>
      <p:sp>
        <p:nvSpPr>
          <p:cNvPr id="21" name="爆炸形 1 20"/>
          <p:cNvSpPr/>
          <p:nvPr/>
        </p:nvSpPr>
        <p:spPr>
          <a:xfrm>
            <a:off x="2619400" y="5323844"/>
            <a:ext cx="1440160" cy="936104"/>
          </a:xfrm>
          <a:prstGeom prst="irregularSeal1">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模板</a:t>
            </a:r>
          </a:p>
        </p:txBody>
      </p:sp>
      <p:sp>
        <p:nvSpPr>
          <p:cNvPr id="22" name="圆柱形 22"/>
          <p:cNvSpPr>
            <a:spLocks noChangeArrowheads="1"/>
          </p:cNvSpPr>
          <p:nvPr/>
        </p:nvSpPr>
        <p:spPr bwMode="auto">
          <a:xfrm>
            <a:off x="9575947" y="5325665"/>
            <a:ext cx="1540125" cy="1296095"/>
          </a:xfrm>
          <a:prstGeom prst="can">
            <a:avLst>
              <a:gd name="adj" fmla="val 25000"/>
            </a:avLst>
          </a:prstGeom>
          <a:solidFill>
            <a:schemeClr val="accent6">
              <a:lumMod val="75000"/>
            </a:schemeClr>
          </a:solidFill>
          <a:ln>
            <a:noFill/>
          </a:ln>
        </p:spPr>
        <p:txBody>
          <a:bodyPr lIns="91391" tIns="45696" rIns="91391" bIns="45696"/>
          <a:lstStyle/>
          <a:p>
            <a:pPr algn="ctr" fontAlgn="t"/>
            <a:r>
              <a:rPr lang="zh-TW" altLang="en-US" sz="1400" dirty="0">
                <a:latin typeface="微软雅黑" panose="020B0503020204020204" pitchFamily="34" charset="-122"/>
                <a:ea typeface="微软雅黑" panose="020B0503020204020204" pitchFamily="34" charset="-122"/>
                <a:cs typeface="微软雅黑" panose="020B0503020204020204" pitchFamily="34" charset="-122"/>
              </a:rPr>
              <a:t>歌手          </a:t>
            </a:r>
            <a:r>
              <a:rPr lang="en-US" altLang="zh-TW" sz="1400" dirty="0">
                <a:latin typeface="微软雅黑" panose="020B0503020204020204" pitchFamily="34" charset="-122"/>
                <a:ea typeface="微软雅黑" panose="020B0503020204020204" pitchFamily="34" charset="-122"/>
                <a:cs typeface="微软雅黑" panose="020B0503020204020204" pitchFamily="34" charset="-122"/>
              </a:rPr>
              <a:t>6</a:t>
            </a:r>
            <a:r>
              <a:rPr lang="zh-TW" altLang="en-US" sz="1400" dirty="0">
                <a:latin typeface="微软雅黑" panose="020B0503020204020204" pitchFamily="34" charset="-122"/>
                <a:ea typeface="微软雅黑" panose="020B0503020204020204" pitchFamily="34" charset="-122"/>
                <a:cs typeface="微软雅黑" panose="020B0503020204020204" pitchFamily="34" charset="-122"/>
              </a:rPr>
              <a:t>万</a:t>
            </a:r>
          </a:p>
          <a:p>
            <a:pPr algn="ctr" fontAlgn="t"/>
            <a:r>
              <a:rPr lang="zh-TW" altLang="en-US" sz="1400" dirty="0">
                <a:latin typeface="微软雅黑" panose="020B0503020204020204" pitchFamily="34" charset="-122"/>
                <a:ea typeface="微软雅黑" panose="020B0503020204020204" pitchFamily="34" charset="-122"/>
                <a:cs typeface="微软雅黑" panose="020B0503020204020204" pitchFamily="34" charset="-122"/>
              </a:rPr>
              <a:t>歌曲      </a:t>
            </a:r>
            <a:r>
              <a:rPr lang="en-US" altLang="zh-TW" sz="1400" dirty="0">
                <a:latin typeface="微软雅黑" panose="020B0503020204020204" pitchFamily="34" charset="-122"/>
                <a:ea typeface="微软雅黑" panose="020B0503020204020204" pitchFamily="34" charset="-122"/>
                <a:cs typeface="微软雅黑" panose="020B0503020204020204" pitchFamily="34" charset="-122"/>
              </a:rPr>
              <a:t>260</a:t>
            </a:r>
            <a:r>
              <a:rPr lang="zh-TW" altLang="en-US" sz="1400" dirty="0">
                <a:latin typeface="微软雅黑" panose="020B0503020204020204" pitchFamily="34" charset="-122"/>
                <a:ea typeface="微软雅黑" panose="020B0503020204020204" pitchFamily="34" charset="-122"/>
                <a:cs typeface="微软雅黑" panose="020B0503020204020204" pitchFamily="34" charset="-122"/>
              </a:rPr>
              <a:t>万</a:t>
            </a:r>
          </a:p>
          <a:p>
            <a:pPr algn="ctr" fontAlgn="t"/>
            <a:r>
              <a:rPr lang="zh-TW" altLang="en-US" sz="1400" dirty="0">
                <a:latin typeface="微软雅黑" panose="020B0503020204020204" pitchFamily="34" charset="-122"/>
                <a:ea typeface="微软雅黑" panose="020B0503020204020204" pitchFamily="34" charset="-122"/>
                <a:cs typeface="微软雅黑" panose="020B0503020204020204" pitchFamily="34" charset="-122"/>
              </a:rPr>
              <a:t>专辑        </a:t>
            </a:r>
            <a:r>
              <a:rPr lang="en-US" altLang="zh-TW" sz="1400" dirty="0">
                <a:latin typeface="微软雅黑" panose="020B0503020204020204" pitchFamily="34" charset="-122"/>
                <a:ea typeface="微软雅黑" panose="020B0503020204020204" pitchFamily="34" charset="-122"/>
                <a:cs typeface="微软雅黑" panose="020B0503020204020204" pitchFamily="34" charset="-122"/>
              </a:rPr>
              <a:t>44</a:t>
            </a:r>
            <a:r>
              <a:rPr lang="zh-TW" altLang="en-US" sz="1400" dirty="0">
                <a:latin typeface="微软雅黑" panose="020B0503020204020204" pitchFamily="34" charset="-122"/>
                <a:ea typeface="微软雅黑" panose="020B0503020204020204" pitchFamily="34" charset="-122"/>
                <a:cs typeface="微软雅黑" panose="020B0503020204020204" pitchFamily="34" charset="-122"/>
              </a:rPr>
              <a:t>万</a:t>
            </a:r>
            <a:endParaRPr lang="en-US" altLang="zh-TW" sz="1400" dirty="0">
              <a:latin typeface="微软雅黑" panose="020B0503020204020204" pitchFamily="34" charset="-122"/>
              <a:ea typeface="微软雅黑" panose="020B0503020204020204" pitchFamily="34" charset="-122"/>
              <a:cs typeface="微软雅黑" panose="020B0503020204020204" pitchFamily="34" charset="-122"/>
            </a:endParaRPr>
          </a:p>
          <a:p>
            <a:pPr algn="ctr" fontAlgn="t"/>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标签    </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2000</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类</a:t>
            </a:r>
            <a:endParaRPr 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云形 22"/>
          <p:cNvSpPr/>
          <p:nvPr/>
        </p:nvSpPr>
        <p:spPr bwMode="auto">
          <a:xfrm>
            <a:off x="8811816" y="2877591"/>
            <a:ext cx="3096344" cy="936625"/>
          </a:xfrm>
          <a:prstGeom prst="cloud">
            <a:avLst/>
          </a:prstGeom>
          <a:solidFill>
            <a:srgbClr val="33CAFF"/>
          </a:solidFill>
          <a:ln w="9525" cap="flat" cmpd="sng" algn="ctr">
            <a:noFill/>
            <a:prstDash val="solid"/>
            <a:round/>
            <a:headEnd type="none" w="med" len="med"/>
            <a:tailEnd type="none" w="med" len="med"/>
          </a:ln>
          <a:effectLst/>
        </p:spPr>
        <p:txBody>
          <a:bodyPr lIns="91391" tIns="45696" rIns="91391" bIns="45696"/>
          <a:lstStyle/>
          <a:p>
            <a:pPr algn="ctr">
              <a:buFont typeface="Arial" panose="020B0604020202020204" pitchFamily="34" charset="0"/>
              <a:buNone/>
              <a:defRPr/>
            </a:pPr>
            <a:r>
              <a:rPr lang="zh-CN" altLang="en-US" sz="2400" dirty="0">
                <a:latin typeface="微软雅黑" panose="020B0503020204020204" pitchFamily="34" charset="-122"/>
                <a:ea typeface="微软雅黑" panose="020B0503020204020204" pitchFamily="34" charset="-122"/>
              </a:rPr>
              <a:t>互联网</a:t>
            </a:r>
            <a:endParaRPr lang="en-US" altLang="zh-CN" sz="2400" dirty="0">
              <a:latin typeface="微软雅黑" panose="020B0503020204020204" pitchFamily="34" charset="-122"/>
              <a:ea typeface="微软雅黑" panose="020B0503020204020204" pitchFamily="34" charset="-122"/>
            </a:endParaRPr>
          </a:p>
          <a:p>
            <a:pPr algn="ctr">
              <a:buFont typeface="Arial" panose="020B0604020202020204" pitchFamily="34" charset="0"/>
              <a:buNone/>
              <a:defRPr/>
            </a:pPr>
            <a:r>
              <a:rPr lang="zh-CN" altLang="en-US" sz="1600" dirty="0">
                <a:latin typeface="微软雅黑" panose="020B0503020204020204" pitchFamily="34" charset="-122"/>
                <a:ea typeface="微软雅黑" panose="020B0503020204020204" pitchFamily="34" charset="-122"/>
              </a:rPr>
              <a:t>各种音乐相关信息</a:t>
            </a:r>
            <a:endParaRPr lang="en-US" sz="1600" dirty="0">
              <a:latin typeface="微软雅黑" panose="020B0503020204020204" pitchFamily="34" charset="-122"/>
              <a:ea typeface="微软雅黑" panose="020B0503020204020204" pitchFamily="34" charset="-122"/>
            </a:endParaRPr>
          </a:p>
        </p:txBody>
      </p:sp>
      <p:sp>
        <p:nvSpPr>
          <p:cNvPr id="24" name="圆柱形 2"/>
          <p:cNvSpPr>
            <a:spLocks noChangeArrowheads="1"/>
          </p:cNvSpPr>
          <p:nvPr/>
        </p:nvSpPr>
        <p:spPr bwMode="auto">
          <a:xfrm>
            <a:off x="9280029" y="4411461"/>
            <a:ext cx="504825" cy="647700"/>
          </a:xfrm>
          <a:prstGeom prst="can">
            <a:avLst>
              <a:gd name="adj" fmla="val 24948"/>
            </a:avLst>
          </a:prstGeom>
          <a:solidFill>
            <a:srgbClr val="C2E49C"/>
          </a:solidFill>
          <a:ln>
            <a:noFill/>
          </a:ln>
          <a:extLst>
            <a:ext uri="{91240B29-F687-4F45-9708-019B960494DF}">
              <a14:hiddenLine xmlns:a14="http://schemas.microsoft.com/office/drawing/2010/main" w="9525">
                <a:solidFill>
                  <a:srgbClr val="000000"/>
                </a:solidFill>
                <a:round/>
              </a14:hiddenLine>
            </a:ext>
          </a:extLst>
        </p:spPr>
        <p:txBody>
          <a:bodyPr lIns="91391" tIns="45696" rIns="91391" bIns="45696"/>
          <a:lstStyle/>
          <a:p>
            <a:pPr>
              <a:buFont typeface="Arial" panose="020B0604020202020204" pitchFamily="34" charset="0"/>
              <a:buNone/>
            </a:pPr>
            <a:endParaRPr lang="en-US" sz="2000"/>
          </a:p>
        </p:txBody>
      </p:sp>
      <p:sp>
        <p:nvSpPr>
          <p:cNvPr id="25" name="圆柱形 15"/>
          <p:cNvSpPr>
            <a:spLocks noChangeArrowheads="1"/>
          </p:cNvSpPr>
          <p:nvPr/>
        </p:nvSpPr>
        <p:spPr bwMode="auto">
          <a:xfrm>
            <a:off x="10107191" y="4411461"/>
            <a:ext cx="504825" cy="647700"/>
          </a:xfrm>
          <a:prstGeom prst="can">
            <a:avLst>
              <a:gd name="adj" fmla="val 24948"/>
            </a:avLst>
          </a:prstGeom>
          <a:solidFill>
            <a:srgbClr val="C0504D"/>
          </a:solidFill>
          <a:ln>
            <a:noFill/>
          </a:ln>
        </p:spPr>
        <p:txBody>
          <a:bodyPr lIns="91391" tIns="45696" rIns="91391" bIns="45696"/>
          <a:lstStyle/>
          <a:p>
            <a:pPr>
              <a:buFont typeface="Arial" panose="020B0604020202020204" pitchFamily="34" charset="0"/>
              <a:buNone/>
            </a:pPr>
            <a:endParaRPr lang="en-US" sz="2000"/>
          </a:p>
        </p:txBody>
      </p:sp>
      <p:sp>
        <p:nvSpPr>
          <p:cNvPr id="26" name="圆柱形 16"/>
          <p:cNvSpPr>
            <a:spLocks noChangeArrowheads="1"/>
          </p:cNvSpPr>
          <p:nvPr/>
        </p:nvSpPr>
        <p:spPr bwMode="auto">
          <a:xfrm>
            <a:off x="10900866" y="4411461"/>
            <a:ext cx="503238" cy="647700"/>
          </a:xfrm>
          <a:prstGeom prst="can">
            <a:avLst>
              <a:gd name="adj" fmla="val 25026"/>
            </a:avLst>
          </a:prstGeom>
          <a:solidFill>
            <a:schemeClr val="accent1"/>
          </a:solidFill>
          <a:ln>
            <a:noFill/>
          </a:ln>
        </p:spPr>
        <p:txBody>
          <a:bodyPr lIns="91391" tIns="45696" rIns="91391" bIns="45696"/>
          <a:lstStyle/>
          <a:p>
            <a:pPr>
              <a:buFont typeface="Arial" panose="020B0604020202020204" pitchFamily="34" charset="0"/>
              <a:buNone/>
            </a:pPr>
            <a:endParaRPr lang="en-US" sz="2000"/>
          </a:p>
        </p:txBody>
      </p:sp>
      <p:sp>
        <p:nvSpPr>
          <p:cNvPr id="27" name="下箭头 3"/>
          <p:cNvSpPr>
            <a:spLocks noChangeArrowheads="1"/>
          </p:cNvSpPr>
          <p:nvPr/>
        </p:nvSpPr>
        <p:spPr bwMode="auto">
          <a:xfrm>
            <a:off x="9407029" y="3906636"/>
            <a:ext cx="252412" cy="431800"/>
          </a:xfrm>
          <a:prstGeom prst="downArrow">
            <a:avLst>
              <a:gd name="adj1" fmla="val 50000"/>
              <a:gd name="adj2" fmla="val 49895"/>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lIns="91391" tIns="45696" rIns="91391" bIns="45696"/>
          <a:lstStyle/>
          <a:p>
            <a:pPr>
              <a:buFont typeface="Arial" panose="020B0604020202020204" pitchFamily="34" charset="0"/>
              <a:buNone/>
            </a:pPr>
            <a:endParaRPr lang="en-US" sz="2000"/>
          </a:p>
        </p:txBody>
      </p:sp>
      <p:sp>
        <p:nvSpPr>
          <p:cNvPr id="28" name="下箭头 18"/>
          <p:cNvSpPr>
            <a:spLocks noChangeArrowheads="1"/>
          </p:cNvSpPr>
          <p:nvPr/>
        </p:nvSpPr>
        <p:spPr bwMode="auto">
          <a:xfrm>
            <a:off x="10226181" y="3906636"/>
            <a:ext cx="250825" cy="431800"/>
          </a:xfrm>
          <a:prstGeom prst="downArrow">
            <a:avLst>
              <a:gd name="adj1" fmla="val 50000"/>
              <a:gd name="adj2" fmla="val 50211"/>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lIns="91391" tIns="45696" rIns="91391" bIns="45696"/>
          <a:lstStyle/>
          <a:p>
            <a:pPr>
              <a:buFont typeface="Arial" panose="020B0604020202020204" pitchFamily="34" charset="0"/>
              <a:buNone/>
            </a:pPr>
            <a:endParaRPr lang="en-US" sz="2000"/>
          </a:p>
        </p:txBody>
      </p:sp>
      <p:sp>
        <p:nvSpPr>
          <p:cNvPr id="29" name="下箭头 19"/>
          <p:cNvSpPr>
            <a:spLocks noChangeArrowheads="1"/>
          </p:cNvSpPr>
          <p:nvPr/>
        </p:nvSpPr>
        <p:spPr bwMode="auto">
          <a:xfrm>
            <a:off x="11026279" y="3906636"/>
            <a:ext cx="252412" cy="431800"/>
          </a:xfrm>
          <a:prstGeom prst="downArrow">
            <a:avLst>
              <a:gd name="adj1" fmla="val 50000"/>
              <a:gd name="adj2" fmla="val 49895"/>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lIns="91391" tIns="45696" rIns="91391" bIns="45696"/>
          <a:lstStyle/>
          <a:p>
            <a:pPr>
              <a:buFont typeface="Arial" panose="020B0604020202020204" pitchFamily="34" charset="0"/>
              <a:buNone/>
            </a:pPr>
            <a:endParaRPr lang="en-US" sz="2000"/>
          </a:p>
        </p:txBody>
      </p:sp>
      <p:sp>
        <p:nvSpPr>
          <p:cNvPr id="30" name="左大括号 4"/>
          <p:cNvSpPr/>
          <p:nvPr/>
        </p:nvSpPr>
        <p:spPr bwMode="auto">
          <a:xfrm rot="16200000">
            <a:off x="10144447" y="4389338"/>
            <a:ext cx="431800" cy="1728787"/>
          </a:xfrm>
          <a:prstGeom prst="leftBrace">
            <a:avLst>
              <a:gd name="adj1" fmla="val 8341"/>
              <a:gd name="adj2" fmla="val 48778"/>
            </a:avLst>
          </a:prstGeom>
          <a:noFill/>
          <a:ln w="9525" algn="ctr">
            <a:solidFill>
              <a:schemeClr val="tx1"/>
            </a:solidFill>
            <a:round/>
          </a:ln>
          <a:extLst>
            <a:ext uri="{909E8E84-426E-40DD-AFC4-6F175D3DCCD1}">
              <a14:hiddenFill xmlns:a14="http://schemas.microsoft.com/office/drawing/2010/main">
                <a:solidFill>
                  <a:srgbClr val="FFFFFF"/>
                </a:solidFill>
              </a14:hiddenFill>
            </a:ext>
          </a:extLst>
        </p:spPr>
        <p:txBody>
          <a:bodyPr lIns="91391" tIns="45696" rIns="91391" bIns="45696"/>
          <a:lstStyle/>
          <a:p>
            <a:pPr>
              <a:buFont typeface="Arial" panose="020B0604020202020204" pitchFamily="34" charset="0"/>
              <a:buNone/>
            </a:pPr>
            <a:endParaRPr lang="en-US" sz="2000"/>
          </a:p>
        </p:txBody>
      </p:sp>
      <p:sp>
        <p:nvSpPr>
          <p:cNvPr id="31" name="矩形 5"/>
          <p:cNvSpPr>
            <a:spLocks noChangeArrowheads="1"/>
          </p:cNvSpPr>
          <p:nvPr/>
        </p:nvSpPr>
        <p:spPr bwMode="auto">
          <a:xfrm>
            <a:off x="8620944" y="3741687"/>
            <a:ext cx="6461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1" tIns="45696" rIns="91391" bIns="45696">
            <a:spAutoFit/>
          </a:bodyPr>
          <a:lstStyle/>
          <a:p>
            <a:r>
              <a:rPr lang="zh-CN" altLang="en-US" sz="2400" dirty="0">
                <a:latin typeface="微软雅黑" panose="020B0503020204020204" pitchFamily="34" charset="-122"/>
                <a:ea typeface="微软雅黑" panose="020B0503020204020204" pitchFamily="34" charset="-122"/>
              </a:rPr>
              <a:t>下载</a:t>
            </a:r>
            <a:endParaRPr lang="en-US" sz="2400" dirty="0"/>
          </a:p>
        </p:txBody>
      </p:sp>
      <p:sp>
        <p:nvSpPr>
          <p:cNvPr id="32" name="矩形 26"/>
          <p:cNvSpPr>
            <a:spLocks noChangeArrowheads="1"/>
          </p:cNvSpPr>
          <p:nvPr/>
        </p:nvSpPr>
        <p:spPr bwMode="auto">
          <a:xfrm>
            <a:off x="8681904" y="5109592"/>
            <a:ext cx="6477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1" tIns="45696" rIns="91391" bIns="45696">
            <a:spAutoFit/>
          </a:bodyPr>
          <a:lstStyle/>
          <a:p>
            <a:r>
              <a:rPr lang="zh-CN" altLang="en-US" sz="2400" dirty="0">
                <a:latin typeface="微软雅黑" panose="020B0503020204020204" pitchFamily="34" charset="-122"/>
                <a:ea typeface="微软雅黑" panose="020B0503020204020204" pitchFamily="34" charset="-122"/>
              </a:rPr>
              <a:t>融合</a:t>
            </a:r>
            <a:endParaRPr 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animBg="1"/>
      <p:bldP spid="16" grpId="0" animBg="1"/>
      <p:bldP spid="17" grpId="0" animBg="1"/>
      <p:bldP spid="18" grpId="0" animBg="1"/>
      <p:bldP spid="19" grpId="0" animBg="1"/>
      <p:bldP spid="20" grpId="0" animBg="1"/>
      <p:bldP spid="2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知识图谱的成功应用：现代搜索引擎</a:t>
            </a:r>
          </a:p>
        </p:txBody>
      </p:sp>
      <p:cxnSp>
        <p:nvCxnSpPr>
          <p:cNvPr id="3" name="肘形连接符 2"/>
          <p:cNvCxnSpPr/>
          <p:nvPr/>
        </p:nvCxnSpPr>
        <p:spPr>
          <a:xfrm flipV="1">
            <a:off x="8385726" y="2953703"/>
            <a:ext cx="1628469" cy="360362"/>
          </a:xfrm>
          <a:prstGeom prst="bentConnector2">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4" name="肘形连接符 3"/>
          <p:cNvCxnSpPr>
            <a:stCxn id="108" idx="3"/>
            <a:endCxn id="122" idx="2"/>
          </p:cNvCxnSpPr>
          <p:nvPr/>
        </p:nvCxnSpPr>
        <p:spPr>
          <a:xfrm flipV="1">
            <a:off x="9741437" y="2707640"/>
            <a:ext cx="1270853" cy="606425"/>
          </a:xfrm>
          <a:prstGeom prst="bentConnector2">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5" name="直接箭头连接符 4"/>
          <p:cNvCxnSpPr>
            <a:stCxn id="109" idx="0"/>
          </p:cNvCxnSpPr>
          <p:nvPr/>
        </p:nvCxnSpPr>
        <p:spPr>
          <a:xfrm flipV="1">
            <a:off x="9012061" y="2883853"/>
            <a:ext cx="2020" cy="215900"/>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6" name="直接箭头连接符 5"/>
          <p:cNvCxnSpPr/>
          <p:nvPr/>
        </p:nvCxnSpPr>
        <p:spPr>
          <a:xfrm flipV="1">
            <a:off x="6941924" y="3644265"/>
            <a:ext cx="0" cy="233363"/>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8610802" y="5503228"/>
            <a:ext cx="521272" cy="0"/>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pic>
        <p:nvPicPr>
          <p:cNvPr id="8" name="Picture 4" descr="pc-user"/>
          <p:cNvPicPr>
            <a:picLocks noChangeAspect="1" noChangeArrowheads="1"/>
          </p:cNvPicPr>
          <p:nvPr/>
        </p:nvPicPr>
        <p:blipFill>
          <a:blip r:embed="rId2"/>
          <a:srcRect/>
          <a:stretch>
            <a:fillRect/>
          </a:stretch>
        </p:blipFill>
        <p:spPr bwMode="auto">
          <a:xfrm>
            <a:off x="773542" y="999490"/>
            <a:ext cx="1426426" cy="747713"/>
          </a:xfrm>
          <a:prstGeom prst="rect">
            <a:avLst/>
          </a:prstGeom>
          <a:noFill/>
          <a:ln w="9525">
            <a:noFill/>
            <a:miter lim="800000"/>
            <a:headEnd/>
            <a:tailEnd/>
          </a:ln>
        </p:spPr>
      </p:pic>
      <p:sp>
        <p:nvSpPr>
          <p:cNvPr id="9" name="AutoShape 35"/>
          <p:cNvSpPr>
            <a:spLocks noChangeArrowheads="1"/>
          </p:cNvSpPr>
          <p:nvPr/>
        </p:nvSpPr>
        <p:spPr bwMode="gray">
          <a:xfrm>
            <a:off x="5721582" y="2234565"/>
            <a:ext cx="1923453" cy="307975"/>
          </a:xfrm>
          <a:prstGeom prst="roundRect">
            <a:avLst>
              <a:gd name="adj" fmla="val 50000"/>
            </a:avLst>
          </a:prstGeom>
          <a:solidFill>
            <a:srgbClr val="C0C0C0"/>
          </a:solidFill>
          <a:ln w="57150" algn="ctr">
            <a:noFill/>
            <a:round/>
          </a:ln>
          <a:effectLst>
            <a:outerShdw dist="63500" dir="3187806" algn="ctr" rotWithShape="0">
              <a:srgbClr val="1C1C1C">
                <a:alpha val="50000"/>
              </a:srgbClr>
            </a:outerShdw>
          </a:effectLst>
        </p:spPr>
        <p:txBody>
          <a:bodyPr wrap="none" anchor="ctr"/>
          <a:lstStyle/>
          <a:p>
            <a:pPr>
              <a:defRPr/>
            </a:pPr>
            <a:endParaRPr lang="zh-CN" altLang="en-US"/>
          </a:p>
        </p:txBody>
      </p:sp>
      <p:grpSp>
        <p:nvGrpSpPr>
          <p:cNvPr id="10" name="组合 41"/>
          <p:cNvGrpSpPr/>
          <p:nvPr/>
        </p:nvGrpSpPr>
        <p:grpSpPr bwMode="auto">
          <a:xfrm>
            <a:off x="3248572" y="5249228"/>
            <a:ext cx="1505223" cy="727075"/>
            <a:chOff x="3373438" y="4165600"/>
            <a:chExt cx="2273300" cy="568124"/>
          </a:xfrm>
        </p:grpSpPr>
        <p:grpSp>
          <p:nvGrpSpPr>
            <p:cNvPr id="11" name="Group 14"/>
            <p:cNvGrpSpPr/>
            <p:nvPr/>
          </p:nvGrpSpPr>
          <p:grpSpPr bwMode="auto">
            <a:xfrm>
              <a:off x="3373438" y="4165600"/>
              <a:ext cx="2273300" cy="536575"/>
              <a:chOff x="3964" y="2071"/>
              <a:chExt cx="1484" cy="330"/>
            </a:xfrm>
          </p:grpSpPr>
          <p:sp>
            <p:nvSpPr>
              <p:cNvPr id="13" name="AutoShape 15"/>
              <p:cNvSpPr>
                <a:spLocks noChangeArrowheads="1"/>
              </p:cNvSpPr>
              <p:nvPr/>
            </p:nvSpPr>
            <p:spPr bwMode="gray">
              <a:xfrm>
                <a:off x="3964" y="2071"/>
                <a:ext cx="1484" cy="330"/>
              </a:xfrm>
              <a:prstGeom prst="roundRect">
                <a:avLst>
                  <a:gd name="adj" fmla="val 16667"/>
                </a:avLst>
              </a:prstGeom>
              <a:solidFill>
                <a:schemeClr val="accent1"/>
              </a:solidFill>
              <a:ln w="12700" algn="ctr">
                <a:solidFill>
                  <a:srgbClr val="808080"/>
                </a:solidFill>
                <a:round/>
              </a:ln>
            </p:spPr>
            <p:txBody>
              <a:bodyPr wrap="none" anchor="ctr"/>
              <a:lstStyle/>
              <a:p>
                <a:endParaRPr lang="zh-CN" altLang="zh-CN"/>
              </a:p>
            </p:txBody>
          </p:sp>
          <p:sp>
            <p:nvSpPr>
              <p:cNvPr id="14"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w="9525">
                <a:noFill/>
                <a:round/>
              </a:ln>
            </p:spPr>
            <p:txBody>
              <a:bodyPr wrap="none" anchor="ctr"/>
              <a:lstStyle/>
              <a:p>
                <a:endParaRPr lang="zh-CN" altLang="zh-CN"/>
              </a:p>
            </p:txBody>
          </p:sp>
        </p:grpSp>
        <p:sp>
          <p:nvSpPr>
            <p:cNvPr id="12" name="Text Box 34"/>
            <p:cNvSpPr txBox="1">
              <a:spLocks noChangeArrowheads="1"/>
            </p:cNvSpPr>
            <p:nvPr/>
          </p:nvSpPr>
          <p:spPr bwMode="white">
            <a:xfrm>
              <a:off x="3403952" y="4218939"/>
              <a:ext cx="2200066" cy="514785"/>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en-US" sz="1600" b="1" dirty="0">
                  <a:solidFill>
                    <a:schemeClr val="bg1"/>
                  </a:solidFill>
                  <a:latin typeface="+mj-ea"/>
                  <a:ea typeface="+mj-ea"/>
                </a:rPr>
                <a:t>半结构化信息抽取</a:t>
              </a:r>
              <a:endParaRPr lang="en-US" altLang="zh-CN" sz="1600" b="1" dirty="0">
                <a:solidFill>
                  <a:schemeClr val="bg1"/>
                </a:solidFill>
                <a:latin typeface="+mj-ea"/>
                <a:ea typeface="+mj-ea"/>
              </a:endParaRPr>
            </a:p>
          </p:txBody>
        </p:sp>
      </p:grpSp>
      <p:grpSp>
        <p:nvGrpSpPr>
          <p:cNvPr id="15" name="组合 62"/>
          <p:cNvGrpSpPr/>
          <p:nvPr/>
        </p:nvGrpSpPr>
        <p:grpSpPr bwMode="auto">
          <a:xfrm>
            <a:off x="910931" y="5320665"/>
            <a:ext cx="1842635" cy="628650"/>
            <a:chOff x="2732152" y="1497626"/>
            <a:chExt cx="1447800" cy="628650"/>
          </a:xfrm>
        </p:grpSpPr>
        <p:pic>
          <p:nvPicPr>
            <p:cNvPr id="16" name="Picture 7"/>
            <p:cNvPicPr>
              <a:picLocks noChangeAspect="1" noChangeArrowheads="1"/>
            </p:cNvPicPr>
            <p:nvPr/>
          </p:nvPicPr>
          <p:blipFill>
            <a:blip r:embed="rId3"/>
            <a:srcRect/>
            <a:stretch>
              <a:fillRect/>
            </a:stretch>
          </p:blipFill>
          <p:spPr bwMode="auto">
            <a:xfrm>
              <a:off x="2732152" y="1497626"/>
              <a:ext cx="1447800" cy="628650"/>
            </a:xfrm>
            <a:prstGeom prst="rect">
              <a:avLst/>
            </a:prstGeom>
            <a:noFill/>
            <a:ln w="9525">
              <a:noFill/>
              <a:miter lim="800000"/>
              <a:headEnd/>
              <a:tailEnd/>
            </a:ln>
          </p:spPr>
        </p:pic>
        <p:sp>
          <p:nvSpPr>
            <p:cNvPr id="17" name="矩形 16"/>
            <p:cNvSpPr/>
            <p:nvPr/>
          </p:nvSpPr>
          <p:spPr>
            <a:xfrm>
              <a:off x="2732152" y="1681776"/>
              <a:ext cx="1346200" cy="306388"/>
            </a:xfrm>
            <a:prstGeom prst="rect">
              <a:avLst/>
            </a:prstGeom>
          </p:spPr>
          <p:txBody>
            <a:bodyPr>
              <a:spAutoFit/>
            </a:bodyPr>
            <a:lstStyle/>
            <a:p>
              <a:pPr algn="ctr">
                <a:spcBef>
                  <a:spcPct val="50000"/>
                </a:spcBef>
                <a:defRPr/>
              </a:pPr>
              <a:r>
                <a:rPr lang="zh-CN" altLang="en-US" sz="1400" b="1" dirty="0">
                  <a:latin typeface="+mj-ea"/>
                  <a:ea typeface="+mj-ea"/>
                </a:rPr>
                <a:t>半结构化数据</a:t>
              </a:r>
              <a:endParaRPr lang="en-US" altLang="zh-CN" sz="1400" b="1" dirty="0">
                <a:latin typeface="+mj-ea"/>
                <a:ea typeface="+mj-ea"/>
              </a:endParaRPr>
            </a:p>
          </p:txBody>
        </p:sp>
      </p:grpSp>
      <p:pic>
        <p:nvPicPr>
          <p:cNvPr id="18" name="Picture 7"/>
          <p:cNvPicPr>
            <a:picLocks noChangeAspect="1" noChangeArrowheads="1"/>
          </p:cNvPicPr>
          <p:nvPr/>
        </p:nvPicPr>
        <p:blipFill>
          <a:blip r:embed="rId3"/>
          <a:srcRect/>
          <a:stretch>
            <a:fillRect/>
          </a:stretch>
        </p:blipFill>
        <p:spPr bwMode="auto">
          <a:xfrm>
            <a:off x="898809" y="4574540"/>
            <a:ext cx="1842635" cy="628650"/>
          </a:xfrm>
          <a:prstGeom prst="rect">
            <a:avLst/>
          </a:prstGeom>
          <a:noFill/>
          <a:ln w="9525">
            <a:noFill/>
            <a:miter lim="800000"/>
            <a:headEnd/>
            <a:tailEnd/>
          </a:ln>
        </p:spPr>
      </p:pic>
      <p:sp>
        <p:nvSpPr>
          <p:cNvPr id="19" name="矩形 18"/>
          <p:cNvSpPr/>
          <p:nvPr/>
        </p:nvSpPr>
        <p:spPr>
          <a:xfrm>
            <a:off x="898809" y="4758690"/>
            <a:ext cx="1715347" cy="307975"/>
          </a:xfrm>
          <a:prstGeom prst="rect">
            <a:avLst/>
          </a:prstGeom>
        </p:spPr>
        <p:txBody>
          <a:bodyPr>
            <a:spAutoFit/>
          </a:bodyPr>
          <a:lstStyle/>
          <a:p>
            <a:pPr algn="ctr">
              <a:spcBef>
                <a:spcPct val="50000"/>
              </a:spcBef>
              <a:defRPr/>
            </a:pPr>
            <a:r>
              <a:rPr lang="zh-CN" altLang="en-US" sz="1400" b="1" dirty="0">
                <a:latin typeface="+mj-ea"/>
                <a:ea typeface="+mj-ea"/>
              </a:rPr>
              <a:t>结构化数据</a:t>
            </a:r>
            <a:endParaRPr lang="en-US" altLang="zh-CN" sz="1400" b="1" dirty="0">
              <a:latin typeface="+mj-ea"/>
              <a:ea typeface="+mj-ea"/>
            </a:endParaRPr>
          </a:p>
        </p:txBody>
      </p:sp>
      <p:grpSp>
        <p:nvGrpSpPr>
          <p:cNvPr id="20" name="组合 69"/>
          <p:cNvGrpSpPr/>
          <p:nvPr/>
        </p:nvGrpSpPr>
        <p:grpSpPr bwMode="auto">
          <a:xfrm>
            <a:off x="874563" y="6165215"/>
            <a:ext cx="1842635" cy="628650"/>
            <a:chOff x="2732152" y="1497626"/>
            <a:chExt cx="1447800" cy="628650"/>
          </a:xfrm>
        </p:grpSpPr>
        <p:pic>
          <p:nvPicPr>
            <p:cNvPr id="21" name="Picture 7"/>
            <p:cNvPicPr>
              <a:picLocks noChangeAspect="1" noChangeArrowheads="1"/>
            </p:cNvPicPr>
            <p:nvPr/>
          </p:nvPicPr>
          <p:blipFill>
            <a:blip r:embed="rId3"/>
            <a:srcRect/>
            <a:stretch>
              <a:fillRect/>
            </a:stretch>
          </p:blipFill>
          <p:spPr bwMode="auto">
            <a:xfrm>
              <a:off x="2732152" y="1497626"/>
              <a:ext cx="1447800" cy="628650"/>
            </a:xfrm>
            <a:prstGeom prst="rect">
              <a:avLst/>
            </a:prstGeom>
            <a:noFill/>
            <a:ln w="9525">
              <a:noFill/>
              <a:miter lim="800000"/>
              <a:headEnd/>
              <a:tailEnd/>
            </a:ln>
          </p:spPr>
        </p:pic>
        <p:sp>
          <p:nvSpPr>
            <p:cNvPr id="22" name="矩形 21"/>
            <p:cNvSpPr/>
            <p:nvPr/>
          </p:nvSpPr>
          <p:spPr>
            <a:xfrm>
              <a:off x="2732152" y="1681776"/>
              <a:ext cx="1346200" cy="306388"/>
            </a:xfrm>
            <a:prstGeom prst="rect">
              <a:avLst/>
            </a:prstGeom>
          </p:spPr>
          <p:txBody>
            <a:bodyPr>
              <a:spAutoFit/>
            </a:bodyPr>
            <a:lstStyle/>
            <a:p>
              <a:pPr algn="ctr">
                <a:spcBef>
                  <a:spcPct val="50000"/>
                </a:spcBef>
                <a:defRPr/>
              </a:pPr>
              <a:r>
                <a:rPr lang="zh-CN" altLang="en-US" sz="1400" b="1" dirty="0">
                  <a:latin typeface="+mj-ea"/>
                  <a:ea typeface="+mj-ea"/>
                </a:rPr>
                <a:t>文本数据</a:t>
              </a:r>
              <a:endParaRPr lang="en-US" altLang="zh-CN" sz="1400" b="1" dirty="0">
                <a:latin typeface="+mj-ea"/>
                <a:ea typeface="+mj-ea"/>
              </a:endParaRPr>
            </a:p>
          </p:txBody>
        </p:sp>
      </p:grpSp>
      <p:cxnSp>
        <p:nvCxnSpPr>
          <p:cNvPr id="23" name="肘形连接符 22"/>
          <p:cNvCxnSpPr>
            <a:endCxn id="34" idx="0"/>
          </p:cNvCxnSpPr>
          <p:nvPr/>
        </p:nvCxnSpPr>
        <p:spPr>
          <a:xfrm>
            <a:off x="2741444" y="4888865"/>
            <a:ext cx="3236734" cy="296863"/>
          </a:xfrm>
          <a:prstGeom prst="bentConnector2">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grpSp>
        <p:nvGrpSpPr>
          <p:cNvPr id="24" name="Group 14"/>
          <p:cNvGrpSpPr/>
          <p:nvPr/>
        </p:nvGrpSpPr>
        <p:grpSpPr bwMode="auto">
          <a:xfrm>
            <a:off x="6174159" y="6336665"/>
            <a:ext cx="1177913" cy="396875"/>
            <a:chOff x="3964" y="2071"/>
            <a:chExt cx="1484" cy="330"/>
          </a:xfrm>
        </p:grpSpPr>
        <p:sp>
          <p:nvSpPr>
            <p:cNvPr id="25" name="AutoShape 15"/>
            <p:cNvSpPr>
              <a:spLocks noChangeArrowheads="1"/>
            </p:cNvSpPr>
            <p:nvPr/>
          </p:nvSpPr>
          <p:spPr bwMode="gray">
            <a:xfrm>
              <a:off x="3964" y="2071"/>
              <a:ext cx="1484" cy="330"/>
            </a:xfrm>
            <a:prstGeom prst="roundRect">
              <a:avLst>
                <a:gd name="adj" fmla="val 16667"/>
              </a:avLst>
            </a:prstGeom>
            <a:solidFill>
              <a:schemeClr val="accent1">
                <a:alpha val="38039"/>
              </a:schemeClr>
            </a:solidFill>
            <a:ln w="12700" algn="ctr">
              <a:solidFill>
                <a:srgbClr val="808080"/>
              </a:solidFill>
              <a:round/>
            </a:ln>
          </p:spPr>
          <p:txBody>
            <a:bodyPr wrap="none" anchor="ctr"/>
            <a:lstStyle/>
            <a:p>
              <a:endParaRPr lang="zh-CN" altLang="zh-CN"/>
            </a:p>
          </p:txBody>
        </p:sp>
        <p:sp>
          <p:nvSpPr>
            <p:cNvPr id="26"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w="9525">
              <a:noFill/>
              <a:round/>
            </a:ln>
          </p:spPr>
          <p:txBody>
            <a:bodyPr wrap="none" anchor="ctr"/>
            <a:lstStyle/>
            <a:p>
              <a:endParaRPr lang="zh-CN" altLang="zh-CN"/>
            </a:p>
          </p:txBody>
        </p:sp>
      </p:grpSp>
      <p:sp>
        <p:nvSpPr>
          <p:cNvPr id="27" name="Text Box 34"/>
          <p:cNvSpPr txBox="1">
            <a:spLocks noChangeArrowheads="1"/>
          </p:cNvSpPr>
          <p:nvPr/>
        </p:nvSpPr>
        <p:spPr bwMode="white">
          <a:xfrm>
            <a:off x="6095363" y="6385878"/>
            <a:ext cx="1331465" cy="307975"/>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en-US" sz="1400" b="1" dirty="0">
                <a:solidFill>
                  <a:schemeClr val="bg1"/>
                </a:solidFill>
                <a:latin typeface="+mj-ea"/>
                <a:ea typeface="+mj-ea"/>
              </a:rPr>
              <a:t>实体对齐</a:t>
            </a:r>
            <a:endParaRPr lang="en-US" altLang="zh-CN" sz="1400" b="1" dirty="0">
              <a:solidFill>
                <a:schemeClr val="bg1"/>
              </a:solidFill>
              <a:latin typeface="+mj-ea"/>
              <a:ea typeface="+mj-ea"/>
            </a:endParaRPr>
          </a:p>
        </p:txBody>
      </p:sp>
      <p:grpSp>
        <p:nvGrpSpPr>
          <p:cNvPr id="28" name="组合 233"/>
          <p:cNvGrpSpPr/>
          <p:nvPr/>
        </p:nvGrpSpPr>
        <p:grpSpPr bwMode="auto">
          <a:xfrm>
            <a:off x="7238928" y="5157153"/>
            <a:ext cx="1513304" cy="779462"/>
            <a:chOff x="3373438" y="4165597"/>
            <a:chExt cx="2273300" cy="536575"/>
          </a:xfrm>
        </p:grpSpPr>
        <p:grpSp>
          <p:nvGrpSpPr>
            <p:cNvPr id="29" name="Group 14"/>
            <p:cNvGrpSpPr/>
            <p:nvPr/>
          </p:nvGrpSpPr>
          <p:grpSpPr bwMode="auto">
            <a:xfrm>
              <a:off x="3373438" y="4165597"/>
              <a:ext cx="2273300" cy="536575"/>
              <a:chOff x="3964" y="2071"/>
              <a:chExt cx="1484" cy="330"/>
            </a:xfrm>
          </p:grpSpPr>
          <p:sp>
            <p:nvSpPr>
              <p:cNvPr id="31" name="AutoShape 15"/>
              <p:cNvSpPr>
                <a:spLocks noChangeArrowheads="1"/>
              </p:cNvSpPr>
              <p:nvPr/>
            </p:nvSpPr>
            <p:spPr bwMode="gray">
              <a:xfrm>
                <a:off x="3964" y="2071"/>
                <a:ext cx="1484" cy="330"/>
              </a:xfrm>
              <a:prstGeom prst="roundRect">
                <a:avLst>
                  <a:gd name="adj" fmla="val 16667"/>
                </a:avLst>
              </a:prstGeom>
              <a:solidFill>
                <a:schemeClr val="accent1"/>
              </a:solidFill>
              <a:ln w="12700" algn="ctr">
                <a:solidFill>
                  <a:srgbClr val="808080"/>
                </a:solidFill>
                <a:round/>
              </a:ln>
            </p:spPr>
            <p:txBody>
              <a:bodyPr wrap="none" anchor="ctr"/>
              <a:lstStyle/>
              <a:p>
                <a:endParaRPr lang="zh-CN" altLang="zh-CN"/>
              </a:p>
            </p:txBody>
          </p:sp>
          <p:sp>
            <p:nvSpPr>
              <p:cNvPr id="32"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w="9525">
                <a:noFill/>
                <a:round/>
              </a:ln>
            </p:spPr>
            <p:txBody>
              <a:bodyPr wrap="none" anchor="ctr"/>
              <a:lstStyle/>
              <a:p>
                <a:endParaRPr lang="zh-CN" altLang="zh-CN"/>
              </a:p>
            </p:txBody>
          </p:sp>
        </p:grpSp>
        <p:sp>
          <p:nvSpPr>
            <p:cNvPr id="30" name="Text Box 34"/>
            <p:cNvSpPr txBox="1">
              <a:spLocks noChangeArrowheads="1"/>
            </p:cNvSpPr>
            <p:nvPr/>
          </p:nvSpPr>
          <p:spPr bwMode="white">
            <a:xfrm>
              <a:off x="3403789" y="4255208"/>
              <a:ext cx="2197423" cy="402158"/>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en-US" sz="1600" b="1" dirty="0">
                  <a:solidFill>
                    <a:schemeClr val="bg1"/>
                  </a:solidFill>
                  <a:latin typeface="+mj-ea"/>
                  <a:ea typeface="+mj-ea"/>
                </a:rPr>
                <a:t>推理补充数据</a:t>
              </a:r>
              <a:endParaRPr lang="en-US" altLang="zh-CN" sz="1600" b="1" dirty="0">
                <a:solidFill>
                  <a:schemeClr val="bg1"/>
                </a:solidFill>
                <a:latin typeface="+mj-ea"/>
                <a:ea typeface="+mj-ea"/>
              </a:endParaRPr>
            </a:p>
          </p:txBody>
        </p:sp>
      </p:grpSp>
      <p:grpSp>
        <p:nvGrpSpPr>
          <p:cNvPr id="33" name="Group 14"/>
          <p:cNvGrpSpPr/>
          <p:nvPr/>
        </p:nvGrpSpPr>
        <p:grpSpPr bwMode="auto">
          <a:xfrm>
            <a:off x="5275067" y="5185728"/>
            <a:ext cx="1406222" cy="787400"/>
            <a:chOff x="3964" y="2071"/>
            <a:chExt cx="1484" cy="330"/>
          </a:xfrm>
        </p:grpSpPr>
        <p:sp>
          <p:nvSpPr>
            <p:cNvPr id="34" name="AutoShape 15"/>
            <p:cNvSpPr>
              <a:spLocks noChangeArrowheads="1"/>
            </p:cNvSpPr>
            <p:nvPr/>
          </p:nvSpPr>
          <p:spPr bwMode="gray">
            <a:xfrm>
              <a:off x="3964" y="2071"/>
              <a:ext cx="1484" cy="330"/>
            </a:xfrm>
            <a:prstGeom prst="roundRect">
              <a:avLst>
                <a:gd name="adj" fmla="val 16667"/>
              </a:avLst>
            </a:prstGeom>
            <a:solidFill>
              <a:schemeClr val="accent1">
                <a:alpha val="38039"/>
              </a:schemeClr>
            </a:solidFill>
            <a:ln w="12700" algn="ctr">
              <a:solidFill>
                <a:srgbClr val="808080"/>
              </a:solidFill>
              <a:round/>
            </a:ln>
          </p:spPr>
          <p:txBody>
            <a:bodyPr wrap="none" anchor="ctr"/>
            <a:lstStyle/>
            <a:p>
              <a:endParaRPr lang="zh-CN" altLang="zh-CN"/>
            </a:p>
          </p:txBody>
        </p:sp>
        <p:sp>
          <p:nvSpPr>
            <p:cNvPr id="35"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w="9525">
              <a:noFill/>
              <a:round/>
            </a:ln>
          </p:spPr>
          <p:txBody>
            <a:bodyPr wrap="none" anchor="ctr"/>
            <a:lstStyle/>
            <a:p>
              <a:endParaRPr lang="zh-CN" altLang="zh-CN"/>
            </a:p>
          </p:txBody>
        </p:sp>
      </p:grpSp>
      <p:sp>
        <p:nvSpPr>
          <p:cNvPr id="36" name="Text Box 34"/>
          <p:cNvSpPr txBox="1">
            <a:spLocks noChangeArrowheads="1"/>
          </p:cNvSpPr>
          <p:nvPr/>
        </p:nvSpPr>
        <p:spPr bwMode="white">
          <a:xfrm>
            <a:off x="5321537" y="5298440"/>
            <a:ext cx="1359752" cy="585788"/>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en-US" sz="1600" b="1" dirty="0">
                <a:solidFill>
                  <a:schemeClr val="bg1"/>
                </a:solidFill>
                <a:latin typeface="+mj-ea"/>
                <a:ea typeface="+mj-ea"/>
              </a:rPr>
              <a:t>异构数据整合</a:t>
            </a:r>
            <a:endParaRPr lang="en-US" altLang="zh-CN" sz="1600" b="1" dirty="0">
              <a:solidFill>
                <a:schemeClr val="bg1"/>
              </a:solidFill>
              <a:latin typeface="+mj-ea"/>
              <a:ea typeface="+mj-ea"/>
            </a:endParaRPr>
          </a:p>
        </p:txBody>
      </p:sp>
      <p:cxnSp>
        <p:nvCxnSpPr>
          <p:cNvPr id="37" name="直接箭头连接符 36"/>
          <p:cNvCxnSpPr/>
          <p:nvPr/>
        </p:nvCxnSpPr>
        <p:spPr>
          <a:xfrm>
            <a:off x="6402469" y="5976303"/>
            <a:ext cx="0" cy="301625"/>
          </a:xfrm>
          <a:prstGeom prst="straightConnector1">
            <a:avLst/>
          </a:prstGeom>
          <a:ln w="12700">
            <a:solidFill>
              <a:schemeClr val="tx2"/>
            </a:solidFill>
            <a:prstDash val="sysDash"/>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endCxn id="96" idx="1"/>
          </p:cNvCxnSpPr>
          <p:nvPr/>
        </p:nvCxnSpPr>
        <p:spPr>
          <a:xfrm>
            <a:off x="3707211" y="2690178"/>
            <a:ext cx="424291" cy="19050"/>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grpSp>
        <p:nvGrpSpPr>
          <p:cNvPr id="39" name="组合 278"/>
          <p:cNvGrpSpPr/>
          <p:nvPr/>
        </p:nvGrpSpPr>
        <p:grpSpPr bwMode="auto">
          <a:xfrm>
            <a:off x="9107829" y="5112703"/>
            <a:ext cx="1513305" cy="781050"/>
            <a:chOff x="3373438" y="4165597"/>
            <a:chExt cx="2273300" cy="536575"/>
          </a:xfrm>
        </p:grpSpPr>
        <p:grpSp>
          <p:nvGrpSpPr>
            <p:cNvPr id="40" name="Group 14"/>
            <p:cNvGrpSpPr/>
            <p:nvPr/>
          </p:nvGrpSpPr>
          <p:grpSpPr bwMode="auto">
            <a:xfrm>
              <a:off x="3373438" y="4165597"/>
              <a:ext cx="2273300" cy="536575"/>
              <a:chOff x="3964" y="2071"/>
              <a:chExt cx="1484" cy="330"/>
            </a:xfrm>
          </p:grpSpPr>
          <p:sp>
            <p:nvSpPr>
              <p:cNvPr id="42" name="AutoShape 15"/>
              <p:cNvSpPr>
                <a:spLocks noChangeArrowheads="1"/>
              </p:cNvSpPr>
              <p:nvPr/>
            </p:nvSpPr>
            <p:spPr bwMode="gray">
              <a:xfrm>
                <a:off x="3964" y="2071"/>
                <a:ext cx="1484" cy="330"/>
              </a:xfrm>
              <a:prstGeom prst="roundRect">
                <a:avLst>
                  <a:gd name="adj" fmla="val 16667"/>
                </a:avLst>
              </a:prstGeom>
              <a:solidFill>
                <a:schemeClr val="accent1"/>
              </a:solidFill>
              <a:ln w="12700" algn="ctr">
                <a:solidFill>
                  <a:srgbClr val="808080"/>
                </a:solidFill>
                <a:round/>
              </a:ln>
            </p:spPr>
            <p:txBody>
              <a:bodyPr wrap="none" anchor="ctr"/>
              <a:lstStyle/>
              <a:p>
                <a:endParaRPr lang="zh-CN" altLang="zh-CN"/>
              </a:p>
            </p:txBody>
          </p:sp>
          <p:sp>
            <p:nvSpPr>
              <p:cNvPr id="43"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w="9525">
                <a:noFill/>
                <a:round/>
              </a:ln>
            </p:spPr>
            <p:txBody>
              <a:bodyPr wrap="none" anchor="ctr"/>
              <a:lstStyle/>
              <a:p>
                <a:endParaRPr lang="zh-CN" altLang="zh-CN"/>
              </a:p>
            </p:txBody>
          </p:sp>
        </p:grpSp>
        <p:sp>
          <p:nvSpPr>
            <p:cNvPr id="41" name="Text Box 34"/>
            <p:cNvSpPr txBox="1">
              <a:spLocks noChangeArrowheads="1"/>
            </p:cNvSpPr>
            <p:nvPr/>
          </p:nvSpPr>
          <p:spPr bwMode="white">
            <a:xfrm>
              <a:off x="3403789" y="4255026"/>
              <a:ext cx="2197421" cy="402431"/>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en-US" sz="1600" b="1" dirty="0">
                  <a:solidFill>
                    <a:schemeClr val="bg1"/>
                  </a:solidFill>
                  <a:latin typeface="+mj-ea"/>
                  <a:ea typeface="+mj-ea"/>
                </a:rPr>
                <a:t>重要度计算</a:t>
              </a:r>
              <a:endParaRPr lang="en-US" altLang="zh-CN" sz="1600" b="1" dirty="0">
                <a:solidFill>
                  <a:schemeClr val="bg1"/>
                </a:solidFill>
                <a:latin typeface="+mj-ea"/>
                <a:ea typeface="+mj-ea"/>
              </a:endParaRPr>
            </a:p>
          </p:txBody>
        </p:sp>
      </p:grpSp>
      <p:cxnSp>
        <p:nvCxnSpPr>
          <p:cNvPr id="44" name="直接箭头连接符 43"/>
          <p:cNvCxnSpPr>
            <a:endCxn id="34" idx="1"/>
          </p:cNvCxnSpPr>
          <p:nvPr/>
        </p:nvCxnSpPr>
        <p:spPr>
          <a:xfrm flipV="1">
            <a:off x="4753795" y="5579428"/>
            <a:ext cx="521272" cy="0"/>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2705076" y="5592128"/>
            <a:ext cx="521272" cy="0"/>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6681289" y="5552440"/>
            <a:ext cx="521272" cy="0"/>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grpSp>
        <p:nvGrpSpPr>
          <p:cNvPr id="47" name="组合 294"/>
          <p:cNvGrpSpPr/>
          <p:nvPr/>
        </p:nvGrpSpPr>
        <p:grpSpPr bwMode="auto">
          <a:xfrm>
            <a:off x="3248572" y="6138228"/>
            <a:ext cx="1505223" cy="687387"/>
            <a:chOff x="3373438" y="4165600"/>
            <a:chExt cx="2273300" cy="536575"/>
          </a:xfrm>
        </p:grpSpPr>
        <p:grpSp>
          <p:nvGrpSpPr>
            <p:cNvPr id="48" name="Group 14"/>
            <p:cNvGrpSpPr/>
            <p:nvPr/>
          </p:nvGrpSpPr>
          <p:grpSpPr bwMode="auto">
            <a:xfrm>
              <a:off x="3373438" y="4165600"/>
              <a:ext cx="2273300" cy="536575"/>
              <a:chOff x="3964" y="2071"/>
              <a:chExt cx="1484" cy="330"/>
            </a:xfrm>
          </p:grpSpPr>
          <p:sp>
            <p:nvSpPr>
              <p:cNvPr id="50" name="AutoShape 15"/>
              <p:cNvSpPr>
                <a:spLocks noChangeArrowheads="1"/>
              </p:cNvSpPr>
              <p:nvPr/>
            </p:nvSpPr>
            <p:spPr bwMode="gray">
              <a:xfrm>
                <a:off x="3964" y="2071"/>
                <a:ext cx="1484" cy="330"/>
              </a:xfrm>
              <a:prstGeom prst="roundRect">
                <a:avLst>
                  <a:gd name="adj" fmla="val 16667"/>
                </a:avLst>
              </a:prstGeom>
              <a:solidFill>
                <a:schemeClr val="accent1"/>
              </a:solidFill>
              <a:ln w="12700" algn="ctr">
                <a:solidFill>
                  <a:srgbClr val="808080"/>
                </a:solidFill>
                <a:round/>
              </a:ln>
            </p:spPr>
            <p:txBody>
              <a:bodyPr wrap="none" anchor="ctr"/>
              <a:lstStyle/>
              <a:p>
                <a:endParaRPr lang="zh-CN" altLang="zh-CN"/>
              </a:p>
            </p:txBody>
          </p:sp>
          <p:sp>
            <p:nvSpPr>
              <p:cNvPr id="51"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w="9525">
                <a:noFill/>
                <a:round/>
              </a:ln>
            </p:spPr>
            <p:txBody>
              <a:bodyPr wrap="none" anchor="ctr"/>
              <a:lstStyle/>
              <a:p>
                <a:endParaRPr lang="zh-CN" altLang="zh-CN"/>
              </a:p>
            </p:txBody>
          </p:sp>
        </p:grpSp>
        <p:sp>
          <p:nvSpPr>
            <p:cNvPr id="49" name="Text Box 34"/>
            <p:cNvSpPr txBox="1">
              <a:spLocks noChangeArrowheads="1"/>
            </p:cNvSpPr>
            <p:nvPr/>
          </p:nvSpPr>
          <p:spPr bwMode="white">
            <a:xfrm>
              <a:off x="3403952" y="4218885"/>
              <a:ext cx="2200066" cy="457267"/>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en-US" sz="1600" b="1" dirty="0">
                  <a:solidFill>
                    <a:schemeClr val="bg1"/>
                  </a:solidFill>
                  <a:latin typeface="+mj-ea"/>
                  <a:ea typeface="+mj-ea"/>
                </a:rPr>
                <a:t>实体抽取属性抽取</a:t>
              </a:r>
              <a:endParaRPr lang="en-US" altLang="zh-CN" sz="1600" b="1" dirty="0">
                <a:solidFill>
                  <a:schemeClr val="bg1"/>
                </a:solidFill>
                <a:latin typeface="+mj-ea"/>
                <a:ea typeface="+mj-ea"/>
              </a:endParaRPr>
            </a:p>
          </p:txBody>
        </p:sp>
      </p:grpSp>
      <p:cxnSp>
        <p:nvCxnSpPr>
          <p:cNvPr id="52" name="直接箭头连接符 51"/>
          <p:cNvCxnSpPr/>
          <p:nvPr/>
        </p:nvCxnSpPr>
        <p:spPr>
          <a:xfrm flipV="1">
            <a:off x="2705076" y="6466840"/>
            <a:ext cx="521272" cy="0"/>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53" name="肘形连接符 52"/>
          <p:cNvCxnSpPr>
            <a:stCxn id="50" idx="3"/>
            <a:endCxn id="34" idx="2"/>
          </p:cNvCxnSpPr>
          <p:nvPr/>
        </p:nvCxnSpPr>
        <p:spPr>
          <a:xfrm flipV="1">
            <a:off x="4753795" y="5973128"/>
            <a:ext cx="1224383" cy="509587"/>
          </a:xfrm>
          <a:prstGeom prst="bentConnector2">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grpSp>
        <p:nvGrpSpPr>
          <p:cNvPr id="54" name="Group 14"/>
          <p:cNvGrpSpPr/>
          <p:nvPr/>
        </p:nvGrpSpPr>
        <p:grpSpPr bwMode="auto">
          <a:xfrm>
            <a:off x="7634933" y="6333490"/>
            <a:ext cx="1470875" cy="395288"/>
            <a:chOff x="3964" y="2071"/>
            <a:chExt cx="1484" cy="330"/>
          </a:xfrm>
        </p:grpSpPr>
        <p:sp>
          <p:nvSpPr>
            <p:cNvPr id="55" name="AutoShape 15"/>
            <p:cNvSpPr>
              <a:spLocks noChangeArrowheads="1"/>
            </p:cNvSpPr>
            <p:nvPr/>
          </p:nvSpPr>
          <p:spPr bwMode="gray">
            <a:xfrm>
              <a:off x="3964" y="2071"/>
              <a:ext cx="1484" cy="330"/>
            </a:xfrm>
            <a:prstGeom prst="roundRect">
              <a:avLst>
                <a:gd name="adj" fmla="val 16667"/>
              </a:avLst>
            </a:prstGeom>
            <a:solidFill>
              <a:schemeClr val="accent1">
                <a:alpha val="38039"/>
              </a:schemeClr>
            </a:solidFill>
            <a:ln w="12700" algn="ctr">
              <a:solidFill>
                <a:srgbClr val="808080"/>
              </a:solidFill>
              <a:round/>
            </a:ln>
          </p:spPr>
          <p:txBody>
            <a:bodyPr wrap="none" anchor="ctr"/>
            <a:lstStyle/>
            <a:p>
              <a:endParaRPr lang="zh-CN" altLang="zh-CN"/>
            </a:p>
          </p:txBody>
        </p:sp>
        <p:sp>
          <p:nvSpPr>
            <p:cNvPr id="56"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w="9525">
              <a:noFill/>
              <a:round/>
            </a:ln>
          </p:spPr>
          <p:txBody>
            <a:bodyPr wrap="none" anchor="ctr"/>
            <a:lstStyle/>
            <a:p>
              <a:endParaRPr lang="zh-CN" altLang="zh-CN"/>
            </a:p>
          </p:txBody>
        </p:sp>
      </p:grpSp>
      <p:sp>
        <p:nvSpPr>
          <p:cNvPr id="57" name="Text Box 34"/>
          <p:cNvSpPr txBox="1">
            <a:spLocks noChangeArrowheads="1"/>
          </p:cNvSpPr>
          <p:nvPr/>
        </p:nvSpPr>
        <p:spPr bwMode="white">
          <a:xfrm>
            <a:off x="7659179" y="6400165"/>
            <a:ext cx="1545631" cy="307975"/>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en-US" sz="1400" b="1" dirty="0">
                <a:solidFill>
                  <a:schemeClr val="bg1"/>
                </a:solidFill>
                <a:latin typeface="+mj-ea"/>
                <a:ea typeface="+mj-ea"/>
              </a:rPr>
              <a:t>属性值决策</a:t>
            </a:r>
            <a:endParaRPr lang="en-US" altLang="zh-CN" sz="1400" b="1" dirty="0">
              <a:solidFill>
                <a:schemeClr val="bg1"/>
              </a:solidFill>
              <a:latin typeface="+mj-ea"/>
              <a:ea typeface="+mj-ea"/>
            </a:endParaRPr>
          </a:p>
        </p:txBody>
      </p:sp>
      <p:grpSp>
        <p:nvGrpSpPr>
          <p:cNvPr id="58" name="Group 14"/>
          <p:cNvGrpSpPr/>
          <p:nvPr/>
        </p:nvGrpSpPr>
        <p:grpSpPr bwMode="auto">
          <a:xfrm>
            <a:off x="9338158" y="6317615"/>
            <a:ext cx="1177913" cy="396875"/>
            <a:chOff x="3964" y="2071"/>
            <a:chExt cx="1484" cy="330"/>
          </a:xfrm>
        </p:grpSpPr>
        <p:sp>
          <p:nvSpPr>
            <p:cNvPr id="59" name="AutoShape 15"/>
            <p:cNvSpPr>
              <a:spLocks noChangeArrowheads="1"/>
            </p:cNvSpPr>
            <p:nvPr/>
          </p:nvSpPr>
          <p:spPr bwMode="gray">
            <a:xfrm>
              <a:off x="3964" y="2071"/>
              <a:ext cx="1484" cy="330"/>
            </a:xfrm>
            <a:prstGeom prst="roundRect">
              <a:avLst>
                <a:gd name="adj" fmla="val 16667"/>
              </a:avLst>
            </a:prstGeom>
            <a:solidFill>
              <a:schemeClr val="accent1">
                <a:alpha val="38039"/>
              </a:schemeClr>
            </a:solidFill>
            <a:ln w="12700" algn="ctr">
              <a:solidFill>
                <a:srgbClr val="808080"/>
              </a:solidFill>
              <a:round/>
            </a:ln>
          </p:spPr>
          <p:txBody>
            <a:bodyPr wrap="none" anchor="ctr"/>
            <a:lstStyle/>
            <a:p>
              <a:endParaRPr lang="zh-CN" altLang="zh-CN"/>
            </a:p>
          </p:txBody>
        </p:sp>
        <p:sp>
          <p:nvSpPr>
            <p:cNvPr id="60"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w="9525">
              <a:noFill/>
              <a:round/>
            </a:ln>
          </p:spPr>
          <p:txBody>
            <a:bodyPr wrap="none" anchor="ctr"/>
            <a:lstStyle/>
            <a:p>
              <a:endParaRPr lang="zh-CN" altLang="zh-CN"/>
            </a:p>
          </p:txBody>
        </p:sp>
      </p:grpSp>
      <p:sp>
        <p:nvSpPr>
          <p:cNvPr id="61" name="Text Box 34"/>
          <p:cNvSpPr txBox="1">
            <a:spLocks noChangeArrowheads="1"/>
          </p:cNvSpPr>
          <p:nvPr/>
        </p:nvSpPr>
        <p:spPr bwMode="white">
          <a:xfrm>
            <a:off x="9259362" y="6366828"/>
            <a:ext cx="1331465" cy="307975"/>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en-US" sz="1400" b="1" dirty="0">
                <a:solidFill>
                  <a:schemeClr val="bg1"/>
                </a:solidFill>
                <a:latin typeface="+mj-ea"/>
                <a:ea typeface="+mj-ea"/>
              </a:rPr>
              <a:t>关系建立</a:t>
            </a:r>
            <a:endParaRPr lang="en-US" altLang="zh-CN" sz="1400" b="1" dirty="0">
              <a:solidFill>
                <a:schemeClr val="bg1"/>
              </a:solidFill>
              <a:latin typeface="+mj-ea"/>
              <a:ea typeface="+mj-ea"/>
            </a:endParaRPr>
          </a:p>
        </p:txBody>
      </p:sp>
      <p:cxnSp>
        <p:nvCxnSpPr>
          <p:cNvPr id="62" name="直接箭头连接符 61"/>
          <p:cNvCxnSpPr>
            <a:stCxn id="27" idx="3"/>
            <a:endCxn id="55" idx="1"/>
          </p:cNvCxnSpPr>
          <p:nvPr/>
        </p:nvCxnSpPr>
        <p:spPr>
          <a:xfrm flipV="1">
            <a:off x="7426828" y="6530340"/>
            <a:ext cx="208105" cy="9525"/>
          </a:xfrm>
          <a:prstGeom prst="straightConnector1">
            <a:avLst/>
          </a:prstGeom>
          <a:ln w="12700">
            <a:solidFill>
              <a:schemeClr val="tx2"/>
            </a:solidFill>
            <a:prstDash val="sysDash"/>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9148237" y="6501765"/>
            <a:ext cx="208105" cy="9525"/>
          </a:xfrm>
          <a:prstGeom prst="straightConnector1">
            <a:avLst/>
          </a:prstGeom>
          <a:ln w="12700">
            <a:solidFill>
              <a:schemeClr val="tx2"/>
            </a:solidFill>
            <a:prstDash val="sysDash"/>
            <a:headEnd type="none"/>
            <a:tailEnd type="triangle" w="med" len="lg"/>
          </a:ln>
        </p:spPr>
        <p:style>
          <a:lnRef idx="1">
            <a:schemeClr val="accent1"/>
          </a:lnRef>
          <a:fillRef idx="0">
            <a:schemeClr val="accent1"/>
          </a:fillRef>
          <a:effectRef idx="0">
            <a:schemeClr val="accent1"/>
          </a:effectRef>
          <a:fontRef idx="minor">
            <a:schemeClr val="tx1"/>
          </a:fontRef>
        </p:style>
      </p:cxnSp>
      <p:pic>
        <p:nvPicPr>
          <p:cNvPr id="64" name="Picture 3" descr="C:\Users\yuhao\AppData\Local\Microsoft\Windows\Temporary Internet Files\Content.IE5\F70VZXAE\MC900431637[1].png"/>
          <p:cNvPicPr>
            <a:picLocks noChangeAspect="1" noChangeArrowheads="1"/>
          </p:cNvPicPr>
          <p:nvPr/>
        </p:nvPicPr>
        <p:blipFill>
          <a:blip r:embed="rId4"/>
          <a:srcRect/>
          <a:stretch>
            <a:fillRect/>
          </a:stretch>
        </p:blipFill>
        <p:spPr bwMode="auto">
          <a:xfrm>
            <a:off x="8208736" y="3709353"/>
            <a:ext cx="921318" cy="722312"/>
          </a:xfrm>
          <a:prstGeom prst="rect">
            <a:avLst/>
          </a:prstGeom>
          <a:noFill/>
          <a:ln w="9525">
            <a:noFill/>
            <a:miter lim="800000"/>
            <a:headEnd/>
            <a:tailEnd/>
          </a:ln>
        </p:spPr>
      </p:pic>
      <p:pic>
        <p:nvPicPr>
          <p:cNvPr id="65" name="Picture 3" descr="C:\Users\yuhao\AppData\Local\Microsoft\Windows\Temporary Internet Files\Content.IE5\F70VZXAE\MC900431637[1].png"/>
          <p:cNvPicPr>
            <a:picLocks noChangeAspect="1" noChangeArrowheads="1"/>
          </p:cNvPicPr>
          <p:nvPr/>
        </p:nvPicPr>
        <p:blipFill>
          <a:blip r:embed="rId4"/>
          <a:srcRect/>
          <a:stretch>
            <a:fillRect/>
          </a:stretch>
        </p:blipFill>
        <p:spPr bwMode="auto">
          <a:xfrm>
            <a:off x="8687579" y="3733165"/>
            <a:ext cx="919298" cy="723900"/>
          </a:xfrm>
          <a:prstGeom prst="rect">
            <a:avLst/>
          </a:prstGeom>
          <a:noFill/>
          <a:ln w="9525">
            <a:noFill/>
            <a:miter lim="800000"/>
            <a:headEnd/>
            <a:tailEnd/>
          </a:ln>
        </p:spPr>
      </p:pic>
      <p:sp>
        <p:nvSpPr>
          <p:cNvPr id="66" name="矩形 65"/>
          <p:cNvSpPr/>
          <p:nvPr/>
        </p:nvSpPr>
        <p:spPr>
          <a:xfrm>
            <a:off x="8041040" y="4436428"/>
            <a:ext cx="1713327" cy="307975"/>
          </a:xfrm>
          <a:prstGeom prst="rect">
            <a:avLst/>
          </a:prstGeom>
        </p:spPr>
        <p:txBody>
          <a:bodyPr>
            <a:spAutoFit/>
          </a:bodyPr>
          <a:lstStyle/>
          <a:p>
            <a:pPr algn="ctr">
              <a:spcBef>
                <a:spcPct val="50000"/>
              </a:spcBef>
              <a:defRPr/>
            </a:pPr>
            <a:r>
              <a:rPr lang="zh-CN" altLang="en-US" sz="1400" b="1" dirty="0">
                <a:latin typeface="+mj-ea"/>
                <a:ea typeface="+mj-ea"/>
              </a:rPr>
              <a:t>知立方数据</a:t>
            </a:r>
            <a:endParaRPr lang="en-US" altLang="zh-CN" sz="1400" b="1" dirty="0">
              <a:latin typeface="+mj-ea"/>
              <a:ea typeface="+mj-ea"/>
            </a:endParaRPr>
          </a:p>
        </p:txBody>
      </p:sp>
      <p:cxnSp>
        <p:nvCxnSpPr>
          <p:cNvPr id="67" name="肘形连接符 66"/>
          <p:cNvCxnSpPr>
            <a:stCxn id="43" idx="0"/>
          </p:cNvCxnSpPr>
          <p:nvPr/>
        </p:nvCxnSpPr>
        <p:spPr>
          <a:xfrm rot="16200000" flipV="1">
            <a:off x="9201557" y="4500434"/>
            <a:ext cx="1065213" cy="254575"/>
          </a:xfrm>
          <a:prstGeom prst="bentConnector2">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pic>
        <p:nvPicPr>
          <p:cNvPr id="68" name="Picture 24"/>
          <p:cNvPicPr>
            <a:picLocks noChangeAspect="1" noChangeArrowheads="1"/>
          </p:cNvPicPr>
          <p:nvPr/>
        </p:nvPicPr>
        <p:blipFill>
          <a:blip r:embed="rId5"/>
          <a:srcRect/>
          <a:stretch>
            <a:fillRect/>
          </a:stretch>
        </p:blipFill>
        <p:spPr bwMode="auto">
          <a:xfrm>
            <a:off x="4347688" y="3504565"/>
            <a:ext cx="917277" cy="835025"/>
          </a:xfrm>
          <a:prstGeom prst="rect">
            <a:avLst/>
          </a:prstGeom>
          <a:noFill/>
          <a:ln w="9525">
            <a:noFill/>
            <a:miter lim="800000"/>
            <a:headEnd/>
            <a:tailEnd/>
          </a:ln>
        </p:spPr>
      </p:pic>
      <p:grpSp>
        <p:nvGrpSpPr>
          <p:cNvPr id="69" name="组合 328"/>
          <p:cNvGrpSpPr/>
          <p:nvPr/>
        </p:nvGrpSpPr>
        <p:grpSpPr bwMode="auto">
          <a:xfrm>
            <a:off x="977605" y="3625216"/>
            <a:ext cx="1507243" cy="687113"/>
            <a:chOff x="3373438" y="4165600"/>
            <a:chExt cx="2273300" cy="536575"/>
          </a:xfrm>
        </p:grpSpPr>
        <p:grpSp>
          <p:nvGrpSpPr>
            <p:cNvPr id="70" name="Group 14"/>
            <p:cNvGrpSpPr/>
            <p:nvPr/>
          </p:nvGrpSpPr>
          <p:grpSpPr bwMode="auto">
            <a:xfrm>
              <a:off x="3373438" y="4165600"/>
              <a:ext cx="2273300" cy="536575"/>
              <a:chOff x="3964" y="2071"/>
              <a:chExt cx="1484" cy="330"/>
            </a:xfrm>
          </p:grpSpPr>
          <p:sp>
            <p:nvSpPr>
              <p:cNvPr id="72" name="AutoShape 15"/>
              <p:cNvSpPr>
                <a:spLocks noChangeArrowheads="1"/>
              </p:cNvSpPr>
              <p:nvPr/>
            </p:nvSpPr>
            <p:spPr bwMode="gray">
              <a:xfrm>
                <a:off x="3964" y="2071"/>
                <a:ext cx="1484" cy="330"/>
              </a:xfrm>
              <a:prstGeom prst="roundRect">
                <a:avLst>
                  <a:gd name="adj" fmla="val 16667"/>
                </a:avLst>
              </a:prstGeom>
              <a:solidFill>
                <a:schemeClr val="accent1"/>
              </a:solidFill>
              <a:ln w="12700" algn="ctr">
                <a:solidFill>
                  <a:srgbClr val="808080"/>
                </a:solidFill>
                <a:round/>
              </a:ln>
            </p:spPr>
            <p:txBody>
              <a:bodyPr wrap="none" anchor="ctr"/>
              <a:lstStyle/>
              <a:p>
                <a:endParaRPr lang="zh-CN" altLang="zh-CN"/>
              </a:p>
            </p:txBody>
          </p:sp>
          <p:sp>
            <p:nvSpPr>
              <p:cNvPr id="73"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w="9525">
                <a:noFill/>
                <a:round/>
              </a:ln>
            </p:spPr>
            <p:txBody>
              <a:bodyPr wrap="none" anchor="ctr"/>
              <a:lstStyle/>
              <a:p>
                <a:endParaRPr lang="zh-CN" altLang="zh-CN"/>
              </a:p>
            </p:txBody>
          </p:sp>
        </p:grpSp>
        <p:sp>
          <p:nvSpPr>
            <p:cNvPr id="71" name="Text Box 34"/>
            <p:cNvSpPr txBox="1">
              <a:spLocks noChangeArrowheads="1"/>
            </p:cNvSpPr>
            <p:nvPr/>
          </p:nvSpPr>
          <p:spPr bwMode="white">
            <a:xfrm>
              <a:off x="3403911" y="4218907"/>
              <a:ext cx="2200163" cy="468676"/>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ts val="1500"/>
                </a:lnSpc>
                <a:spcBef>
                  <a:spcPct val="50000"/>
                </a:spcBef>
                <a:defRPr/>
              </a:pPr>
              <a:r>
                <a:rPr lang="zh-CN" altLang="en-US" sz="1600" b="1" dirty="0">
                  <a:solidFill>
                    <a:schemeClr val="bg1"/>
                  </a:solidFill>
                  <a:latin typeface="+mj-ea"/>
                  <a:ea typeface="+mj-ea"/>
                </a:rPr>
                <a:t>本体</a:t>
              </a:r>
              <a:endParaRPr lang="en-US" altLang="zh-CN" sz="1600" b="1" dirty="0">
                <a:solidFill>
                  <a:schemeClr val="bg1"/>
                </a:solidFill>
                <a:latin typeface="+mj-ea"/>
                <a:ea typeface="+mj-ea"/>
              </a:endParaRPr>
            </a:p>
            <a:p>
              <a:pPr algn="ctr">
                <a:lnSpc>
                  <a:spcPts val="1500"/>
                </a:lnSpc>
                <a:spcBef>
                  <a:spcPct val="50000"/>
                </a:spcBef>
                <a:defRPr/>
              </a:pPr>
              <a:r>
                <a:rPr lang="zh-CN" altLang="en-US" sz="1600" b="1" dirty="0">
                  <a:solidFill>
                    <a:schemeClr val="bg1"/>
                  </a:solidFill>
                  <a:latin typeface="+mj-ea"/>
                  <a:ea typeface="+mj-ea"/>
                </a:rPr>
                <a:t>生成系统</a:t>
              </a:r>
              <a:endParaRPr lang="en-US" altLang="zh-CN" sz="1600" b="1" dirty="0">
                <a:solidFill>
                  <a:schemeClr val="bg1"/>
                </a:solidFill>
                <a:latin typeface="+mj-ea"/>
                <a:ea typeface="+mj-ea"/>
              </a:endParaRPr>
            </a:p>
          </p:txBody>
        </p:sp>
      </p:grpSp>
      <p:cxnSp>
        <p:nvCxnSpPr>
          <p:cNvPr id="74" name="直接箭头连接符 73"/>
          <p:cNvCxnSpPr/>
          <p:nvPr/>
        </p:nvCxnSpPr>
        <p:spPr>
          <a:xfrm>
            <a:off x="2761648" y="3987165"/>
            <a:ext cx="1450671" cy="0"/>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4058766" y="4485640"/>
            <a:ext cx="747560" cy="736600"/>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014431" y="4569778"/>
            <a:ext cx="589967" cy="542925"/>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直接连接符 76"/>
          <p:cNvCxnSpPr>
            <a:endCxn id="31" idx="0"/>
          </p:cNvCxnSpPr>
          <p:nvPr/>
        </p:nvCxnSpPr>
        <p:spPr>
          <a:xfrm>
            <a:off x="5365986" y="4569778"/>
            <a:ext cx="2628584" cy="587375"/>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87" idx="2"/>
          </p:cNvCxnSpPr>
          <p:nvPr/>
        </p:nvCxnSpPr>
        <p:spPr>
          <a:xfrm flipH="1">
            <a:off x="4335565" y="4620578"/>
            <a:ext cx="410149" cy="1506537"/>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Text Box 34"/>
          <p:cNvSpPr txBox="1">
            <a:spLocks noChangeArrowheads="1"/>
          </p:cNvSpPr>
          <p:nvPr/>
        </p:nvSpPr>
        <p:spPr bwMode="white">
          <a:xfrm>
            <a:off x="6180221" y="3869690"/>
            <a:ext cx="1377936" cy="338138"/>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en-US" sz="1600" b="1" dirty="0">
                <a:solidFill>
                  <a:schemeClr val="bg1"/>
                </a:solidFill>
                <a:latin typeface="+mj-ea"/>
                <a:ea typeface="+mj-ea"/>
              </a:rPr>
              <a:t>索引生成</a:t>
            </a:r>
            <a:endParaRPr lang="en-US" altLang="zh-CN" sz="1600" b="1" dirty="0">
              <a:solidFill>
                <a:schemeClr val="bg1"/>
              </a:solidFill>
              <a:latin typeface="+mj-ea"/>
              <a:ea typeface="+mj-ea"/>
            </a:endParaRPr>
          </a:p>
        </p:txBody>
      </p:sp>
      <p:cxnSp>
        <p:nvCxnSpPr>
          <p:cNvPr id="80" name="直接箭头连接符 79"/>
          <p:cNvCxnSpPr/>
          <p:nvPr/>
        </p:nvCxnSpPr>
        <p:spPr>
          <a:xfrm flipH="1">
            <a:off x="7649076" y="4045903"/>
            <a:ext cx="624315" cy="0"/>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sp>
        <p:nvSpPr>
          <p:cNvPr id="81" name="Text Box 34"/>
          <p:cNvSpPr txBox="1">
            <a:spLocks noChangeArrowheads="1"/>
          </p:cNvSpPr>
          <p:nvPr/>
        </p:nvSpPr>
        <p:spPr bwMode="white">
          <a:xfrm>
            <a:off x="6202446" y="3148965"/>
            <a:ext cx="1377936" cy="338138"/>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en-US" sz="1600" b="1" dirty="0">
                <a:solidFill>
                  <a:schemeClr val="bg1"/>
                </a:solidFill>
                <a:latin typeface="+mj-ea"/>
                <a:ea typeface="+mj-ea"/>
              </a:rPr>
              <a:t>检索系统</a:t>
            </a:r>
            <a:endParaRPr lang="en-US" altLang="zh-CN" sz="1600" b="1" dirty="0">
              <a:solidFill>
                <a:schemeClr val="bg1"/>
              </a:solidFill>
              <a:latin typeface="+mj-ea"/>
              <a:ea typeface="+mj-ea"/>
            </a:endParaRPr>
          </a:p>
        </p:txBody>
      </p:sp>
      <p:grpSp>
        <p:nvGrpSpPr>
          <p:cNvPr id="82" name="组合 222"/>
          <p:cNvGrpSpPr/>
          <p:nvPr/>
        </p:nvGrpSpPr>
        <p:grpSpPr bwMode="auto">
          <a:xfrm>
            <a:off x="682622" y="2452053"/>
            <a:ext cx="1458753" cy="536575"/>
            <a:chOff x="417770" y="1919150"/>
            <a:chExt cx="2273300" cy="536575"/>
          </a:xfrm>
        </p:grpSpPr>
        <p:grpSp>
          <p:nvGrpSpPr>
            <p:cNvPr id="83" name="Group 11"/>
            <p:cNvGrpSpPr/>
            <p:nvPr/>
          </p:nvGrpSpPr>
          <p:grpSpPr bwMode="auto">
            <a:xfrm>
              <a:off x="417770" y="1919150"/>
              <a:ext cx="2273300" cy="536575"/>
              <a:chOff x="3964" y="2071"/>
              <a:chExt cx="1484" cy="330"/>
            </a:xfrm>
          </p:grpSpPr>
          <p:sp>
            <p:nvSpPr>
              <p:cNvPr id="85" name="AutoShape 12"/>
              <p:cNvSpPr>
                <a:spLocks noChangeArrowheads="1"/>
              </p:cNvSpPr>
              <p:nvPr/>
            </p:nvSpPr>
            <p:spPr bwMode="gray">
              <a:xfrm>
                <a:off x="3964" y="2071"/>
                <a:ext cx="1484" cy="330"/>
              </a:xfrm>
              <a:prstGeom prst="roundRect">
                <a:avLst>
                  <a:gd name="adj" fmla="val 16667"/>
                </a:avLst>
              </a:prstGeom>
              <a:solidFill>
                <a:schemeClr val="accent2"/>
              </a:solidFill>
              <a:ln w="12700" algn="ctr">
                <a:solidFill>
                  <a:srgbClr val="808080"/>
                </a:solidFill>
                <a:round/>
              </a:ln>
            </p:spPr>
            <p:txBody>
              <a:bodyPr wrap="none" anchor="ctr"/>
              <a:lstStyle/>
              <a:p>
                <a:endParaRPr lang="zh-CN" altLang="zh-CN"/>
              </a:p>
            </p:txBody>
          </p:sp>
          <p:sp>
            <p:nvSpPr>
              <p:cNvPr id="86" name="AutoShape 13"/>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2">
                      <a:alpha val="70000"/>
                    </a:schemeClr>
                  </a:gs>
                </a:gsLst>
                <a:lin ang="5400000" scaled="1"/>
              </a:gradFill>
              <a:ln w="9525">
                <a:noFill/>
                <a:round/>
              </a:ln>
            </p:spPr>
            <p:txBody>
              <a:bodyPr wrap="none" anchor="ctr"/>
              <a:lstStyle/>
              <a:p>
                <a:endParaRPr lang="zh-CN" altLang="zh-CN"/>
              </a:p>
            </p:txBody>
          </p:sp>
        </p:grpSp>
        <p:sp>
          <p:nvSpPr>
            <p:cNvPr id="84" name="Text Box 30"/>
            <p:cNvSpPr txBox="1">
              <a:spLocks noChangeArrowheads="1"/>
            </p:cNvSpPr>
            <p:nvPr/>
          </p:nvSpPr>
          <p:spPr bwMode="white">
            <a:xfrm>
              <a:off x="458703" y="2009637"/>
              <a:ext cx="2200881" cy="338138"/>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en-US" sz="1600" b="1" dirty="0">
                  <a:solidFill>
                    <a:schemeClr val="bg1"/>
                  </a:solidFill>
                  <a:latin typeface="+mj-ea"/>
                  <a:ea typeface="+mj-ea"/>
                </a:rPr>
                <a:t>实体识别</a:t>
              </a:r>
              <a:endParaRPr lang="en-US" altLang="zh-CN" sz="1600" b="1" dirty="0">
                <a:solidFill>
                  <a:schemeClr val="bg1"/>
                </a:solidFill>
                <a:latin typeface="+mj-ea"/>
                <a:ea typeface="+mj-ea"/>
              </a:endParaRPr>
            </a:p>
          </p:txBody>
        </p:sp>
      </p:grpSp>
      <p:sp>
        <p:nvSpPr>
          <p:cNvPr id="87" name="矩形 86"/>
          <p:cNvSpPr/>
          <p:nvPr/>
        </p:nvSpPr>
        <p:spPr>
          <a:xfrm>
            <a:off x="3889050" y="4312603"/>
            <a:ext cx="1715347" cy="307975"/>
          </a:xfrm>
          <a:prstGeom prst="rect">
            <a:avLst/>
          </a:prstGeom>
        </p:spPr>
        <p:txBody>
          <a:bodyPr>
            <a:spAutoFit/>
          </a:bodyPr>
          <a:lstStyle/>
          <a:p>
            <a:pPr algn="ctr">
              <a:spcBef>
                <a:spcPct val="50000"/>
              </a:spcBef>
              <a:defRPr/>
            </a:pPr>
            <a:r>
              <a:rPr lang="zh-CN" altLang="en-US" sz="1400" b="1" dirty="0">
                <a:latin typeface="+mj-ea"/>
                <a:ea typeface="+mj-ea"/>
              </a:rPr>
              <a:t>本体库</a:t>
            </a:r>
            <a:endParaRPr lang="en-US" altLang="zh-CN" sz="1400" b="1" dirty="0">
              <a:latin typeface="+mj-ea"/>
              <a:ea typeface="+mj-ea"/>
            </a:endParaRPr>
          </a:p>
        </p:txBody>
      </p:sp>
      <p:grpSp>
        <p:nvGrpSpPr>
          <p:cNvPr id="88" name="组合 390"/>
          <p:cNvGrpSpPr/>
          <p:nvPr/>
        </p:nvGrpSpPr>
        <p:grpSpPr bwMode="auto">
          <a:xfrm>
            <a:off x="2410093" y="2440940"/>
            <a:ext cx="1458753" cy="608013"/>
            <a:chOff x="417770" y="1930532"/>
            <a:chExt cx="2273300" cy="608681"/>
          </a:xfrm>
        </p:grpSpPr>
        <p:grpSp>
          <p:nvGrpSpPr>
            <p:cNvPr id="89" name="Group 11"/>
            <p:cNvGrpSpPr/>
            <p:nvPr/>
          </p:nvGrpSpPr>
          <p:grpSpPr bwMode="auto">
            <a:xfrm>
              <a:off x="417770" y="1930532"/>
              <a:ext cx="2273300" cy="536575"/>
              <a:chOff x="3964" y="2078"/>
              <a:chExt cx="1484" cy="330"/>
            </a:xfrm>
          </p:grpSpPr>
          <p:sp>
            <p:nvSpPr>
              <p:cNvPr id="91" name="AutoShape 12"/>
              <p:cNvSpPr>
                <a:spLocks noChangeArrowheads="1"/>
              </p:cNvSpPr>
              <p:nvPr/>
            </p:nvSpPr>
            <p:spPr bwMode="gray">
              <a:xfrm>
                <a:off x="3964" y="2078"/>
                <a:ext cx="1484" cy="330"/>
              </a:xfrm>
              <a:prstGeom prst="roundRect">
                <a:avLst>
                  <a:gd name="adj" fmla="val 16667"/>
                </a:avLst>
              </a:prstGeom>
              <a:solidFill>
                <a:schemeClr val="accent2"/>
              </a:solidFill>
              <a:ln w="12700" algn="ctr">
                <a:solidFill>
                  <a:srgbClr val="808080"/>
                </a:solidFill>
                <a:round/>
              </a:ln>
            </p:spPr>
            <p:txBody>
              <a:bodyPr wrap="none" anchor="ctr"/>
              <a:lstStyle/>
              <a:p>
                <a:endParaRPr lang="zh-CN" altLang="zh-CN"/>
              </a:p>
            </p:txBody>
          </p:sp>
          <p:sp>
            <p:nvSpPr>
              <p:cNvPr id="92" name="AutoShape 13"/>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2">
                      <a:alpha val="70000"/>
                    </a:schemeClr>
                  </a:gs>
                </a:gsLst>
                <a:lin ang="5400000" scaled="1"/>
              </a:gradFill>
              <a:ln w="9525">
                <a:noFill/>
                <a:round/>
              </a:ln>
            </p:spPr>
            <p:txBody>
              <a:bodyPr wrap="none" anchor="ctr"/>
              <a:lstStyle/>
              <a:p>
                <a:endParaRPr lang="zh-CN" altLang="zh-CN"/>
              </a:p>
            </p:txBody>
          </p:sp>
        </p:grpSp>
        <p:sp>
          <p:nvSpPr>
            <p:cNvPr id="90" name="Text Box 30"/>
            <p:cNvSpPr txBox="1">
              <a:spLocks noChangeArrowheads="1"/>
            </p:cNvSpPr>
            <p:nvPr/>
          </p:nvSpPr>
          <p:spPr bwMode="white">
            <a:xfrm>
              <a:off x="458701" y="1954371"/>
              <a:ext cx="2200883" cy="584842"/>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sz="1600" b="1" dirty="0">
                  <a:solidFill>
                    <a:schemeClr val="bg1"/>
                  </a:solidFill>
                  <a:latin typeface="+mj-ea"/>
                  <a:ea typeface="+mj-ea"/>
                </a:rPr>
                <a:t>Pattern</a:t>
              </a:r>
              <a:r>
                <a:rPr lang="zh-CN" altLang="en-US" sz="1600" b="1" dirty="0">
                  <a:solidFill>
                    <a:schemeClr val="bg1"/>
                  </a:solidFill>
                  <a:latin typeface="+mj-ea"/>
                  <a:ea typeface="+mj-ea"/>
                </a:rPr>
                <a:t>挖掘</a:t>
              </a:r>
              <a:endParaRPr lang="en-US" altLang="zh-CN" sz="1600" b="1" dirty="0">
                <a:solidFill>
                  <a:schemeClr val="bg1"/>
                </a:solidFill>
                <a:latin typeface="+mj-ea"/>
                <a:ea typeface="+mj-ea"/>
              </a:endParaRPr>
            </a:p>
          </p:txBody>
        </p:sp>
      </p:grpSp>
      <p:grpSp>
        <p:nvGrpSpPr>
          <p:cNvPr id="93" name="组合 395"/>
          <p:cNvGrpSpPr/>
          <p:nvPr/>
        </p:nvGrpSpPr>
        <p:grpSpPr bwMode="auto">
          <a:xfrm>
            <a:off x="4131502" y="2440940"/>
            <a:ext cx="1458753" cy="536575"/>
            <a:chOff x="417770" y="1919150"/>
            <a:chExt cx="2273300" cy="536575"/>
          </a:xfrm>
        </p:grpSpPr>
        <p:grpSp>
          <p:nvGrpSpPr>
            <p:cNvPr id="94" name="Group 11"/>
            <p:cNvGrpSpPr/>
            <p:nvPr/>
          </p:nvGrpSpPr>
          <p:grpSpPr bwMode="auto">
            <a:xfrm>
              <a:off x="417770" y="1919150"/>
              <a:ext cx="2273300" cy="536575"/>
              <a:chOff x="3964" y="2071"/>
              <a:chExt cx="1484" cy="330"/>
            </a:xfrm>
          </p:grpSpPr>
          <p:sp>
            <p:nvSpPr>
              <p:cNvPr id="96" name="AutoShape 12"/>
              <p:cNvSpPr>
                <a:spLocks noChangeArrowheads="1"/>
              </p:cNvSpPr>
              <p:nvPr/>
            </p:nvSpPr>
            <p:spPr bwMode="gray">
              <a:xfrm>
                <a:off x="3964" y="2071"/>
                <a:ext cx="1484" cy="330"/>
              </a:xfrm>
              <a:prstGeom prst="roundRect">
                <a:avLst>
                  <a:gd name="adj" fmla="val 16667"/>
                </a:avLst>
              </a:prstGeom>
              <a:solidFill>
                <a:schemeClr val="accent2"/>
              </a:solidFill>
              <a:ln w="12700" algn="ctr">
                <a:solidFill>
                  <a:srgbClr val="808080"/>
                </a:solidFill>
                <a:round/>
              </a:ln>
            </p:spPr>
            <p:txBody>
              <a:bodyPr wrap="none" anchor="ctr"/>
              <a:lstStyle/>
              <a:p>
                <a:endParaRPr lang="zh-CN" altLang="zh-CN"/>
              </a:p>
            </p:txBody>
          </p:sp>
          <p:sp>
            <p:nvSpPr>
              <p:cNvPr id="97" name="AutoShape 13"/>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2">
                      <a:alpha val="70000"/>
                    </a:schemeClr>
                  </a:gs>
                </a:gsLst>
                <a:lin ang="5400000" scaled="1"/>
              </a:gradFill>
              <a:ln w="9525">
                <a:noFill/>
                <a:round/>
              </a:ln>
            </p:spPr>
            <p:txBody>
              <a:bodyPr wrap="none" anchor="ctr"/>
              <a:lstStyle/>
              <a:p>
                <a:endParaRPr lang="zh-CN" altLang="zh-CN"/>
              </a:p>
            </p:txBody>
          </p:sp>
        </p:grpSp>
        <p:sp>
          <p:nvSpPr>
            <p:cNvPr id="95" name="Text Box 30"/>
            <p:cNvSpPr txBox="1">
              <a:spLocks noChangeArrowheads="1"/>
            </p:cNvSpPr>
            <p:nvPr/>
          </p:nvSpPr>
          <p:spPr bwMode="white">
            <a:xfrm>
              <a:off x="458701" y="2009638"/>
              <a:ext cx="2200883" cy="338137"/>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en-US" sz="1600" b="1" dirty="0">
                  <a:solidFill>
                    <a:schemeClr val="bg1"/>
                  </a:solidFill>
                  <a:latin typeface="+mj-ea"/>
                  <a:ea typeface="+mj-ea"/>
                </a:rPr>
                <a:t>标签消岐</a:t>
              </a:r>
              <a:endParaRPr lang="en-US" altLang="zh-CN" sz="1600" b="1" dirty="0">
                <a:solidFill>
                  <a:schemeClr val="bg1"/>
                </a:solidFill>
                <a:latin typeface="+mj-ea"/>
                <a:ea typeface="+mj-ea"/>
              </a:endParaRPr>
            </a:p>
          </p:txBody>
        </p:sp>
      </p:grpSp>
      <p:cxnSp>
        <p:nvCxnSpPr>
          <p:cNvPr id="98" name="直接箭头连接符 97"/>
          <p:cNvCxnSpPr/>
          <p:nvPr/>
        </p:nvCxnSpPr>
        <p:spPr>
          <a:xfrm flipH="1">
            <a:off x="1407958" y="2020253"/>
            <a:ext cx="6061" cy="385762"/>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99" name="肘形连接符 98"/>
          <p:cNvCxnSpPr>
            <a:stCxn id="96" idx="3"/>
          </p:cNvCxnSpPr>
          <p:nvPr/>
        </p:nvCxnSpPr>
        <p:spPr>
          <a:xfrm>
            <a:off x="5590255" y="2709228"/>
            <a:ext cx="1315301" cy="349250"/>
          </a:xfrm>
          <a:prstGeom prst="bentConnector2">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sp>
        <p:nvSpPr>
          <p:cNvPr id="100" name="矩形 99"/>
          <p:cNvSpPr/>
          <p:nvPr/>
        </p:nvSpPr>
        <p:spPr>
          <a:xfrm>
            <a:off x="5408416" y="2234565"/>
            <a:ext cx="2604338" cy="307975"/>
          </a:xfrm>
          <a:prstGeom prst="rect">
            <a:avLst/>
          </a:prstGeom>
        </p:spPr>
        <p:txBody>
          <a:bodyPr>
            <a:spAutoFit/>
          </a:bodyPr>
          <a:lstStyle/>
          <a:p>
            <a:pPr algn="ctr">
              <a:spcBef>
                <a:spcPct val="50000"/>
              </a:spcBef>
              <a:defRPr/>
            </a:pPr>
            <a:r>
              <a:rPr lang="en-US" altLang="zh-CN" sz="1400" b="1" dirty="0">
                <a:latin typeface="+mj-ea"/>
                <a:ea typeface="+mj-ea"/>
              </a:rPr>
              <a:t>SPARQL</a:t>
            </a:r>
            <a:r>
              <a:rPr lang="zh-CN" altLang="en-US" sz="1400" b="1" dirty="0">
                <a:latin typeface="+mj-ea"/>
                <a:ea typeface="+mj-ea"/>
              </a:rPr>
              <a:t>查询语句</a:t>
            </a:r>
            <a:endParaRPr lang="en-US" altLang="zh-CN" sz="1400" b="1" dirty="0">
              <a:latin typeface="+mj-ea"/>
              <a:ea typeface="+mj-ea"/>
            </a:endParaRPr>
          </a:p>
        </p:txBody>
      </p:sp>
      <p:cxnSp>
        <p:nvCxnSpPr>
          <p:cNvPr id="101" name="直接连接符 100"/>
          <p:cNvCxnSpPr/>
          <p:nvPr/>
        </p:nvCxnSpPr>
        <p:spPr>
          <a:xfrm flipH="1" flipV="1">
            <a:off x="1575653" y="3079115"/>
            <a:ext cx="2759912" cy="727075"/>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4806327" y="3048953"/>
            <a:ext cx="208104" cy="455612"/>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5264964" y="4045903"/>
            <a:ext cx="915257" cy="0"/>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肘形连接符 103"/>
          <p:cNvCxnSpPr/>
          <p:nvPr/>
        </p:nvCxnSpPr>
        <p:spPr>
          <a:xfrm flipV="1">
            <a:off x="7662064" y="3323590"/>
            <a:ext cx="589967" cy="1588"/>
          </a:xfrm>
          <a:prstGeom prst="bentConnector3">
            <a:avLst>
              <a:gd name="adj1" fmla="val 50000"/>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grpSp>
        <p:nvGrpSpPr>
          <p:cNvPr id="105" name="组合 3098"/>
          <p:cNvGrpSpPr/>
          <p:nvPr/>
        </p:nvGrpSpPr>
        <p:grpSpPr bwMode="auto">
          <a:xfrm>
            <a:off x="8286725" y="3071178"/>
            <a:ext cx="1454712" cy="485775"/>
            <a:chOff x="5889453" y="1339724"/>
            <a:chExt cx="2273300" cy="536575"/>
          </a:xfrm>
        </p:grpSpPr>
        <p:grpSp>
          <p:nvGrpSpPr>
            <p:cNvPr id="106" name="Group 8"/>
            <p:cNvGrpSpPr/>
            <p:nvPr/>
          </p:nvGrpSpPr>
          <p:grpSpPr bwMode="auto">
            <a:xfrm>
              <a:off x="5889453" y="1339724"/>
              <a:ext cx="2273300" cy="536575"/>
              <a:chOff x="3964" y="2071"/>
              <a:chExt cx="1484" cy="330"/>
            </a:xfrm>
          </p:grpSpPr>
          <p:sp>
            <p:nvSpPr>
              <p:cNvPr id="108"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ln>
            </p:spPr>
            <p:txBody>
              <a:bodyPr wrap="none" anchor="ctr"/>
              <a:lstStyle/>
              <a:p>
                <a:endParaRPr lang="zh-CN" altLang="zh-CN"/>
              </a:p>
            </p:txBody>
          </p:sp>
          <p:sp>
            <p:nvSpPr>
              <p:cNvPr id="109"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w="9525">
                <a:noFill/>
                <a:round/>
              </a:ln>
            </p:spPr>
            <p:txBody>
              <a:bodyPr wrap="none" anchor="ctr"/>
              <a:lstStyle/>
              <a:p>
                <a:endParaRPr lang="zh-CN" altLang="zh-CN"/>
              </a:p>
            </p:txBody>
          </p:sp>
        </p:grpSp>
        <p:sp>
          <p:nvSpPr>
            <p:cNvPr id="107" name="Text Box 31"/>
            <p:cNvSpPr txBox="1">
              <a:spLocks noChangeArrowheads="1"/>
            </p:cNvSpPr>
            <p:nvPr/>
          </p:nvSpPr>
          <p:spPr bwMode="white">
            <a:xfrm>
              <a:off x="5917870" y="1420386"/>
              <a:ext cx="2197523" cy="338427"/>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en-US" sz="1600" b="1" dirty="0">
                  <a:solidFill>
                    <a:schemeClr val="bg1"/>
                  </a:solidFill>
                  <a:latin typeface="+mj-ea"/>
                  <a:ea typeface="+mj-ea"/>
                </a:rPr>
                <a:t>排序</a:t>
              </a:r>
              <a:endParaRPr lang="en-US" altLang="zh-CN" sz="1600" b="1" dirty="0">
                <a:solidFill>
                  <a:schemeClr val="bg1"/>
                </a:solidFill>
                <a:latin typeface="+mj-ea"/>
                <a:ea typeface="+mj-ea"/>
              </a:endParaRPr>
            </a:p>
          </p:txBody>
        </p:sp>
      </p:grpSp>
      <p:grpSp>
        <p:nvGrpSpPr>
          <p:cNvPr id="110" name="组合 442"/>
          <p:cNvGrpSpPr/>
          <p:nvPr/>
        </p:nvGrpSpPr>
        <p:grpSpPr bwMode="auto">
          <a:xfrm>
            <a:off x="8286725" y="2299653"/>
            <a:ext cx="937481" cy="485775"/>
            <a:chOff x="5889453" y="1339724"/>
            <a:chExt cx="2273300" cy="536575"/>
          </a:xfrm>
        </p:grpSpPr>
        <p:grpSp>
          <p:nvGrpSpPr>
            <p:cNvPr id="111" name="Group 8"/>
            <p:cNvGrpSpPr/>
            <p:nvPr/>
          </p:nvGrpSpPr>
          <p:grpSpPr bwMode="auto">
            <a:xfrm>
              <a:off x="5889453" y="1339724"/>
              <a:ext cx="2273300" cy="536575"/>
              <a:chOff x="3964" y="2071"/>
              <a:chExt cx="1484" cy="330"/>
            </a:xfrm>
          </p:grpSpPr>
          <p:sp>
            <p:nvSpPr>
              <p:cNvPr id="113"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ln>
            </p:spPr>
            <p:txBody>
              <a:bodyPr wrap="none" anchor="ctr"/>
              <a:lstStyle/>
              <a:p>
                <a:endParaRPr lang="zh-CN" altLang="zh-CN"/>
              </a:p>
            </p:txBody>
          </p:sp>
          <p:sp>
            <p:nvSpPr>
              <p:cNvPr id="114"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w="9525">
                <a:noFill/>
                <a:round/>
              </a:ln>
            </p:spPr>
            <p:txBody>
              <a:bodyPr wrap="none" anchor="ctr"/>
              <a:lstStyle/>
              <a:p>
                <a:endParaRPr lang="zh-CN" altLang="zh-CN"/>
              </a:p>
            </p:txBody>
          </p:sp>
        </p:grpSp>
        <p:sp>
          <p:nvSpPr>
            <p:cNvPr id="112" name="Text Box 31"/>
            <p:cNvSpPr txBox="1">
              <a:spLocks noChangeArrowheads="1"/>
            </p:cNvSpPr>
            <p:nvPr/>
          </p:nvSpPr>
          <p:spPr bwMode="white">
            <a:xfrm>
              <a:off x="5918849" y="1420386"/>
              <a:ext cx="2199811" cy="373498"/>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en-US" sz="1600" b="1" dirty="0">
                  <a:solidFill>
                    <a:schemeClr val="bg1"/>
                  </a:solidFill>
                  <a:latin typeface="+mj-ea"/>
                  <a:ea typeface="+mj-ea"/>
                </a:rPr>
                <a:t>推理</a:t>
              </a:r>
              <a:endParaRPr lang="en-US" altLang="zh-CN" sz="1600" b="1" dirty="0">
                <a:solidFill>
                  <a:schemeClr val="bg1"/>
                </a:solidFill>
                <a:latin typeface="+mj-ea"/>
                <a:ea typeface="+mj-ea"/>
              </a:endParaRPr>
            </a:p>
          </p:txBody>
        </p:sp>
      </p:grpSp>
      <p:grpSp>
        <p:nvGrpSpPr>
          <p:cNvPr id="115" name="组合 455"/>
          <p:cNvGrpSpPr/>
          <p:nvPr/>
        </p:nvGrpSpPr>
        <p:grpSpPr bwMode="auto">
          <a:xfrm>
            <a:off x="9402004" y="2299653"/>
            <a:ext cx="937481" cy="485775"/>
            <a:chOff x="5889453" y="1339724"/>
            <a:chExt cx="2273300" cy="536575"/>
          </a:xfrm>
        </p:grpSpPr>
        <p:grpSp>
          <p:nvGrpSpPr>
            <p:cNvPr id="116" name="Group 8"/>
            <p:cNvGrpSpPr/>
            <p:nvPr/>
          </p:nvGrpSpPr>
          <p:grpSpPr bwMode="auto">
            <a:xfrm>
              <a:off x="5889453" y="1339724"/>
              <a:ext cx="2273300" cy="536575"/>
              <a:chOff x="3964" y="2071"/>
              <a:chExt cx="1484" cy="330"/>
            </a:xfrm>
          </p:grpSpPr>
          <p:sp>
            <p:nvSpPr>
              <p:cNvPr id="118"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ln>
            </p:spPr>
            <p:txBody>
              <a:bodyPr wrap="none" anchor="ctr"/>
              <a:lstStyle/>
              <a:p>
                <a:endParaRPr lang="zh-CN" altLang="zh-CN"/>
              </a:p>
            </p:txBody>
          </p:sp>
          <p:sp>
            <p:nvSpPr>
              <p:cNvPr id="119"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w="9525">
                <a:noFill/>
                <a:round/>
              </a:ln>
            </p:spPr>
            <p:txBody>
              <a:bodyPr wrap="none" anchor="ctr"/>
              <a:lstStyle/>
              <a:p>
                <a:endParaRPr lang="zh-CN" altLang="zh-CN"/>
              </a:p>
            </p:txBody>
          </p:sp>
        </p:grpSp>
        <p:sp>
          <p:nvSpPr>
            <p:cNvPr id="117" name="Text Box 31"/>
            <p:cNvSpPr txBox="1">
              <a:spLocks noChangeArrowheads="1"/>
            </p:cNvSpPr>
            <p:nvPr/>
          </p:nvSpPr>
          <p:spPr bwMode="white">
            <a:xfrm>
              <a:off x="5918849" y="1420386"/>
              <a:ext cx="2199811" cy="373498"/>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en-US" sz="1600" b="1" dirty="0">
                  <a:solidFill>
                    <a:schemeClr val="bg1"/>
                  </a:solidFill>
                  <a:latin typeface="+mj-ea"/>
                  <a:ea typeface="+mj-ea"/>
                </a:rPr>
                <a:t>推荐</a:t>
              </a:r>
              <a:endParaRPr lang="en-US" altLang="zh-CN" sz="1600" b="1" dirty="0">
                <a:solidFill>
                  <a:schemeClr val="bg1"/>
                </a:solidFill>
                <a:latin typeface="+mj-ea"/>
                <a:ea typeface="+mj-ea"/>
              </a:endParaRPr>
            </a:p>
          </p:txBody>
        </p:sp>
      </p:grpSp>
      <p:grpSp>
        <p:nvGrpSpPr>
          <p:cNvPr id="120" name="组合 460"/>
          <p:cNvGrpSpPr/>
          <p:nvPr/>
        </p:nvGrpSpPr>
        <p:grpSpPr bwMode="auto">
          <a:xfrm>
            <a:off x="10513242" y="2296478"/>
            <a:ext cx="1008197" cy="485775"/>
            <a:chOff x="5889453" y="1339724"/>
            <a:chExt cx="2273300" cy="536575"/>
          </a:xfrm>
        </p:grpSpPr>
        <p:grpSp>
          <p:nvGrpSpPr>
            <p:cNvPr id="121" name="Group 8"/>
            <p:cNvGrpSpPr/>
            <p:nvPr/>
          </p:nvGrpSpPr>
          <p:grpSpPr bwMode="auto">
            <a:xfrm>
              <a:off x="5889453" y="1339724"/>
              <a:ext cx="2273300" cy="536575"/>
              <a:chOff x="3964" y="2071"/>
              <a:chExt cx="1484" cy="330"/>
            </a:xfrm>
          </p:grpSpPr>
          <p:sp>
            <p:nvSpPr>
              <p:cNvPr id="123"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ln>
            </p:spPr>
            <p:txBody>
              <a:bodyPr wrap="none" anchor="ctr"/>
              <a:lstStyle/>
              <a:p>
                <a:endParaRPr lang="zh-CN" altLang="zh-CN"/>
              </a:p>
            </p:txBody>
          </p:sp>
          <p:sp>
            <p:nvSpPr>
              <p:cNvPr id="124"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w="9525">
                <a:noFill/>
                <a:round/>
              </a:ln>
            </p:spPr>
            <p:txBody>
              <a:bodyPr wrap="none" anchor="ctr"/>
              <a:lstStyle/>
              <a:p>
                <a:endParaRPr lang="zh-CN" altLang="zh-CN"/>
              </a:p>
            </p:txBody>
          </p:sp>
        </p:grpSp>
        <p:sp>
          <p:nvSpPr>
            <p:cNvPr id="122" name="Text Box 31"/>
            <p:cNvSpPr txBox="1">
              <a:spLocks noChangeArrowheads="1"/>
            </p:cNvSpPr>
            <p:nvPr/>
          </p:nvSpPr>
          <p:spPr bwMode="white">
            <a:xfrm>
              <a:off x="5916787" y="1420386"/>
              <a:ext cx="2200409" cy="373498"/>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en-US" sz="1600" b="1" dirty="0">
                  <a:solidFill>
                    <a:schemeClr val="bg1"/>
                  </a:solidFill>
                  <a:latin typeface="+mj-ea"/>
                  <a:ea typeface="+mj-ea"/>
                </a:rPr>
                <a:t>统计</a:t>
              </a:r>
              <a:endParaRPr lang="en-US" altLang="zh-CN" sz="1600" b="1" dirty="0">
                <a:solidFill>
                  <a:schemeClr val="bg1"/>
                </a:solidFill>
                <a:latin typeface="+mj-ea"/>
                <a:ea typeface="+mj-ea"/>
              </a:endParaRPr>
            </a:p>
          </p:txBody>
        </p:sp>
      </p:grpSp>
      <p:sp>
        <p:nvSpPr>
          <p:cNvPr id="125" name="AutoShape 35"/>
          <p:cNvSpPr>
            <a:spLocks noChangeArrowheads="1"/>
          </p:cNvSpPr>
          <p:nvPr/>
        </p:nvSpPr>
        <p:spPr bwMode="gray">
          <a:xfrm>
            <a:off x="624030" y="1790065"/>
            <a:ext cx="1921431" cy="307975"/>
          </a:xfrm>
          <a:prstGeom prst="roundRect">
            <a:avLst>
              <a:gd name="adj" fmla="val 50000"/>
            </a:avLst>
          </a:prstGeom>
          <a:solidFill>
            <a:schemeClr val="bg1">
              <a:lumMod val="95000"/>
            </a:schemeClr>
          </a:solidFill>
          <a:ln w="57150" algn="ctr">
            <a:noFill/>
            <a:round/>
          </a:ln>
          <a:effectLst>
            <a:outerShdw dist="63500" dir="3187806" algn="ctr" rotWithShape="0">
              <a:srgbClr val="1C1C1C">
                <a:alpha val="50000"/>
              </a:srgbClr>
            </a:outerShdw>
          </a:effectLst>
        </p:spPr>
        <p:txBody>
          <a:bodyPr wrap="none" anchor="ctr"/>
          <a:lstStyle/>
          <a:p>
            <a:pPr>
              <a:defRPr/>
            </a:pPr>
            <a:endParaRPr lang="zh-CN" altLang="en-US"/>
          </a:p>
        </p:txBody>
      </p:sp>
      <p:sp>
        <p:nvSpPr>
          <p:cNvPr id="126" name="矩形 125"/>
          <p:cNvSpPr/>
          <p:nvPr/>
        </p:nvSpPr>
        <p:spPr>
          <a:xfrm>
            <a:off x="304800" y="1790065"/>
            <a:ext cx="2604339" cy="307975"/>
          </a:xfrm>
          <a:prstGeom prst="rect">
            <a:avLst/>
          </a:prstGeom>
        </p:spPr>
        <p:txBody>
          <a:bodyPr>
            <a:spAutoFit/>
          </a:bodyPr>
          <a:lstStyle/>
          <a:p>
            <a:pPr algn="ctr">
              <a:spcBef>
                <a:spcPct val="50000"/>
              </a:spcBef>
              <a:defRPr/>
            </a:pPr>
            <a:r>
              <a:rPr lang="en-US" altLang="zh-CN" sz="1400" b="1" dirty="0">
                <a:latin typeface="+mj-ea"/>
                <a:ea typeface="+mj-ea"/>
              </a:rPr>
              <a:t>Query</a:t>
            </a:r>
          </a:p>
        </p:txBody>
      </p:sp>
      <p:grpSp>
        <p:nvGrpSpPr>
          <p:cNvPr id="128" name="组合 486"/>
          <p:cNvGrpSpPr/>
          <p:nvPr/>
        </p:nvGrpSpPr>
        <p:grpSpPr>
          <a:xfrm>
            <a:off x="8487344" y="1416775"/>
            <a:ext cx="2811856" cy="485794"/>
            <a:chOff x="5889453" y="1339724"/>
            <a:chExt cx="2273300" cy="536575"/>
          </a:xfrm>
          <a:solidFill>
            <a:schemeClr val="accent6">
              <a:lumMod val="75000"/>
            </a:schemeClr>
          </a:solidFill>
        </p:grpSpPr>
        <p:grpSp>
          <p:nvGrpSpPr>
            <p:cNvPr id="129" name="Group 8"/>
            <p:cNvGrpSpPr/>
            <p:nvPr/>
          </p:nvGrpSpPr>
          <p:grpSpPr bwMode="auto">
            <a:xfrm>
              <a:off x="5889453" y="1339724"/>
              <a:ext cx="2273300" cy="536575"/>
              <a:chOff x="3964" y="2071"/>
              <a:chExt cx="1484" cy="330"/>
            </a:xfrm>
            <a:grpFill/>
          </p:grpSpPr>
          <p:sp>
            <p:nvSpPr>
              <p:cNvPr id="131" name="AutoShape 9"/>
              <p:cNvSpPr>
                <a:spLocks noChangeArrowheads="1"/>
              </p:cNvSpPr>
              <p:nvPr/>
            </p:nvSpPr>
            <p:spPr bwMode="gray">
              <a:xfrm>
                <a:off x="3964" y="2071"/>
                <a:ext cx="1484" cy="330"/>
              </a:xfrm>
              <a:prstGeom prst="roundRect">
                <a:avLst>
                  <a:gd name="adj" fmla="val 16667"/>
                </a:avLst>
              </a:prstGeom>
              <a:grpFill/>
              <a:ln w="12700" algn="ctr">
                <a:solidFill>
                  <a:srgbClr val="808080"/>
                </a:solidFill>
                <a:round/>
              </a:ln>
            </p:spPr>
            <p:txBody>
              <a:bodyPr wrap="none" anchor="ctr"/>
              <a:lstStyle/>
              <a:p>
                <a:pPr>
                  <a:defRPr/>
                </a:pPr>
                <a:endParaRPr lang="zh-CN" altLang="zh-CN"/>
              </a:p>
            </p:txBody>
          </p:sp>
          <p:sp>
            <p:nvSpPr>
              <p:cNvPr id="132" name="AutoShape 10"/>
              <p:cNvSpPr>
                <a:spLocks noChangeArrowheads="1"/>
              </p:cNvSpPr>
              <p:nvPr/>
            </p:nvSpPr>
            <p:spPr bwMode="gray">
              <a:xfrm>
                <a:off x="3987" y="2091"/>
                <a:ext cx="1432" cy="134"/>
              </a:xfrm>
              <a:prstGeom prst="roundRect">
                <a:avLst>
                  <a:gd name="adj" fmla="val 28356"/>
                </a:avLst>
              </a:prstGeom>
              <a:grpFill/>
              <a:ln>
                <a:noFill/>
              </a:ln>
            </p:spPr>
            <p:txBody>
              <a:bodyPr wrap="none" anchor="ctr"/>
              <a:lstStyle/>
              <a:p>
                <a:pPr>
                  <a:defRPr/>
                </a:pPr>
                <a:endParaRPr lang="zh-CN" altLang="zh-CN"/>
              </a:p>
            </p:txBody>
          </p:sp>
        </p:grpSp>
        <p:sp>
          <p:nvSpPr>
            <p:cNvPr id="130" name="Text Box 31"/>
            <p:cNvSpPr txBox="1">
              <a:spLocks noChangeArrowheads="1"/>
            </p:cNvSpPr>
            <p:nvPr/>
          </p:nvSpPr>
          <p:spPr bwMode="white">
            <a:xfrm>
              <a:off x="5916442" y="1420687"/>
              <a:ext cx="2200276" cy="373944"/>
            </a:xfrm>
            <a:prstGeom prst="rect">
              <a:avLst/>
            </a:prstGeom>
            <a:grp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en-US" sz="1600" b="1" dirty="0">
                  <a:solidFill>
                    <a:schemeClr val="bg1"/>
                  </a:solidFill>
                  <a:latin typeface="+mj-ea"/>
                  <a:ea typeface="+mj-ea"/>
                </a:rPr>
                <a:t>展现</a:t>
              </a:r>
              <a:endParaRPr lang="en-US" altLang="zh-CN" sz="1600" b="1" dirty="0">
                <a:solidFill>
                  <a:schemeClr val="bg1"/>
                </a:solidFill>
                <a:latin typeface="+mj-ea"/>
                <a:ea typeface="+mj-ea"/>
              </a:endParaRPr>
            </a:p>
          </p:txBody>
        </p:sp>
      </p:grpSp>
      <p:cxnSp>
        <p:nvCxnSpPr>
          <p:cNvPr id="133" name="直接箭头连接符 132"/>
          <p:cNvCxnSpPr/>
          <p:nvPr/>
        </p:nvCxnSpPr>
        <p:spPr>
          <a:xfrm flipH="1" flipV="1">
            <a:off x="10971881" y="1878965"/>
            <a:ext cx="0" cy="431800"/>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134" name="直接箭头连接符 133"/>
          <p:cNvCxnSpPr/>
          <p:nvPr/>
        </p:nvCxnSpPr>
        <p:spPr>
          <a:xfrm flipH="1" flipV="1">
            <a:off x="8868609" y="1878965"/>
            <a:ext cx="0" cy="431800"/>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135" name="直接箭头连接符 134"/>
          <p:cNvCxnSpPr/>
          <p:nvPr/>
        </p:nvCxnSpPr>
        <p:spPr>
          <a:xfrm flipH="1" flipV="1">
            <a:off x="9975807" y="1878965"/>
            <a:ext cx="0" cy="431800"/>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136" name="直接箭头连接符 135"/>
          <p:cNvCxnSpPr>
            <a:stCxn id="131" idx="1"/>
          </p:cNvCxnSpPr>
          <p:nvPr/>
        </p:nvCxnSpPr>
        <p:spPr>
          <a:xfrm flipH="1">
            <a:off x="8080641" y="1659672"/>
            <a:ext cx="406703" cy="2600"/>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grpSp>
        <p:nvGrpSpPr>
          <p:cNvPr id="137" name="组合 515"/>
          <p:cNvGrpSpPr/>
          <p:nvPr/>
        </p:nvGrpSpPr>
        <p:grpSpPr bwMode="auto">
          <a:xfrm>
            <a:off x="5522780" y="834073"/>
            <a:ext cx="2576053" cy="1271587"/>
            <a:chOff x="614236" y="2105021"/>
            <a:chExt cx="8029730" cy="3967185"/>
          </a:xfrm>
        </p:grpSpPr>
        <p:pic>
          <p:nvPicPr>
            <p:cNvPr id="138" name="Picture 6"/>
            <p:cNvPicPr>
              <a:picLocks noChangeAspect="1" noChangeArrowheads="1"/>
            </p:cNvPicPr>
            <p:nvPr/>
          </p:nvPicPr>
          <p:blipFill>
            <a:blip r:embed="rId6"/>
            <a:srcRect/>
            <a:stretch>
              <a:fillRect/>
            </a:stretch>
          </p:blipFill>
          <p:spPr bwMode="auto">
            <a:xfrm>
              <a:off x="4857752" y="3714752"/>
              <a:ext cx="714375" cy="1085850"/>
            </a:xfrm>
            <a:prstGeom prst="rect">
              <a:avLst/>
            </a:prstGeom>
            <a:noFill/>
            <a:ln w="9525">
              <a:noFill/>
              <a:miter lim="800000"/>
              <a:headEnd/>
              <a:tailEnd/>
            </a:ln>
          </p:spPr>
        </p:pic>
        <p:grpSp>
          <p:nvGrpSpPr>
            <p:cNvPr id="139" name="组合 517"/>
            <p:cNvGrpSpPr/>
            <p:nvPr/>
          </p:nvGrpSpPr>
          <p:grpSpPr bwMode="auto">
            <a:xfrm>
              <a:off x="614236" y="2105021"/>
              <a:ext cx="8029730" cy="3967185"/>
              <a:chOff x="614236" y="2105021"/>
              <a:chExt cx="8029730" cy="3967185"/>
            </a:xfrm>
          </p:grpSpPr>
          <p:grpSp>
            <p:nvGrpSpPr>
              <p:cNvPr id="140" name="组合 518"/>
              <p:cNvGrpSpPr/>
              <p:nvPr/>
            </p:nvGrpSpPr>
            <p:grpSpPr bwMode="auto">
              <a:xfrm>
                <a:off x="642921" y="2105021"/>
                <a:ext cx="8001045" cy="3967185"/>
                <a:chOff x="642921" y="2105021"/>
                <a:chExt cx="8001045" cy="3967185"/>
              </a:xfrm>
            </p:grpSpPr>
            <p:cxnSp>
              <p:nvCxnSpPr>
                <p:cNvPr id="144" name="曲线连接符 143"/>
                <p:cNvCxnSpPr/>
                <p:nvPr/>
              </p:nvCxnSpPr>
              <p:spPr>
                <a:xfrm rot="5400000">
                  <a:off x="1500876" y="4751227"/>
                  <a:ext cx="500230" cy="636083"/>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5" name="曲线连接符 144"/>
                <p:cNvCxnSpPr/>
                <p:nvPr/>
              </p:nvCxnSpPr>
              <p:spPr>
                <a:xfrm rot="16200000" flipH="1">
                  <a:off x="2275511" y="4612675"/>
                  <a:ext cx="500230" cy="913183"/>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46" name="组合 524"/>
                <p:cNvGrpSpPr/>
                <p:nvPr/>
              </p:nvGrpSpPr>
              <p:grpSpPr bwMode="auto">
                <a:xfrm>
                  <a:off x="642921" y="2105021"/>
                  <a:ext cx="8001045" cy="3967185"/>
                  <a:chOff x="642921" y="2105021"/>
                  <a:chExt cx="8001045" cy="3967185"/>
                </a:xfrm>
              </p:grpSpPr>
              <p:pic>
                <p:nvPicPr>
                  <p:cNvPr id="147" name="Picture 2"/>
                  <p:cNvPicPr>
                    <a:picLocks noChangeAspect="1" noChangeArrowheads="1"/>
                  </p:cNvPicPr>
                  <p:nvPr/>
                </p:nvPicPr>
                <p:blipFill>
                  <a:blip r:embed="rId7"/>
                  <a:srcRect/>
                  <a:stretch>
                    <a:fillRect/>
                  </a:stretch>
                </p:blipFill>
                <p:spPr bwMode="auto">
                  <a:xfrm>
                    <a:off x="2786050" y="2462211"/>
                    <a:ext cx="666750" cy="857250"/>
                  </a:xfrm>
                  <a:prstGeom prst="rect">
                    <a:avLst/>
                  </a:prstGeom>
                  <a:noFill/>
                  <a:ln w="9525">
                    <a:noFill/>
                    <a:miter lim="800000"/>
                    <a:headEnd/>
                    <a:tailEnd/>
                  </a:ln>
                </p:spPr>
              </p:pic>
              <p:pic>
                <p:nvPicPr>
                  <p:cNvPr id="148" name="Picture 4"/>
                  <p:cNvPicPr>
                    <a:picLocks noChangeAspect="1" noChangeArrowheads="1"/>
                  </p:cNvPicPr>
                  <p:nvPr/>
                </p:nvPicPr>
                <p:blipFill>
                  <a:blip r:embed="rId8"/>
                  <a:srcRect/>
                  <a:stretch>
                    <a:fillRect/>
                  </a:stretch>
                </p:blipFill>
                <p:spPr bwMode="auto">
                  <a:xfrm>
                    <a:off x="1714480" y="3724290"/>
                    <a:ext cx="704850" cy="1095375"/>
                  </a:xfrm>
                  <a:prstGeom prst="rect">
                    <a:avLst/>
                  </a:prstGeom>
                  <a:noFill/>
                  <a:ln w="9525">
                    <a:noFill/>
                    <a:miter lim="800000"/>
                    <a:headEnd/>
                    <a:tailEnd/>
                  </a:ln>
                </p:spPr>
              </p:pic>
              <p:pic>
                <p:nvPicPr>
                  <p:cNvPr id="149" name="Picture 8"/>
                  <p:cNvPicPr>
                    <a:picLocks noChangeAspect="1" noChangeArrowheads="1"/>
                  </p:cNvPicPr>
                  <p:nvPr/>
                </p:nvPicPr>
                <p:blipFill>
                  <a:blip r:embed="rId9"/>
                  <a:srcRect/>
                  <a:stretch>
                    <a:fillRect/>
                  </a:stretch>
                </p:blipFill>
                <p:spPr bwMode="auto">
                  <a:xfrm>
                    <a:off x="2176457" y="5319731"/>
                    <a:ext cx="1609725" cy="752475"/>
                  </a:xfrm>
                  <a:prstGeom prst="rect">
                    <a:avLst/>
                  </a:prstGeom>
                  <a:noFill/>
                  <a:ln w="9525">
                    <a:noFill/>
                    <a:miter lim="800000"/>
                    <a:headEnd/>
                    <a:tailEnd/>
                  </a:ln>
                </p:spPr>
              </p:pic>
              <p:pic>
                <p:nvPicPr>
                  <p:cNvPr id="150" name="Picture 9"/>
                  <p:cNvPicPr>
                    <a:picLocks noChangeAspect="1" noChangeArrowheads="1"/>
                  </p:cNvPicPr>
                  <p:nvPr/>
                </p:nvPicPr>
                <p:blipFill>
                  <a:blip r:embed="rId10"/>
                  <a:srcRect/>
                  <a:stretch>
                    <a:fillRect/>
                  </a:stretch>
                </p:blipFill>
                <p:spPr bwMode="auto">
                  <a:xfrm>
                    <a:off x="642921" y="5319731"/>
                    <a:ext cx="1571625" cy="733425"/>
                  </a:xfrm>
                  <a:prstGeom prst="rect">
                    <a:avLst/>
                  </a:prstGeom>
                  <a:noFill/>
                  <a:ln w="9525">
                    <a:noFill/>
                    <a:miter lim="800000"/>
                    <a:headEnd/>
                    <a:tailEnd/>
                  </a:ln>
                </p:spPr>
              </p:pic>
              <p:pic>
                <p:nvPicPr>
                  <p:cNvPr id="151" name="Picture 10"/>
                  <p:cNvPicPr>
                    <a:picLocks noChangeAspect="1" noChangeArrowheads="1"/>
                  </p:cNvPicPr>
                  <p:nvPr/>
                </p:nvPicPr>
                <p:blipFill>
                  <a:blip r:embed="rId11"/>
                  <a:srcRect/>
                  <a:stretch>
                    <a:fillRect/>
                  </a:stretch>
                </p:blipFill>
                <p:spPr bwMode="auto">
                  <a:xfrm>
                    <a:off x="4943486" y="5319731"/>
                    <a:ext cx="1200150" cy="714375"/>
                  </a:xfrm>
                  <a:prstGeom prst="rect">
                    <a:avLst/>
                  </a:prstGeom>
                  <a:noFill/>
                  <a:ln w="9525">
                    <a:noFill/>
                    <a:miter lim="800000"/>
                    <a:headEnd/>
                    <a:tailEnd/>
                  </a:ln>
                </p:spPr>
              </p:pic>
              <p:cxnSp>
                <p:nvCxnSpPr>
                  <p:cNvPr id="152" name="曲线连接符 151"/>
                  <p:cNvCxnSpPr/>
                  <p:nvPr/>
                </p:nvCxnSpPr>
                <p:spPr>
                  <a:xfrm rot="5400000">
                    <a:off x="1855177" y="2449085"/>
                    <a:ext cx="396223" cy="2134961"/>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3" name="曲线连接符 152"/>
                  <p:cNvCxnSpPr/>
                  <p:nvPr/>
                </p:nvCxnSpPr>
                <p:spPr>
                  <a:xfrm rot="5400000">
                    <a:off x="2391836" y="2995652"/>
                    <a:ext cx="406129" cy="105173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4" name="曲线连接符 153"/>
                  <p:cNvCxnSpPr/>
                  <p:nvPr/>
                </p:nvCxnSpPr>
                <p:spPr>
                  <a:xfrm rot="16200000" flipH="1">
                    <a:off x="2941554" y="3497670"/>
                    <a:ext cx="396223" cy="3778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5" name="曲线连接符 154"/>
                  <p:cNvCxnSpPr/>
                  <p:nvPr/>
                </p:nvCxnSpPr>
                <p:spPr>
                  <a:xfrm rot="16200000" flipH="1">
                    <a:off x="3412513" y="3026710"/>
                    <a:ext cx="455657" cy="1039143"/>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6" name="曲线连接符 155"/>
                  <p:cNvCxnSpPr/>
                  <p:nvPr/>
                </p:nvCxnSpPr>
                <p:spPr>
                  <a:xfrm rot="16200000" flipH="1">
                    <a:off x="3971247" y="2467976"/>
                    <a:ext cx="396223" cy="2097178"/>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7" name="曲线连接符 156"/>
                  <p:cNvCxnSpPr/>
                  <p:nvPr/>
                </p:nvCxnSpPr>
                <p:spPr>
                  <a:xfrm rot="16200000" flipH="1">
                    <a:off x="5121669" y="4895619"/>
                    <a:ext cx="520042" cy="32748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58" name="组合 536"/>
                  <p:cNvGrpSpPr/>
                  <p:nvPr/>
                </p:nvGrpSpPr>
                <p:grpSpPr bwMode="auto">
                  <a:xfrm>
                    <a:off x="6072198" y="2105021"/>
                    <a:ext cx="2571768" cy="2643206"/>
                    <a:chOff x="6072198" y="1643050"/>
                    <a:chExt cx="2571768" cy="2643206"/>
                  </a:xfrm>
                </p:grpSpPr>
                <p:sp>
                  <p:nvSpPr>
                    <p:cNvPr id="159" name="线形标注 2 158"/>
                    <p:cNvSpPr/>
                    <p:nvPr/>
                  </p:nvSpPr>
                  <p:spPr>
                    <a:xfrm>
                      <a:off x="6074451" y="1643050"/>
                      <a:ext cx="2569515" cy="2644791"/>
                    </a:xfrm>
                    <a:prstGeom prst="borderCallout2">
                      <a:avLst>
                        <a:gd name="adj1" fmla="val 18750"/>
                        <a:gd name="adj2" fmla="val -8333"/>
                        <a:gd name="adj3" fmla="val 18750"/>
                        <a:gd name="adj4" fmla="val -16667"/>
                        <a:gd name="adj5" fmla="val 33896"/>
                        <a:gd name="adj6" fmla="val -98176"/>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p>
                  </p:txBody>
                </p:sp>
                <p:pic>
                  <p:nvPicPr>
                    <p:cNvPr id="160" name="Picture 12"/>
                    <p:cNvPicPr>
                      <a:picLocks noChangeAspect="1" noChangeArrowheads="1"/>
                    </p:cNvPicPr>
                    <p:nvPr/>
                  </p:nvPicPr>
                  <p:blipFill>
                    <a:blip r:embed="rId12"/>
                    <a:srcRect/>
                    <a:stretch>
                      <a:fillRect/>
                    </a:stretch>
                  </p:blipFill>
                  <p:spPr bwMode="auto">
                    <a:xfrm>
                      <a:off x="6143636" y="1714488"/>
                      <a:ext cx="2348865" cy="2468880"/>
                    </a:xfrm>
                    <a:prstGeom prst="rect">
                      <a:avLst/>
                    </a:prstGeom>
                    <a:noFill/>
                    <a:ln w="9525">
                      <a:noFill/>
                      <a:miter lim="800000"/>
                      <a:headEnd/>
                      <a:tailEnd/>
                    </a:ln>
                  </p:spPr>
                </p:pic>
              </p:grpSp>
            </p:grpSp>
          </p:grpSp>
          <p:pic>
            <p:nvPicPr>
              <p:cNvPr id="141" name="图片 519" descr="梁思永.png"/>
              <p:cNvPicPr>
                <a:picLocks noChangeAspect="1"/>
              </p:cNvPicPr>
              <p:nvPr/>
            </p:nvPicPr>
            <p:blipFill>
              <a:blip r:embed="rId13"/>
              <a:srcRect/>
              <a:stretch>
                <a:fillRect/>
              </a:stretch>
            </p:blipFill>
            <p:spPr bwMode="auto">
              <a:xfrm>
                <a:off x="614236" y="3714752"/>
                <a:ext cx="743054" cy="1086002"/>
              </a:xfrm>
              <a:prstGeom prst="rect">
                <a:avLst/>
              </a:prstGeom>
              <a:noFill/>
              <a:ln w="9525">
                <a:noFill/>
                <a:miter lim="800000"/>
                <a:headEnd/>
                <a:tailEnd/>
              </a:ln>
            </p:spPr>
          </p:pic>
          <p:pic>
            <p:nvPicPr>
              <p:cNvPr id="142" name="图片 520" descr="梁思达.png"/>
              <p:cNvPicPr>
                <a:picLocks noChangeAspect="1"/>
              </p:cNvPicPr>
              <p:nvPr/>
            </p:nvPicPr>
            <p:blipFill>
              <a:blip r:embed="rId14"/>
              <a:srcRect/>
              <a:stretch>
                <a:fillRect/>
              </a:stretch>
            </p:blipFill>
            <p:spPr bwMode="auto">
              <a:xfrm>
                <a:off x="2786050" y="3714752"/>
                <a:ext cx="743054" cy="1095528"/>
              </a:xfrm>
              <a:prstGeom prst="rect">
                <a:avLst/>
              </a:prstGeom>
              <a:noFill/>
              <a:ln w="9525">
                <a:noFill/>
                <a:miter lim="800000"/>
                <a:headEnd/>
                <a:tailEnd/>
              </a:ln>
            </p:spPr>
          </p:pic>
          <p:pic>
            <p:nvPicPr>
              <p:cNvPr id="143" name="图片 521" descr="梁思忠.png"/>
              <p:cNvPicPr>
                <a:picLocks noChangeAspect="1"/>
              </p:cNvPicPr>
              <p:nvPr/>
            </p:nvPicPr>
            <p:blipFill>
              <a:blip r:embed="rId15"/>
              <a:srcRect/>
              <a:stretch>
                <a:fillRect/>
              </a:stretch>
            </p:blipFill>
            <p:spPr bwMode="auto">
              <a:xfrm>
                <a:off x="3786182" y="3771758"/>
                <a:ext cx="743054" cy="1086002"/>
              </a:xfrm>
              <a:prstGeom prst="rect">
                <a:avLst/>
              </a:prstGeom>
              <a:noFill/>
              <a:ln w="9525">
                <a:noFill/>
                <a:miter lim="800000"/>
                <a:headEnd/>
                <a:tailEnd/>
              </a:ln>
            </p:spPr>
          </p:pic>
        </p:grpSp>
      </p:grpSp>
      <p:grpSp>
        <p:nvGrpSpPr>
          <p:cNvPr id="161" name="组合 3098"/>
          <p:cNvGrpSpPr/>
          <p:nvPr/>
        </p:nvGrpSpPr>
        <p:grpSpPr bwMode="auto">
          <a:xfrm>
            <a:off x="6182241" y="3106103"/>
            <a:ext cx="1454712" cy="485775"/>
            <a:chOff x="5889453" y="1339724"/>
            <a:chExt cx="2273300" cy="536575"/>
          </a:xfrm>
        </p:grpSpPr>
        <p:grpSp>
          <p:nvGrpSpPr>
            <p:cNvPr id="162" name="Group 8"/>
            <p:cNvGrpSpPr/>
            <p:nvPr/>
          </p:nvGrpSpPr>
          <p:grpSpPr bwMode="auto">
            <a:xfrm>
              <a:off x="5889453" y="1339724"/>
              <a:ext cx="2273300" cy="536575"/>
              <a:chOff x="3964" y="2071"/>
              <a:chExt cx="1484" cy="330"/>
            </a:xfrm>
          </p:grpSpPr>
          <p:sp>
            <p:nvSpPr>
              <p:cNvPr id="164"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ln>
            </p:spPr>
            <p:txBody>
              <a:bodyPr wrap="none" anchor="ctr"/>
              <a:lstStyle/>
              <a:p>
                <a:endParaRPr lang="zh-CN" altLang="zh-CN"/>
              </a:p>
            </p:txBody>
          </p:sp>
          <p:sp>
            <p:nvSpPr>
              <p:cNvPr id="165"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w="9525">
                <a:noFill/>
                <a:round/>
              </a:ln>
            </p:spPr>
            <p:txBody>
              <a:bodyPr wrap="none" anchor="ctr"/>
              <a:lstStyle/>
              <a:p>
                <a:endParaRPr lang="zh-CN" altLang="zh-CN"/>
              </a:p>
            </p:txBody>
          </p:sp>
        </p:grpSp>
        <p:sp>
          <p:nvSpPr>
            <p:cNvPr id="163" name="Text Box 31"/>
            <p:cNvSpPr txBox="1">
              <a:spLocks noChangeArrowheads="1"/>
            </p:cNvSpPr>
            <p:nvPr/>
          </p:nvSpPr>
          <p:spPr bwMode="white">
            <a:xfrm>
              <a:off x="5917870" y="1420386"/>
              <a:ext cx="2197523" cy="373498"/>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en-US" sz="1600" b="1" dirty="0">
                  <a:solidFill>
                    <a:schemeClr val="bg1"/>
                  </a:solidFill>
                  <a:latin typeface="+mj-ea"/>
                  <a:ea typeface="+mj-ea"/>
                </a:rPr>
                <a:t>检索系统</a:t>
              </a:r>
              <a:endParaRPr lang="en-US" altLang="zh-CN" sz="1600" b="1" dirty="0">
                <a:solidFill>
                  <a:schemeClr val="bg1"/>
                </a:solidFill>
                <a:latin typeface="+mj-ea"/>
                <a:ea typeface="+mj-ea"/>
              </a:endParaRPr>
            </a:p>
          </p:txBody>
        </p:sp>
      </p:grpSp>
      <p:grpSp>
        <p:nvGrpSpPr>
          <p:cNvPr id="166" name="组合 3098"/>
          <p:cNvGrpSpPr/>
          <p:nvPr/>
        </p:nvGrpSpPr>
        <p:grpSpPr bwMode="auto">
          <a:xfrm>
            <a:off x="6182241" y="3820478"/>
            <a:ext cx="1454712" cy="485775"/>
            <a:chOff x="5889453" y="1339724"/>
            <a:chExt cx="2273300" cy="536575"/>
          </a:xfrm>
        </p:grpSpPr>
        <p:grpSp>
          <p:nvGrpSpPr>
            <p:cNvPr id="167" name="Group 8"/>
            <p:cNvGrpSpPr/>
            <p:nvPr/>
          </p:nvGrpSpPr>
          <p:grpSpPr bwMode="auto">
            <a:xfrm>
              <a:off x="5889453" y="1339724"/>
              <a:ext cx="2273300" cy="536575"/>
              <a:chOff x="3964" y="2071"/>
              <a:chExt cx="1484" cy="330"/>
            </a:xfrm>
          </p:grpSpPr>
          <p:sp>
            <p:nvSpPr>
              <p:cNvPr id="169"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ln>
            </p:spPr>
            <p:txBody>
              <a:bodyPr wrap="none" anchor="ctr"/>
              <a:lstStyle/>
              <a:p>
                <a:endParaRPr lang="zh-CN" altLang="zh-CN"/>
              </a:p>
            </p:txBody>
          </p:sp>
          <p:sp>
            <p:nvSpPr>
              <p:cNvPr id="170"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w="9525">
                <a:noFill/>
                <a:round/>
              </a:ln>
            </p:spPr>
            <p:txBody>
              <a:bodyPr wrap="none" anchor="ctr"/>
              <a:lstStyle/>
              <a:p>
                <a:endParaRPr lang="zh-CN" altLang="zh-CN"/>
              </a:p>
            </p:txBody>
          </p:sp>
        </p:grpSp>
        <p:sp>
          <p:nvSpPr>
            <p:cNvPr id="168" name="Text Box 31"/>
            <p:cNvSpPr txBox="1">
              <a:spLocks noChangeArrowheads="1"/>
            </p:cNvSpPr>
            <p:nvPr/>
          </p:nvSpPr>
          <p:spPr bwMode="white">
            <a:xfrm>
              <a:off x="5917870" y="1420386"/>
              <a:ext cx="2197523" cy="373498"/>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en-US" sz="1600" b="1" dirty="0">
                  <a:solidFill>
                    <a:schemeClr val="bg1"/>
                  </a:solidFill>
                  <a:latin typeface="+mj-ea"/>
                  <a:ea typeface="+mj-ea"/>
                </a:rPr>
                <a:t>索引生成</a:t>
              </a:r>
              <a:endParaRPr lang="en-US" altLang="zh-CN" sz="1600" b="1" dirty="0">
                <a:solidFill>
                  <a:schemeClr val="bg1"/>
                </a:solidFill>
                <a:latin typeface="+mj-ea"/>
                <a:ea typeface="+mj-ea"/>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圆角矩形 30"/>
          <p:cNvSpPr>
            <a:spLocks noChangeArrowheads="1"/>
          </p:cNvSpPr>
          <p:nvPr/>
        </p:nvSpPr>
        <p:spPr bwMode="auto">
          <a:xfrm>
            <a:off x="825183" y="1019810"/>
            <a:ext cx="2597150" cy="442913"/>
          </a:xfrm>
          <a:prstGeom prst="roundRect">
            <a:avLst>
              <a:gd name="adj" fmla="val 16667"/>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262626"/>
              </a:solidFill>
            </a:endParaRPr>
          </a:p>
        </p:txBody>
      </p:sp>
      <p:sp>
        <p:nvSpPr>
          <p:cNvPr id="2" name="标题 1"/>
          <p:cNvSpPr>
            <a:spLocks noGrp="1"/>
          </p:cNvSpPr>
          <p:nvPr>
            <p:ph type="title"/>
          </p:nvPr>
        </p:nvSpPr>
        <p:spPr/>
        <p:txBody>
          <a:bodyPr>
            <a:normAutofit/>
          </a:bodyPr>
          <a:lstStyle/>
          <a:p>
            <a:r>
              <a:rPr lang="zh-CN" altLang="en-US" dirty="0"/>
              <a:t>什么是人工智能</a:t>
            </a:r>
            <a:r>
              <a:rPr lang="en-US" altLang="zh-CN" dirty="0"/>
              <a:t>(AI)?</a:t>
            </a:r>
            <a:endParaRPr lang="zh-CN" altLang="en-US" dirty="0"/>
          </a:p>
        </p:txBody>
      </p:sp>
      <p:sp>
        <p:nvSpPr>
          <p:cNvPr id="17" name="内容占位符 2"/>
          <p:cNvSpPr txBox="1"/>
          <p:nvPr/>
        </p:nvSpPr>
        <p:spPr bwMode="auto">
          <a:xfrm>
            <a:off x="-34289" y="1489085"/>
            <a:ext cx="5839221" cy="1762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a:defRPr/>
            </a:pPr>
            <a:r>
              <a:rPr lang="zh-CN" altLang="en-US" sz="1900" kern="0" dirty="0">
                <a:latin typeface="黑体" panose="02010609060101010101" pitchFamily="49" charset="-122"/>
                <a:ea typeface="黑体" panose="02010609060101010101" pitchFamily="49" charset="-122"/>
              </a:rPr>
              <a:t>全面实施战略性新兴产业发展规划，加快</a:t>
            </a:r>
            <a:r>
              <a:rPr lang="zh-CN" altLang="en-US" sz="1900" kern="0" dirty="0">
                <a:solidFill>
                  <a:srgbClr val="FF0000"/>
                </a:solidFill>
                <a:latin typeface="黑体" panose="02010609060101010101" pitchFamily="49" charset="-122"/>
                <a:ea typeface="黑体" panose="02010609060101010101" pitchFamily="49" charset="-122"/>
              </a:rPr>
              <a:t>人工智能</a:t>
            </a:r>
            <a:r>
              <a:rPr lang="zh-CN" altLang="en-US" sz="1900" kern="0" dirty="0">
                <a:latin typeface="黑体" panose="02010609060101010101" pitchFamily="49" charset="-122"/>
                <a:ea typeface="黑体" panose="02010609060101010101" pitchFamily="49" charset="-122"/>
              </a:rPr>
              <a:t>等技术的研发和转化，做大做强产业集群。</a:t>
            </a:r>
          </a:p>
          <a:p>
            <a:pPr>
              <a:defRPr/>
            </a:pPr>
            <a:r>
              <a:rPr lang="zh-CN" altLang="en-US" sz="1900" kern="0" dirty="0">
                <a:latin typeface="黑体" panose="02010609060101010101" pitchFamily="49" charset="-122"/>
                <a:ea typeface="黑体" panose="02010609060101010101" pitchFamily="49" charset="-122"/>
              </a:rPr>
              <a:t>把发展</a:t>
            </a:r>
            <a:r>
              <a:rPr lang="zh-CN" altLang="en-US" sz="1900" kern="0" dirty="0">
                <a:solidFill>
                  <a:srgbClr val="FF0000"/>
                </a:solidFill>
                <a:latin typeface="黑体" panose="02010609060101010101" pitchFamily="49" charset="-122"/>
                <a:ea typeface="黑体" panose="02010609060101010101" pitchFamily="49" charset="-122"/>
              </a:rPr>
              <a:t>智能制造</a:t>
            </a:r>
            <a:r>
              <a:rPr lang="zh-CN" altLang="en-US" sz="1900" kern="0" dirty="0">
                <a:latin typeface="黑体" panose="02010609060101010101" pitchFamily="49" charset="-122"/>
                <a:ea typeface="黑体" panose="02010609060101010101" pitchFamily="49" charset="-122"/>
              </a:rPr>
              <a:t>作为主攻方向，推进国家智能制造示范区、制造业创新中心建设</a:t>
            </a:r>
            <a:r>
              <a:rPr lang="zh-CN" altLang="en-US" sz="1900" kern="0" dirty="0" smtClean="0">
                <a:latin typeface="黑体" panose="02010609060101010101" pitchFamily="49" charset="-122"/>
                <a:ea typeface="黑体" panose="02010609060101010101" pitchFamily="49" charset="-122"/>
              </a:rPr>
              <a:t>。</a:t>
            </a:r>
            <a:endParaRPr lang="en-US" altLang="zh-CN" sz="1900" kern="0" dirty="0" smtClean="0">
              <a:latin typeface="黑体" panose="02010609060101010101" pitchFamily="49" charset="-122"/>
              <a:ea typeface="黑体" panose="02010609060101010101" pitchFamily="49" charset="-122"/>
            </a:endParaRPr>
          </a:p>
          <a:p>
            <a:pPr>
              <a:defRPr/>
            </a:pPr>
            <a:r>
              <a:rPr lang="zh-CN" altLang="en-US" sz="1900" kern="0" dirty="0" smtClean="0">
                <a:latin typeface="黑体" panose="02010609060101010101" pitchFamily="49" charset="-122"/>
                <a:ea typeface="黑体" panose="02010609060101010101" pitchFamily="49" charset="-122"/>
              </a:rPr>
              <a:t>十四五规划把人工智能列为八大前沿科技之首。</a:t>
            </a:r>
            <a:endParaRPr lang="en-US" altLang="zh-CN" sz="1900" kern="0" dirty="0" smtClean="0">
              <a:latin typeface="黑体" panose="02010609060101010101" pitchFamily="49" charset="-122"/>
              <a:ea typeface="黑体" panose="02010609060101010101" pitchFamily="49" charset="-122"/>
            </a:endParaRPr>
          </a:p>
          <a:p>
            <a:pPr>
              <a:defRPr/>
            </a:pPr>
            <a:endParaRPr lang="zh-CN" altLang="en-US" sz="1900" kern="0" dirty="0">
              <a:latin typeface="黑体" panose="02010609060101010101" pitchFamily="49" charset="-122"/>
              <a:ea typeface="黑体" panose="02010609060101010101" pitchFamily="49" charset="-122"/>
            </a:endParaRPr>
          </a:p>
        </p:txBody>
      </p:sp>
      <p:sp>
        <p:nvSpPr>
          <p:cNvPr id="18" name="文本框 69"/>
          <p:cNvSpPr txBox="1">
            <a:spLocks noChangeArrowheads="1"/>
          </p:cNvSpPr>
          <p:nvPr/>
        </p:nvSpPr>
        <p:spPr bwMode="auto">
          <a:xfrm>
            <a:off x="-5398" y="1001723"/>
            <a:ext cx="68275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200" b="1" dirty="0">
                <a:solidFill>
                  <a:srgbClr val="262626"/>
                </a:solidFill>
                <a:latin typeface="微软雅黑" panose="020B0503020204020204" pitchFamily="34" charset="-122"/>
                <a:ea typeface="微软雅黑" panose="020B0503020204020204" pitchFamily="34" charset="-122"/>
              </a:rPr>
              <a:t>人工智能：国家战略</a:t>
            </a:r>
            <a:r>
              <a:rPr lang="en-US" altLang="zh-CN" sz="2200" b="1" dirty="0">
                <a:solidFill>
                  <a:srgbClr val="262626"/>
                </a:solidFill>
                <a:latin typeface="微软雅黑" panose="020B0503020204020204" pitchFamily="34" charset="-122"/>
                <a:ea typeface="微软雅黑" panose="020B0503020204020204" pitchFamily="34" charset="-122"/>
              </a:rPr>
              <a:t>(2017</a:t>
            </a:r>
            <a:r>
              <a:rPr lang="zh-CN" altLang="en-US" sz="2200" b="1" dirty="0">
                <a:solidFill>
                  <a:srgbClr val="262626"/>
                </a:solidFill>
                <a:latin typeface="微软雅黑" panose="020B0503020204020204" pitchFamily="34" charset="-122"/>
                <a:ea typeface="微软雅黑" panose="020B0503020204020204" pitchFamily="34" charset="-122"/>
              </a:rPr>
              <a:t>年政府工作报告</a:t>
            </a:r>
            <a:r>
              <a:rPr lang="en-US" altLang="zh-CN" sz="2200" b="1" dirty="0">
                <a:solidFill>
                  <a:srgbClr val="262626"/>
                </a:solidFill>
                <a:latin typeface="微软雅黑" panose="020B0503020204020204" pitchFamily="34" charset="-122"/>
                <a:ea typeface="微软雅黑" panose="020B0503020204020204" pitchFamily="34" charset="-122"/>
              </a:rPr>
              <a:t>)</a:t>
            </a:r>
            <a:endParaRPr lang="zh-CN" altLang="en-US" sz="2200" b="1" dirty="0">
              <a:solidFill>
                <a:srgbClr val="262626"/>
              </a:solidFill>
              <a:latin typeface="微软雅黑" panose="020B0503020204020204" pitchFamily="34" charset="-122"/>
              <a:ea typeface="微软雅黑" panose="020B0503020204020204" pitchFamily="34" charset="-122"/>
            </a:endParaRPr>
          </a:p>
        </p:txBody>
      </p:sp>
      <p:sp>
        <p:nvSpPr>
          <p:cNvPr id="19" name="内容占位符 2"/>
          <p:cNvSpPr txBox="1"/>
          <p:nvPr/>
        </p:nvSpPr>
        <p:spPr bwMode="auto">
          <a:xfrm>
            <a:off x="90805" y="3907800"/>
            <a:ext cx="5868035" cy="282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a:defRPr/>
            </a:pPr>
            <a:r>
              <a:rPr lang="zh-CN" altLang="en-US" sz="1900" kern="0" dirty="0">
                <a:latin typeface="黑体" panose="02010609060101010101" pitchFamily="49" charset="-122"/>
                <a:ea typeface="黑体" panose="02010609060101010101" pitchFamily="49" charset="-122"/>
              </a:rPr>
              <a:t>人工智能（</a:t>
            </a:r>
            <a:r>
              <a:rPr lang="en-US" altLang="zh-CN" sz="1900" kern="0" dirty="0">
                <a:latin typeface="黑体" panose="02010609060101010101" pitchFamily="49" charset="-122"/>
                <a:ea typeface="黑体" panose="02010609060101010101" pitchFamily="49" charset="-122"/>
              </a:rPr>
              <a:t>Artificial Intelligence</a:t>
            </a:r>
            <a:r>
              <a:rPr lang="zh-CN" altLang="en-US" sz="1900" kern="0" dirty="0">
                <a:latin typeface="黑体" panose="02010609060101010101" pitchFamily="49" charset="-122"/>
                <a:ea typeface="黑体" panose="02010609060101010101" pitchFamily="49" charset="-122"/>
              </a:rPr>
              <a:t>），英文缩写为</a:t>
            </a:r>
            <a:r>
              <a:rPr lang="en-US" altLang="zh-CN" sz="1900" kern="0" dirty="0">
                <a:latin typeface="黑体" panose="02010609060101010101" pitchFamily="49" charset="-122"/>
                <a:ea typeface="黑体" panose="02010609060101010101" pitchFamily="49" charset="-122"/>
              </a:rPr>
              <a:t>AI</a:t>
            </a:r>
            <a:r>
              <a:rPr lang="zh-CN" altLang="en-US" sz="1900" kern="0" dirty="0">
                <a:latin typeface="黑体" panose="02010609060101010101" pitchFamily="49" charset="-122"/>
                <a:ea typeface="黑体" panose="02010609060101010101" pitchFamily="49" charset="-122"/>
              </a:rPr>
              <a:t>。它是研究如何用机器</a:t>
            </a:r>
            <a:r>
              <a:rPr lang="zh-CN" altLang="en-US" sz="1900" kern="0" dirty="0">
                <a:solidFill>
                  <a:srgbClr val="FF0000"/>
                </a:solidFill>
                <a:latin typeface="黑体" panose="02010609060101010101" pitchFamily="49" charset="-122"/>
                <a:ea typeface="黑体" panose="02010609060101010101" pitchFamily="49" charset="-122"/>
              </a:rPr>
              <a:t>模拟人类智能</a:t>
            </a:r>
            <a:r>
              <a:rPr lang="zh-CN" altLang="en-US" sz="1900" kern="0" dirty="0">
                <a:latin typeface="黑体" panose="02010609060101010101" pitchFamily="49" charset="-122"/>
                <a:ea typeface="黑体" panose="02010609060101010101" pitchFamily="49" charset="-122"/>
              </a:rPr>
              <a:t>的理论、方法、技术及应用的一门新兴科学。</a:t>
            </a:r>
          </a:p>
          <a:p>
            <a:pPr>
              <a:defRPr/>
            </a:pPr>
            <a:r>
              <a:rPr lang="zh-CN" altLang="zh-CN" sz="2000" dirty="0">
                <a:solidFill>
                  <a:srgbClr val="FF0000"/>
                </a:solidFill>
                <a:latin typeface="黑体" panose="02010609060101010101" pitchFamily="49" charset="-122"/>
                <a:ea typeface="黑体" panose="02010609060101010101" pitchFamily="49" charset="-122"/>
              </a:rPr>
              <a:t>模拟</a:t>
            </a:r>
            <a:r>
              <a:rPr lang="zh-CN" altLang="zh-CN" sz="2000" dirty="0">
                <a:latin typeface="黑体" panose="02010609060101010101" pitchFamily="49" charset="-122"/>
                <a:ea typeface="黑体" panose="02010609060101010101" pitchFamily="49" charset="-122"/>
              </a:rPr>
              <a:t>、</a:t>
            </a:r>
            <a:r>
              <a:rPr lang="zh-CN" altLang="zh-CN" sz="2000" dirty="0">
                <a:solidFill>
                  <a:srgbClr val="FF0000"/>
                </a:solidFill>
                <a:latin typeface="黑体" panose="02010609060101010101" pitchFamily="49" charset="-122"/>
                <a:ea typeface="黑体" panose="02010609060101010101" pitchFamily="49" charset="-122"/>
              </a:rPr>
              <a:t>延伸和扩展</a:t>
            </a:r>
            <a:r>
              <a:rPr lang="zh-CN" altLang="zh-CN" sz="2000" dirty="0">
                <a:latin typeface="黑体" panose="02010609060101010101" pitchFamily="49" charset="-122"/>
                <a:ea typeface="黑体" panose="02010609060101010101" pitchFamily="49" charset="-122"/>
              </a:rPr>
              <a:t>人类智能</a:t>
            </a:r>
            <a:r>
              <a:rPr lang="en-US" altLang="zh-CN" sz="2000" dirty="0">
                <a:latin typeface="黑体" panose="02010609060101010101" pitchFamily="49" charset="-122"/>
                <a:ea typeface="黑体" panose="02010609060101010101" pitchFamily="49" charset="-122"/>
              </a:rPr>
              <a:t>, </a:t>
            </a:r>
            <a:r>
              <a:rPr lang="zh-CN" altLang="zh-CN" sz="2000" dirty="0">
                <a:solidFill>
                  <a:srgbClr val="FF0000"/>
                </a:solidFill>
                <a:latin typeface="黑体" panose="02010609060101010101" pitchFamily="49" charset="-122"/>
                <a:ea typeface="黑体" panose="02010609060101010101" pitchFamily="49" charset="-122"/>
              </a:rPr>
              <a:t>探寻</a:t>
            </a:r>
            <a:r>
              <a:rPr lang="zh-CN" altLang="zh-CN" sz="2000" dirty="0">
                <a:latin typeface="黑体" panose="02010609060101010101" pitchFamily="49" charset="-122"/>
                <a:ea typeface="黑体" panose="02010609060101010101" pitchFamily="49" charset="-122"/>
              </a:rPr>
              <a:t>智能本质</a:t>
            </a:r>
            <a:r>
              <a:rPr lang="en-US" altLang="zh-CN" sz="2000" dirty="0">
                <a:latin typeface="黑体" panose="02010609060101010101" pitchFamily="49" charset="-122"/>
                <a:ea typeface="黑体" panose="02010609060101010101" pitchFamily="49" charset="-122"/>
              </a:rPr>
              <a:t>, </a:t>
            </a:r>
            <a:r>
              <a:rPr lang="zh-CN" altLang="zh-CN" sz="2000" dirty="0">
                <a:solidFill>
                  <a:srgbClr val="FF0000"/>
                </a:solidFill>
                <a:latin typeface="黑体" panose="02010609060101010101" pitchFamily="49" charset="-122"/>
                <a:ea typeface="黑体" panose="02010609060101010101" pitchFamily="49" charset="-122"/>
              </a:rPr>
              <a:t>发展</a:t>
            </a:r>
            <a:r>
              <a:rPr lang="zh-CN" altLang="zh-CN" sz="2000" dirty="0">
                <a:latin typeface="黑体" panose="02010609060101010101" pitchFamily="49" charset="-122"/>
                <a:ea typeface="黑体" panose="02010609060101010101" pitchFamily="49" charset="-122"/>
              </a:rPr>
              <a:t>类人</a:t>
            </a:r>
            <a:r>
              <a:rPr lang="zh-CN" altLang="zh-CN" sz="2000" dirty="0">
                <a:solidFill>
                  <a:schemeClr val="tx1"/>
                </a:solidFill>
                <a:latin typeface="黑体" panose="02010609060101010101" pitchFamily="49" charset="-122"/>
                <a:ea typeface="黑体" panose="02010609060101010101" pitchFamily="49" charset="-122"/>
              </a:rPr>
              <a:t>智能机器</a:t>
            </a:r>
            <a:r>
              <a:rPr lang="zh-CN" altLang="en-US" sz="2000" dirty="0">
                <a:latin typeface="黑体" panose="02010609060101010101" pitchFamily="49" charset="-122"/>
                <a:ea typeface="黑体" panose="02010609060101010101" pitchFamily="49" charset="-122"/>
              </a:rPr>
              <a:t>。</a:t>
            </a:r>
            <a:r>
              <a:rPr lang="zh-CN" altLang="en-US" sz="1900" kern="0" dirty="0">
                <a:latin typeface="黑体" panose="02010609060101010101" pitchFamily="49" charset="-122"/>
                <a:ea typeface="黑体" panose="02010609060101010101" pitchFamily="49" charset="-122"/>
              </a:rPr>
              <a:t>该领域的研究</a:t>
            </a:r>
            <a:r>
              <a:rPr lang="zh-CN" altLang="en-US" sz="1900" kern="0" dirty="0" smtClean="0">
                <a:latin typeface="黑体" panose="02010609060101010101" pitchFamily="49" charset="-122"/>
                <a:ea typeface="黑体" panose="02010609060101010101" pitchFamily="49" charset="-122"/>
              </a:rPr>
              <a:t>包括</a:t>
            </a:r>
            <a:r>
              <a:rPr lang="zh-CN" altLang="en-US" sz="1900" kern="0" dirty="0" smtClean="0">
                <a:solidFill>
                  <a:srgbClr val="FF0000"/>
                </a:solidFill>
                <a:latin typeface="黑体" panose="02010609060101010101" pitchFamily="49" charset="-122"/>
                <a:ea typeface="黑体" panose="02010609060101010101" pitchFamily="49" charset="-122"/>
              </a:rPr>
              <a:t>视觉、自然语言、认知与推理、机器人、机器学习、博弈与伦理</a:t>
            </a:r>
            <a:r>
              <a:rPr lang="zh-CN" altLang="en-US" sz="1900" kern="0" dirty="0" smtClean="0">
                <a:latin typeface="黑体" panose="02010609060101010101" pitchFamily="49" charset="-122"/>
                <a:ea typeface="黑体" panose="02010609060101010101" pitchFamily="49" charset="-122"/>
              </a:rPr>
              <a:t>等</a:t>
            </a:r>
            <a:r>
              <a:rPr lang="zh-CN" altLang="en-US" sz="1900" kern="0" dirty="0">
                <a:latin typeface="黑体" panose="02010609060101010101" pitchFamily="49" charset="-122"/>
                <a:ea typeface="黑体" panose="02010609060101010101" pitchFamily="49" charset="-122"/>
              </a:rPr>
              <a:t>。</a:t>
            </a:r>
          </a:p>
          <a:p>
            <a:pPr>
              <a:defRPr/>
            </a:pPr>
            <a:r>
              <a:rPr lang="zh-CN" altLang="en-US" sz="1900" kern="0" dirty="0">
                <a:latin typeface="黑体" panose="02010609060101010101" pitchFamily="49" charset="-122"/>
                <a:ea typeface="黑体" panose="02010609060101010101" pitchFamily="49" charset="-122"/>
              </a:rPr>
              <a:t>人工智能是对人的意识、思维的过程的模拟。人工智能不是人的智能，但能像人那样思考，也可能“</a:t>
            </a:r>
            <a:r>
              <a:rPr lang="zh-CN" altLang="en-US" sz="1900" kern="0" dirty="0">
                <a:solidFill>
                  <a:srgbClr val="FF0000"/>
                </a:solidFill>
                <a:latin typeface="黑体" panose="02010609060101010101" pitchFamily="49" charset="-122"/>
                <a:ea typeface="黑体" panose="02010609060101010101" pitchFamily="49" charset="-122"/>
              </a:rPr>
              <a:t>超过</a:t>
            </a:r>
            <a:r>
              <a:rPr lang="zh-CN" altLang="en-US" sz="1900" kern="0" dirty="0">
                <a:latin typeface="黑体" panose="02010609060101010101" pitchFamily="49" charset="-122"/>
                <a:ea typeface="黑体" panose="02010609060101010101" pitchFamily="49" charset="-122"/>
              </a:rPr>
              <a:t>”人的智能。</a:t>
            </a:r>
          </a:p>
        </p:txBody>
      </p:sp>
      <p:sp>
        <p:nvSpPr>
          <p:cNvPr id="20" name="文本框 69"/>
          <p:cNvSpPr txBox="1">
            <a:spLocks noChangeArrowheads="1"/>
          </p:cNvSpPr>
          <p:nvPr/>
        </p:nvSpPr>
        <p:spPr bwMode="auto">
          <a:xfrm>
            <a:off x="0" y="3401992"/>
            <a:ext cx="45989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200" b="1" dirty="0">
                <a:solidFill>
                  <a:srgbClr val="262626"/>
                </a:solidFill>
                <a:latin typeface="微软雅黑" panose="020B0503020204020204" pitchFamily="34" charset="-122"/>
                <a:ea typeface="微软雅黑" panose="020B0503020204020204" pitchFamily="34" charset="-122"/>
              </a:rPr>
              <a:t>什么是人工智能？</a:t>
            </a:r>
          </a:p>
        </p:txBody>
      </p:sp>
      <p:pic>
        <p:nvPicPr>
          <p:cNvPr id="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8840" y="0"/>
            <a:ext cx="6233160" cy="3511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文本框 69"/>
          <p:cNvSpPr txBox="1">
            <a:spLocks noChangeArrowheads="1"/>
          </p:cNvSpPr>
          <p:nvPr/>
        </p:nvSpPr>
        <p:spPr bwMode="auto">
          <a:xfrm>
            <a:off x="6093777" y="3907800"/>
            <a:ext cx="45989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200" b="1" dirty="0">
                <a:solidFill>
                  <a:srgbClr val="262626"/>
                </a:solidFill>
                <a:latin typeface="微软雅黑" panose="020B0503020204020204" pitchFamily="34" charset="-122"/>
                <a:ea typeface="微软雅黑" panose="020B0503020204020204" pitchFamily="34" charset="-122"/>
              </a:rPr>
              <a:t>人工智能有那些类型？</a:t>
            </a:r>
          </a:p>
        </p:txBody>
      </p:sp>
      <p:sp>
        <p:nvSpPr>
          <p:cNvPr id="12" name="内容占位符 2"/>
          <p:cNvSpPr txBox="1"/>
          <p:nvPr/>
        </p:nvSpPr>
        <p:spPr bwMode="auto">
          <a:xfrm>
            <a:off x="6050280" y="4434542"/>
            <a:ext cx="5868035" cy="228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a:defRPr/>
            </a:pPr>
            <a:r>
              <a:rPr lang="zh-CN" altLang="en-US" sz="1900" b="1" kern="0" dirty="0">
                <a:solidFill>
                  <a:srgbClr val="FF0000"/>
                </a:solidFill>
                <a:latin typeface="黑体" panose="02010609060101010101" pitchFamily="49" charset="-122"/>
                <a:ea typeface="黑体" panose="02010609060101010101" pitchFamily="49" charset="-122"/>
              </a:rPr>
              <a:t>弱人工智能</a:t>
            </a:r>
            <a:r>
              <a:rPr lang="zh-CN" altLang="en-US" sz="1900" kern="0" dirty="0">
                <a:latin typeface="黑体" panose="02010609060101010101" pitchFamily="49" charset="-122"/>
                <a:ea typeface="黑体" panose="02010609060101010101" pitchFamily="49" charset="-122"/>
              </a:rPr>
              <a:t>，包含基础的、特定场景下角色型的任务，如</a:t>
            </a:r>
            <a:r>
              <a:rPr lang="en-US" altLang="zh-CN" sz="1900" kern="0" dirty="0">
                <a:latin typeface="黑体" panose="02010609060101010101" pitchFamily="49" charset="-122"/>
                <a:ea typeface="黑体" panose="02010609060101010101" pitchFamily="49" charset="-122"/>
              </a:rPr>
              <a:t>Siri</a:t>
            </a:r>
            <a:r>
              <a:rPr lang="zh-CN" altLang="en-US" sz="1900" kern="0" dirty="0">
                <a:latin typeface="黑体" panose="02010609060101010101" pitchFamily="49" charset="-122"/>
                <a:ea typeface="黑体" panose="02010609060101010101" pitchFamily="49" charset="-122"/>
              </a:rPr>
              <a:t>等聊天机器人和</a:t>
            </a:r>
            <a:r>
              <a:rPr lang="en-US" altLang="zh-CN" sz="1900" kern="0" dirty="0" err="1">
                <a:latin typeface="黑体" panose="02010609060101010101" pitchFamily="49" charset="-122"/>
                <a:ea typeface="黑体" panose="02010609060101010101" pitchFamily="49" charset="-122"/>
              </a:rPr>
              <a:t>AlphaGo</a:t>
            </a:r>
            <a:r>
              <a:rPr lang="zh-CN" altLang="en-US" sz="1900" kern="0" dirty="0">
                <a:latin typeface="黑体" panose="02010609060101010101" pitchFamily="49" charset="-122"/>
                <a:ea typeface="黑体" panose="02010609060101010101" pitchFamily="49" charset="-122"/>
              </a:rPr>
              <a:t>等下棋机器人；</a:t>
            </a:r>
          </a:p>
          <a:p>
            <a:pPr>
              <a:defRPr/>
            </a:pPr>
            <a:r>
              <a:rPr lang="zh-CN" altLang="en-US" sz="1900" b="1" kern="0" dirty="0">
                <a:solidFill>
                  <a:srgbClr val="FF0000"/>
                </a:solidFill>
                <a:latin typeface="黑体" panose="02010609060101010101" pitchFamily="49" charset="-122"/>
                <a:ea typeface="黑体" panose="02010609060101010101" pitchFamily="49" charset="-122"/>
              </a:rPr>
              <a:t>通用</a:t>
            </a:r>
            <a:r>
              <a:rPr lang="en-US" altLang="zh-CN" sz="1900" b="1" kern="0" dirty="0">
                <a:solidFill>
                  <a:srgbClr val="FF0000"/>
                </a:solidFill>
                <a:latin typeface="黑体" panose="02010609060101010101" pitchFamily="49" charset="-122"/>
                <a:ea typeface="黑体" panose="02010609060101010101" pitchFamily="49" charset="-122"/>
              </a:rPr>
              <a:t>(</a:t>
            </a:r>
            <a:r>
              <a:rPr lang="zh-CN" altLang="en-US" sz="1900" b="1" kern="0" dirty="0">
                <a:solidFill>
                  <a:srgbClr val="FF0000"/>
                </a:solidFill>
                <a:latin typeface="黑体" panose="02010609060101010101" pitchFamily="49" charset="-122"/>
                <a:ea typeface="黑体" panose="02010609060101010101" pitchFamily="49" charset="-122"/>
              </a:rPr>
              <a:t>强</a:t>
            </a:r>
            <a:r>
              <a:rPr lang="en-US" altLang="zh-CN" sz="1900" b="1" kern="0" dirty="0">
                <a:solidFill>
                  <a:srgbClr val="FF0000"/>
                </a:solidFill>
                <a:latin typeface="黑体" panose="02010609060101010101" pitchFamily="49" charset="-122"/>
                <a:ea typeface="黑体" panose="02010609060101010101" pitchFamily="49" charset="-122"/>
              </a:rPr>
              <a:t>)</a:t>
            </a:r>
            <a:r>
              <a:rPr lang="zh-CN" altLang="en-US" sz="1900" b="1" kern="0" dirty="0">
                <a:solidFill>
                  <a:srgbClr val="FF0000"/>
                </a:solidFill>
                <a:latin typeface="黑体" panose="02010609060101010101" pitchFamily="49" charset="-122"/>
                <a:ea typeface="黑体" panose="02010609060101010101" pitchFamily="49" charset="-122"/>
              </a:rPr>
              <a:t>人工智能</a:t>
            </a:r>
            <a:r>
              <a:rPr lang="zh-CN" altLang="en-US" sz="1900" kern="0" dirty="0">
                <a:latin typeface="黑体" panose="02010609060101010101" pitchFamily="49" charset="-122"/>
                <a:ea typeface="黑体" panose="02010609060101010101" pitchFamily="49" charset="-122"/>
              </a:rPr>
              <a:t>，包含人类水平的任务，涉及机器的持续学习（</a:t>
            </a:r>
            <a:r>
              <a:rPr lang="en-US" altLang="zh-CN" dirty="0">
                <a:solidFill>
                  <a:srgbClr val="FF0000"/>
                </a:solidFill>
              </a:rPr>
              <a:t>Perceiving</a:t>
            </a:r>
            <a:r>
              <a:rPr lang="zh-CN" altLang="en-US" dirty="0">
                <a:solidFill>
                  <a:srgbClr val="FF0000"/>
                </a:solidFill>
              </a:rPr>
              <a:t>、</a:t>
            </a:r>
            <a:r>
              <a:rPr lang="en-US" altLang="zh-CN" dirty="0">
                <a:solidFill>
                  <a:srgbClr val="FF0000"/>
                </a:solidFill>
              </a:rPr>
              <a:t>Learning</a:t>
            </a:r>
            <a:r>
              <a:rPr lang="zh-CN" altLang="en-US" dirty="0">
                <a:solidFill>
                  <a:srgbClr val="FF0000"/>
                </a:solidFill>
              </a:rPr>
              <a:t>、</a:t>
            </a:r>
            <a:r>
              <a:rPr lang="en-US" altLang="zh-CN" dirty="0"/>
              <a:t>Abstracting</a:t>
            </a:r>
            <a:r>
              <a:rPr lang="zh-CN" altLang="en-US" dirty="0"/>
              <a:t>、</a:t>
            </a:r>
            <a:r>
              <a:rPr lang="en-US" altLang="zh-CN" dirty="0"/>
              <a:t>Reasoning</a:t>
            </a:r>
            <a:r>
              <a:rPr lang="zh-CN" altLang="en-US" sz="1900" kern="0" dirty="0">
                <a:latin typeface="黑体" panose="02010609060101010101" pitchFamily="49" charset="-122"/>
                <a:ea typeface="黑体" panose="02010609060101010101" pitchFamily="49" charset="-122"/>
              </a:rPr>
              <a:t>）；</a:t>
            </a:r>
          </a:p>
          <a:p>
            <a:pPr>
              <a:defRPr/>
            </a:pPr>
            <a:r>
              <a:rPr lang="zh-CN" altLang="en-US" sz="1900" kern="0" dirty="0">
                <a:solidFill>
                  <a:srgbClr val="FF0000"/>
                </a:solidFill>
                <a:latin typeface="黑体" panose="02010609060101010101" pitchFamily="49" charset="-122"/>
                <a:ea typeface="黑体" panose="02010609060101010101" pitchFamily="49" charset="-122"/>
              </a:rPr>
              <a:t>超人工智能</a:t>
            </a:r>
            <a:r>
              <a:rPr lang="zh-CN" altLang="en-US" sz="1900" kern="0" dirty="0">
                <a:latin typeface="黑体" panose="02010609060101010101" pitchFamily="49" charset="-122"/>
                <a:ea typeface="黑体" panose="02010609060101010101" pitchFamily="49" charset="-122"/>
              </a:rPr>
              <a:t>，在几乎所有领域都比最聪明的人类大脑都聪明很多。</a:t>
            </a:r>
          </a:p>
          <a:p>
            <a:pPr>
              <a:defRPr/>
            </a:pPr>
            <a:endParaRPr lang="zh-CN" altLang="en-US" sz="1900" kern="0"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面向知识图谱的</a:t>
            </a:r>
            <a:r>
              <a:rPr lang="en-US" altLang="zh-CN" dirty="0" err="1"/>
              <a:t>Sogou</a:t>
            </a:r>
            <a:r>
              <a:rPr lang="zh-CN" altLang="en-US" dirty="0"/>
              <a:t>搜索技术</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59" y="990600"/>
            <a:ext cx="10993277" cy="6180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792217" y="5575934"/>
            <a:ext cx="8110243" cy="824868"/>
          </a:xfrm>
          <a:custGeom>
            <a:avLst/>
            <a:gdLst>
              <a:gd name="connsiteX0" fmla="*/ 19050 w 7022593"/>
              <a:gd name="connsiteY0" fmla="*/ 215296 h 1215551"/>
              <a:gd name="connsiteX1" fmla="*/ 215295 w 7022593"/>
              <a:gd name="connsiteY1" fmla="*/ 19050 h 1215551"/>
              <a:gd name="connsiteX2" fmla="*/ 6807297 w 7022593"/>
              <a:gd name="connsiteY2" fmla="*/ 19050 h 1215551"/>
              <a:gd name="connsiteX3" fmla="*/ 7003542 w 7022593"/>
              <a:gd name="connsiteY3" fmla="*/ 215296 h 1215551"/>
              <a:gd name="connsiteX4" fmla="*/ 7003542 w 7022593"/>
              <a:gd name="connsiteY4" fmla="*/ 1000256 h 1215551"/>
              <a:gd name="connsiteX5" fmla="*/ 6807297 w 7022593"/>
              <a:gd name="connsiteY5" fmla="*/ 1196501 h 1215551"/>
              <a:gd name="connsiteX6" fmla="*/ 215295 w 7022593"/>
              <a:gd name="connsiteY6" fmla="*/ 1196501 h 1215551"/>
              <a:gd name="connsiteX7" fmla="*/ 19050 w 7022593"/>
              <a:gd name="connsiteY7" fmla="*/ 1000256 h 1215551"/>
              <a:gd name="connsiteX8" fmla="*/ 19050 w 7022593"/>
              <a:gd name="connsiteY8" fmla="*/ 215296 h 12155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22593" h="1215551">
                <a:moveTo>
                  <a:pt x="19050" y="215296"/>
                </a:moveTo>
                <a:cubicBezTo>
                  <a:pt x="19050" y="106912"/>
                  <a:pt x="106912" y="19050"/>
                  <a:pt x="215295" y="19050"/>
                </a:cubicBezTo>
                <a:lnTo>
                  <a:pt x="6807297" y="19050"/>
                </a:lnTo>
                <a:cubicBezTo>
                  <a:pt x="6915679" y="19050"/>
                  <a:pt x="7003542" y="106912"/>
                  <a:pt x="7003542" y="215296"/>
                </a:cubicBezTo>
                <a:lnTo>
                  <a:pt x="7003542" y="1000256"/>
                </a:lnTo>
                <a:cubicBezTo>
                  <a:pt x="7003542" y="1108639"/>
                  <a:pt x="6915679" y="1196501"/>
                  <a:pt x="6807297" y="1196501"/>
                </a:cubicBezTo>
                <a:lnTo>
                  <a:pt x="215295" y="1196501"/>
                </a:lnTo>
                <a:cubicBezTo>
                  <a:pt x="106912" y="1196501"/>
                  <a:pt x="19050" y="1108639"/>
                  <a:pt x="19050" y="1000256"/>
                </a:cubicBezTo>
                <a:lnTo>
                  <a:pt x="19050" y="215296"/>
                </a:lnTo>
              </a:path>
            </a:pathLst>
          </a:custGeom>
          <a:solidFill>
            <a:srgbClr val="000000">
              <a:alpha val="0"/>
            </a:srgbClr>
          </a:solidFill>
          <a:ln w="381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latin typeface="华文细黑" panose="02010600040101010101" pitchFamily="2" charset="-122"/>
              <a:ea typeface="华文细黑" panose="02010600040101010101" pitchFamily="2" charset="-122"/>
              <a:cs typeface="华文细黑" panose="02010600040101010101" pitchFamily="2" charset="-122"/>
            </a:endParaRPr>
          </a:p>
        </p:txBody>
      </p:sp>
      <p:pic>
        <p:nvPicPr>
          <p:cNvPr id="5" name="Picture 3"/>
          <p:cNvPicPr>
            <a:picLocks noChangeAspect="1" noChangeArrowheads="1"/>
          </p:cNvPicPr>
          <p:nvPr/>
        </p:nvPicPr>
        <p:blipFill>
          <a:blip r:embed="rId3"/>
          <a:srcRect/>
          <a:stretch>
            <a:fillRect/>
          </a:stretch>
        </p:blipFill>
        <p:spPr bwMode="auto">
          <a:xfrm>
            <a:off x="306443" y="2797340"/>
            <a:ext cx="4284133" cy="2150533"/>
          </a:xfrm>
          <a:prstGeom prst="rect">
            <a:avLst/>
          </a:prstGeom>
          <a:noFill/>
        </p:spPr>
      </p:pic>
      <p:pic>
        <p:nvPicPr>
          <p:cNvPr id="6" name="Picture 3"/>
          <p:cNvPicPr>
            <a:picLocks noChangeAspect="1" noChangeArrowheads="1"/>
          </p:cNvPicPr>
          <p:nvPr/>
        </p:nvPicPr>
        <p:blipFill>
          <a:blip r:embed="rId4"/>
          <a:srcRect/>
          <a:stretch>
            <a:fillRect/>
          </a:stretch>
        </p:blipFill>
        <p:spPr bwMode="auto">
          <a:xfrm>
            <a:off x="4819555" y="2334748"/>
            <a:ext cx="3610724" cy="3202181"/>
          </a:xfrm>
          <a:prstGeom prst="rect">
            <a:avLst/>
          </a:prstGeom>
          <a:noFill/>
        </p:spPr>
      </p:pic>
      <p:sp>
        <p:nvSpPr>
          <p:cNvPr id="7" name="TextBox 1"/>
          <p:cNvSpPr txBox="1"/>
          <p:nvPr/>
        </p:nvSpPr>
        <p:spPr>
          <a:xfrm>
            <a:off x="1440976" y="2340140"/>
            <a:ext cx="1941277" cy="340835"/>
          </a:xfrm>
          <a:prstGeom prst="rect">
            <a:avLst/>
          </a:prstGeom>
          <a:noFill/>
        </p:spPr>
        <p:txBody>
          <a:bodyPr wrap="none" lIns="0" tIns="0" rIns="0" bIns="60958" rtlCol="0">
            <a:spAutoFit/>
          </a:bodyPr>
          <a:lstStyle/>
          <a:p>
            <a:pPr>
              <a:lnSpc>
                <a:spcPts val="2135"/>
              </a:lnSpc>
            </a:pPr>
            <a:r>
              <a:rPr lang="en-US" altLang="zh-CN" sz="2000" dirty="0">
                <a:solidFill>
                  <a:srgbClr val="000000"/>
                </a:solidFill>
                <a:latin typeface="华文细黑" panose="02010600040101010101" pitchFamily="2" charset="-122"/>
                <a:ea typeface="华文细黑" panose="02010600040101010101" pitchFamily="2" charset="-122"/>
                <a:cs typeface="华文细黑" panose="02010600040101010101" pitchFamily="2" charset="-122"/>
              </a:rPr>
              <a:t>Gene</a:t>
            </a:r>
            <a:r>
              <a:rPr lang="en-US" altLang="zh-CN" sz="2000" dirty="0">
                <a:latin typeface="华文细黑" panose="02010600040101010101" pitchFamily="2" charset="-122"/>
                <a:ea typeface="华文细黑" panose="02010600040101010101" pitchFamily="2" charset="-122"/>
                <a:cs typeface="华文细黑" panose="02010600040101010101" pitchFamily="2" charset="-122"/>
              </a:rPr>
              <a:t> </a:t>
            </a:r>
            <a:r>
              <a:rPr lang="en-US" altLang="zh-CN" sz="2000" dirty="0">
                <a:solidFill>
                  <a:srgbClr val="000000"/>
                </a:solidFill>
                <a:latin typeface="华文细黑" panose="02010600040101010101" pitchFamily="2" charset="-122"/>
                <a:ea typeface="华文细黑" panose="02010600040101010101" pitchFamily="2" charset="-122"/>
                <a:cs typeface="华文细黑" panose="02010600040101010101" pitchFamily="2" charset="-122"/>
              </a:rPr>
              <a:t>Ontology</a:t>
            </a:r>
          </a:p>
        </p:txBody>
      </p:sp>
      <p:sp>
        <p:nvSpPr>
          <p:cNvPr id="8" name="TextBox 1"/>
          <p:cNvSpPr txBox="1"/>
          <p:nvPr/>
        </p:nvSpPr>
        <p:spPr>
          <a:xfrm>
            <a:off x="6306866" y="2149029"/>
            <a:ext cx="532188" cy="340835"/>
          </a:xfrm>
          <a:prstGeom prst="rect">
            <a:avLst/>
          </a:prstGeom>
          <a:noFill/>
        </p:spPr>
        <p:txBody>
          <a:bodyPr wrap="none" lIns="0" tIns="0" rIns="0" bIns="60958" rtlCol="0">
            <a:spAutoFit/>
          </a:bodyPr>
          <a:lstStyle/>
          <a:p>
            <a:pPr>
              <a:lnSpc>
                <a:spcPts val="2135"/>
              </a:lnSpc>
            </a:pPr>
            <a:r>
              <a:rPr lang="en-US" altLang="zh-CN" sz="2000" dirty="0">
                <a:solidFill>
                  <a:srgbClr val="000000"/>
                </a:solidFill>
                <a:latin typeface="华文细黑" panose="02010600040101010101" pitchFamily="2" charset="-122"/>
                <a:ea typeface="华文细黑" panose="02010600040101010101" pitchFamily="2" charset="-122"/>
                <a:cs typeface="华文细黑" panose="02010600040101010101" pitchFamily="2" charset="-122"/>
              </a:rPr>
              <a:t>LOD</a:t>
            </a:r>
          </a:p>
        </p:txBody>
      </p:sp>
      <p:sp>
        <p:nvSpPr>
          <p:cNvPr id="9" name="TextBox 1"/>
          <p:cNvSpPr txBox="1"/>
          <p:nvPr/>
        </p:nvSpPr>
        <p:spPr>
          <a:xfrm>
            <a:off x="1943947" y="5753546"/>
            <a:ext cx="5420074" cy="458778"/>
          </a:xfrm>
          <a:prstGeom prst="rect">
            <a:avLst/>
          </a:prstGeom>
          <a:noFill/>
        </p:spPr>
        <p:txBody>
          <a:bodyPr wrap="none" lIns="0" tIns="0" rIns="0" bIns="60958" rtlCol="0">
            <a:spAutoFit/>
          </a:bodyPr>
          <a:lstStyle/>
          <a:p>
            <a:pPr>
              <a:lnSpc>
                <a:spcPts val="3465"/>
              </a:lnSpc>
              <a:tabLst>
                <a:tab pos="33655" algn="l"/>
              </a:tabLst>
            </a:pPr>
            <a:r>
              <a:rPr lang="en-US" altLang="zh-CN" sz="2800" dirty="0">
                <a:latin typeface="黑体" panose="02010609060101010101" pitchFamily="49" charset="-122"/>
                <a:ea typeface="黑体" panose="02010609060101010101" pitchFamily="49" charset="-122"/>
                <a:cs typeface="华文细黑" panose="02010600040101010101" pitchFamily="2" charset="-122"/>
              </a:rPr>
              <a:t>	</a:t>
            </a:r>
            <a:r>
              <a:rPr lang="zh-CN" altLang="en-US" sz="2800" dirty="0">
                <a:latin typeface="黑体" panose="02010609060101010101" pitchFamily="49" charset="-122"/>
                <a:ea typeface="黑体" panose="02010609060101010101" pitchFamily="49" charset="-122"/>
                <a:cs typeface="华文细黑" panose="02010600040101010101" pitchFamily="2" charset="-122"/>
              </a:rPr>
              <a:t>企业对知识图谱有大量的业务需求</a:t>
            </a:r>
            <a:endParaRPr lang="en-US" altLang="zh-CN" sz="2800" dirty="0">
              <a:solidFill>
                <a:srgbClr val="000000"/>
              </a:solidFill>
              <a:latin typeface="黑体" panose="02010609060101010101" pitchFamily="49" charset="-122"/>
              <a:ea typeface="黑体" panose="02010609060101010101" pitchFamily="49" charset="-122"/>
              <a:cs typeface="华文细黑" panose="02010600040101010101" pitchFamily="2" charset="-122"/>
            </a:endParaRPr>
          </a:p>
        </p:txBody>
      </p:sp>
      <p:sp>
        <p:nvSpPr>
          <p:cNvPr id="10" name="TextBox 1"/>
          <p:cNvSpPr txBox="1"/>
          <p:nvPr/>
        </p:nvSpPr>
        <p:spPr>
          <a:xfrm>
            <a:off x="890693" y="1115907"/>
            <a:ext cx="6580328" cy="725646"/>
          </a:xfrm>
          <a:prstGeom prst="rect">
            <a:avLst/>
          </a:prstGeom>
          <a:noFill/>
        </p:spPr>
        <p:txBody>
          <a:bodyPr wrap="none" lIns="0" tIns="0" rIns="0" bIns="60958" rtlCol="0">
            <a:spAutoFit/>
          </a:bodyPr>
          <a:lstStyle/>
          <a:p>
            <a:pPr>
              <a:lnSpc>
                <a:spcPts val="1335"/>
              </a:lnSpc>
            </a:pPr>
            <a:endParaRPr lang="en-US" altLang="zh-CN" sz="2500" dirty="0">
              <a:latin typeface="华文细黑" panose="02010600040101010101" pitchFamily="2" charset="-122"/>
              <a:ea typeface="华文细黑" panose="02010600040101010101" pitchFamily="2" charset="-122"/>
              <a:cs typeface="华文细黑" panose="02010600040101010101" pitchFamily="2" charset="-122"/>
            </a:endParaRPr>
          </a:p>
          <a:p>
            <a:pPr>
              <a:lnSpc>
                <a:spcPts val="4400"/>
              </a:lnSpc>
              <a:tabLst>
                <a:tab pos="389255" algn="l"/>
                <a:tab pos="659765" algn="l"/>
              </a:tabLst>
            </a:pPr>
            <a:r>
              <a:rPr lang="zh-CN" altLang="en-US" sz="2500" dirty="0">
                <a:latin typeface="华文细黑" panose="02010600040101010101" pitchFamily="2" charset="-122"/>
                <a:ea typeface="华文细黑" panose="02010600040101010101" pitchFamily="2" charset="-122"/>
                <a:cs typeface="华文细黑" panose="02010600040101010101" pitchFamily="2" charset="-122"/>
              </a:rPr>
              <a:t>从两方面来建设知识图谱体系</a:t>
            </a:r>
            <a:r>
              <a:rPr lang="en-US" altLang="zh-CN" sz="2500" dirty="0">
                <a:solidFill>
                  <a:srgbClr val="000000"/>
                </a:solidFill>
                <a:latin typeface="华文细黑" panose="02010600040101010101" pitchFamily="2" charset="-122"/>
                <a:ea typeface="华文细黑" panose="02010600040101010101" pitchFamily="2" charset="-122"/>
                <a:cs typeface="华文细黑" panose="02010600040101010101" pitchFamily="2" charset="-122"/>
              </a:rPr>
              <a:t>:</a:t>
            </a:r>
            <a:r>
              <a:rPr lang="en-US" altLang="zh-CN" sz="2500" dirty="0">
                <a:latin typeface="华文细黑" panose="02010600040101010101" pitchFamily="2" charset="-122"/>
                <a:ea typeface="华文细黑" panose="02010600040101010101" pitchFamily="2" charset="-122"/>
                <a:cs typeface="华文细黑" panose="02010600040101010101" pitchFamily="2" charset="-122"/>
              </a:rPr>
              <a:t> </a:t>
            </a:r>
            <a:r>
              <a:rPr lang="zh-CN" altLang="en-US" sz="2500"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rPr>
              <a:t>知识实体，算法</a:t>
            </a:r>
            <a:endParaRPr lang="en-US" altLang="zh-CN" sz="2500"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endParaRPr>
          </a:p>
        </p:txBody>
      </p:sp>
      <p:pic>
        <p:nvPicPr>
          <p:cNvPr id="11" name="Picture 5" descr="思维导图墙"/>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0894" y="615247"/>
            <a:ext cx="3951105" cy="366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t>企业知识图谱的建立</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586" y="1824240"/>
            <a:ext cx="9271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 name="组合 16"/>
          <p:cNvGrpSpPr/>
          <p:nvPr/>
        </p:nvGrpSpPr>
        <p:grpSpPr>
          <a:xfrm>
            <a:off x="1966013" y="1402181"/>
            <a:ext cx="9491016" cy="1097709"/>
            <a:chOff x="1691680" y="1783180"/>
            <a:chExt cx="7118262" cy="1097709"/>
          </a:xfrm>
        </p:grpSpPr>
        <p:sp>
          <p:nvSpPr>
            <p:cNvPr id="8" name="矩形 7"/>
            <p:cNvSpPr/>
            <p:nvPr/>
          </p:nvSpPr>
          <p:spPr>
            <a:xfrm>
              <a:off x="1691680" y="1783181"/>
              <a:ext cx="1656184" cy="1079183"/>
            </a:xfrm>
            <a:prstGeom prst="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语义理解</a:t>
              </a:r>
              <a:endParaRPr lang="en-US" altLang="zh-CN" sz="1600" b="1" dirty="0">
                <a:solidFill>
                  <a:schemeClr val="tx1"/>
                </a:solidFill>
                <a:latin typeface="微软雅黑" panose="020B0503020204020204" pitchFamily="34" charset="-122"/>
                <a:ea typeface="微软雅黑" panose="020B0503020204020204" pitchFamily="34" charset="-122"/>
              </a:endParaRPr>
            </a:p>
            <a:p>
              <a:pPr algn="ctr"/>
              <a:endParaRPr lang="en-US" altLang="zh-CN" sz="1600" b="1" dirty="0">
                <a:solidFill>
                  <a:schemeClr val="tx1"/>
                </a:solidFill>
                <a:latin typeface="微软雅黑" panose="020B0503020204020204" pitchFamily="34" charset="-122"/>
                <a:ea typeface="微软雅黑" panose="020B0503020204020204" pitchFamily="34" charset="-122"/>
              </a:endParaRPr>
            </a:p>
            <a:p>
              <a:pPr algn="ct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20" name="矩形 19"/>
            <p:cNvSpPr/>
            <p:nvPr/>
          </p:nvSpPr>
          <p:spPr>
            <a:xfrm>
              <a:off x="7132696" y="1801060"/>
              <a:ext cx="1677246" cy="1079183"/>
            </a:xfrm>
            <a:prstGeom prst="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智能检索与问答</a:t>
              </a:r>
              <a:endParaRPr lang="en-US" altLang="zh-CN" sz="1600" b="1" dirty="0">
                <a:solidFill>
                  <a:schemeClr val="tx1"/>
                </a:solidFill>
                <a:latin typeface="微软雅黑" panose="020B0503020204020204" pitchFamily="34" charset="-122"/>
                <a:ea typeface="微软雅黑" panose="020B0503020204020204" pitchFamily="34" charset="-122"/>
              </a:endParaRPr>
            </a:p>
            <a:p>
              <a:pPr algn="ctr"/>
              <a:endParaRPr lang="en-US" altLang="zh-CN" sz="1600" b="1" dirty="0">
                <a:solidFill>
                  <a:schemeClr val="tx1"/>
                </a:solidFill>
                <a:latin typeface="微软雅黑" panose="020B0503020204020204" pitchFamily="34" charset="-122"/>
                <a:ea typeface="微软雅黑" panose="020B0503020204020204" pitchFamily="34" charset="-122"/>
              </a:endParaRPr>
            </a:p>
            <a:p>
              <a:pPr algn="ct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21" name="矩形 20"/>
            <p:cNvSpPr/>
            <p:nvPr/>
          </p:nvSpPr>
          <p:spPr>
            <a:xfrm>
              <a:off x="3587496" y="1783180"/>
              <a:ext cx="1560567" cy="1079183"/>
            </a:xfrm>
            <a:prstGeom prst="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数据关联探索</a:t>
              </a:r>
              <a:endParaRPr lang="en-US" altLang="zh-CN" sz="1600" b="1" dirty="0">
                <a:solidFill>
                  <a:schemeClr val="tx1"/>
                </a:solidFill>
                <a:latin typeface="微软雅黑" panose="020B0503020204020204" pitchFamily="34" charset="-122"/>
                <a:ea typeface="微软雅黑" panose="020B0503020204020204" pitchFamily="34" charset="-122"/>
              </a:endParaRPr>
            </a:p>
            <a:p>
              <a:pPr algn="ctr"/>
              <a:endParaRPr lang="en-US" altLang="zh-CN" sz="1600" b="1" dirty="0">
                <a:solidFill>
                  <a:schemeClr val="tx1"/>
                </a:solidFill>
                <a:latin typeface="微软雅黑" panose="020B0503020204020204" pitchFamily="34" charset="-122"/>
                <a:ea typeface="微软雅黑" panose="020B0503020204020204" pitchFamily="34" charset="-122"/>
              </a:endParaRPr>
            </a:p>
            <a:p>
              <a:pPr algn="ct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22" name="矩形 21"/>
            <p:cNvSpPr/>
            <p:nvPr/>
          </p:nvSpPr>
          <p:spPr>
            <a:xfrm>
              <a:off x="5380620" y="1801706"/>
              <a:ext cx="1459632" cy="1079183"/>
            </a:xfrm>
            <a:prstGeom prst="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业务动态扩展</a:t>
              </a:r>
              <a:endParaRPr lang="en-US" altLang="zh-CN" sz="1600" b="1" dirty="0">
                <a:solidFill>
                  <a:schemeClr val="tx1"/>
                </a:solidFill>
                <a:latin typeface="微软雅黑" panose="020B0503020204020204" pitchFamily="34" charset="-122"/>
                <a:ea typeface="微软雅黑" panose="020B0503020204020204" pitchFamily="34" charset="-122"/>
              </a:endParaRPr>
            </a:p>
            <a:p>
              <a:pPr algn="ctr"/>
              <a:endParaRPr lang="en-US" altLang="zh-CN" sz="1600" b="1" dirty="0">
                <a:solidFill>
                  <a:schemeClr val="tx1"/>
                </a:solidFill>
                <a:latin typeface="微软雅黑" panose="020B0503020204020204" pitchFamily="34" charset="-122"/>
                <a:ea typeface="微软雅黑" panose="020B0503020204020204" pitchFamily="34" charset="-122"/>
              </a:endParaRPr>
            </a:p>
            <a:p>
              <a:pPr algn="ctr"/>
              <a:endParaRPr lang="zh-CN" altLang="en-US" sz="1600" b="1" dirty="0">
                <a:solidFill>
                  <a:schemeClr val="tx1"/>
                </a:solidFill>
                <a:latin typeface="微软雅黑" panose="020B0503020204020204" pitchFamily="34" charset="-122"/>
                <a:ea typeface="微软雅黑" panose="020B0503020204020204" pitchFamily="34" charset="-122"/>
              </a:endParaRPr>
            </a:p>
          </p:txBody>
        </p:sp>
      </p:gr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8845" y="1835252"/>
            <a:ext cx="990600"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2388" y="1894823"/>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4665" y="1901926"/>
            <a:ext cx="1168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 name="组合 26"/>
          <p:cNvGrpSpPr/>
          <p:nvPr/>
        </p:nvGrpSpPr>
        <p:grpSpPr>
          <a:xfrm>
            <a:off x="1783475" y="4707413"/>
            <a:ext cx="9491016" cy="1097709"/>
            <a:chOff x="1691680" y="1783180"/>
            <a:chExt cx="7118262" cy="1097709"/>
          </a:xfrm>
        </p:grpSpPr>
        <p:sp>
          <p:nvSpPr>
            <p:cNvPr id="28" name="矩形 27"/>
            <p:cNvSpPr/>
            <p:nvPr/>
          </p:nvSpPr>
          <p:spPr>
            <a:xfrm>
              <a:off x="1691680" y="1783181"/>
              <a:ext cx="1656184" cy="1079183"/>
            </a:xfrm>
            <a:prstGeom prst="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非结构化数据计算机难以理解</a:t>
              </a:r>
              <a:endParaRPr lang="en-US" altLang="zh-CN" sz="1600" b="1" dirty="0">
                <a:solidFill>
                  <a:schemeClr val="tx1"/>
                </a:solidFill>
                <a:latin typeface="微软雅黑" panose="020B0503020204020204" pitchFamily="34" charset="-122"/>
                <a:ea typeface="微软雅黑" panose="020B0503020204020204" pitchFamily="34" charset="-122"/>
              </a:endParaRPr>
            </a:p>
            <a:p>
              <a:pPr algn="ctr"/>
              <a:endParaRPr lang="en-US" altLang="zh-CN" sz="1600" b="1" dirty="0">
                <a:solidFill>
                  <a:schemeClr val="tx1"/>
                </a:solidFill>
                <a:latin typeface="微软雅黑" panose="020B0503020204020204" pitchFamily="34" charset="-122"/>
                <a:ea typeface="微软雅黑" panose="020B0503020204020204" pitchFamily="34" charset="-122"/>
              </a:endParaRPr>
            </a:p>
            <a:p>
              <a:pPr algn="ct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29" name="矩形 28"/>
            <p:cNvSpPr/>
            <p:nvPr/>
          </p:nvSpPr>
          <p:spPr>
            <a:xfrm>
              <a:off x="7132696" y="1801060"/>
              <a:ext cx="1677246" cy="1079183"/>
            </a:xfrm>
            <a:prstGeom prst="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数据使用专业程度过高</a:t>
              </a:r>
              <a:endParaRPr lang="en-US" altLang="zh-CN" sz="1600" b="1" dirty="0">
                <a:solidFill>
                  <a:schemeClr val="tx1"/>
                </a:solidFill>
                <a:latin typeface="微软雅黑" panose="020B0503020204020204" pitchFamily="34" charset="-122"/>
                <a:ea typeface="微软雅黑" panose="020B0503020204020204" pitchFamily="34" charset="-122"/>
              </a:endParaRPr>
            </a:p>
            <a:p>
              <a:pPr algn="ctr"/>
              <a:endParaRPr lang="en-US" altLang="zh-CN" sz="1600" b="1" dirty="0">
                <a:solidFill>
                  <a:schemeClr val="tx1"/>
                </a:solidFill>
                <a:latin typeface="微软雅黑" panose="020B0503020204020204" pitchFamily="34" charset="-122"/>
                <a:ea typeface="微软雅黑" panose="020B0503020204020204" pitchFamily="34" charset="-122"/>
              </a:endParaRPr>
            </a:p>
            <a:p>
              <a:pPr algn="ct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30" name="矩形 29"/>
            <p:cNvSpPr/>
            <p:nvPr/>
          </p:nvSpPr>
          <p:spPr>
            <a:xfrm>
              <a:off x="3587496" y="1783180"/>
              <a:ext cx="1560567" cy="1079183"/>
            </a:xfrm>
            <a:prstGeom prst="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多源异构数据难以融合</a:t>
              </a:r>
              <a:endParaRPr lang="en-US" altLang="zh-CN" sz="1600" b="1" dirty="0">
                <a:solidFill>
                  <a:schemeClr val="tx1"/>
                </a:solidFill>
                <a:latin typeface="微软雅黑" panose="020B0503020204020204" pitchFamily="34" charset="-122"/>
                <a:ea typeface="微软雅黑" panose="020B0503020204020204" pitchFamily="34" charset="-122"/>
              </a:endParaRPr>
            </a:p>
            <a:p>
              <a:pPr algn="ctr"/>
              <a:endParaRPr lang="en-US" altLang="zh-CN" sz="1600" b="1" dirty="0">
                <a:solidFill>
                  <a:schemeClr val="tx1"/>
                </a:solidFill>
                <a:latin typeface="微软雅黑" panose="020B0503020204020204" pitchFamily="34" charset="-122"/>
                <a:ea typeface="微软雅黑" panose="020B0503020204020204" pitchFamily="34" charset="-122"/>
              </a:endParaRPr>
            </a:p>
            <a:p>
              <a:pPr algn="ct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31" name="矩形 30"/>
            <p:cNvSpPr/>
            <p:nvPr/>
          </p:nvSpPr>
          <p:spPr>
            <a:xfrm>
              <a:off x="5380620" y="1801706"/>
              <a:ext cx="1459632" cy="1079183"/>
            </a:xfrm>
            <a:prstGeom prst="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数据模式动态变迁困难</a:t>
              </a:r>
              <a:endParaRPr lang="en-US" altLang="zh-CN" sz="1600" b="1" dirty="0">
                <a:solidFill>
                  <a:schemeClr val="tx1"/>
                </a:solidFill>
                <a:latin typeface="微软雅黑" panose="020B0503020204020204" pitchFamily="34" charset="-122"/>
                <a:ea typeface="微软雅黑" panose="020B0503020204020204" pitchFamily="34" charset="-122"/>
              </a:endParaRPr>
            </a:p>
            <a:p>
              <a:pPr algn="ctr"/>
              <a:endParaRPr lang="en-US" altLang="zh-CN" sz="1600" b="1" dirty="0">
                <a:solidFill>
                  <a:schemeClr val="tx1"/>
                </a:solidFill>
                <a:latin typeface="微软雅黑" panose="020B0503020204020204" pitchFamily="34" charset="-122"/>
                <a:ea typeface="微软雅黑" panose="020B0503020204020204" pitchFamily="34" charset="-122"/>
              </a:endParaRPr>
            </a:p>
            <a:p>
              <a:pPr algn="ctr"/>
              <a:endParaRPr lang="zh-CN" altLang="en-US" sz="1600" b="1" dirty="0">
                <a:solidFill>
                  <a:schemeClr val="tx1"/>
                </a:solidFill>
                <a:latin typeface="微软雅黑" panose="020B0503020204020204" pitchFamily="34" charset="-122"/>
                <a:ea typeface="微软雅黑" panose="020B0503020204020204" pitchFamily="34" charset="-122"/>
              </a:endParaRPr>
            </a:p>
          </p:txBody>
        </p:sp>
      </p:grpSp>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5947" y="5247005"/>
            <a:ext cx="100330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1057" y="5264884"/>
            <a:ext cx="11811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5249" y="5245834"/>
            <a:ext cx="939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92777" y="5233133"/>
            <a:ext cx="9271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60425" y="2499889"/>
            <a:ext cx="8887884"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0"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22649" y="3731366"/>
            <a:ext cx="48260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上箭头 22"/>
          <p:cNvSpPr/>
          <p:nvPr/>
        </p:nvSpPr>
        <p:spPr>
          <a:xfrm>
            <a:off x="2412779" y="3925178"/>
            <a:ext cx="848903" cy="432048"/>
          </a:xfrm>
          <a:prstGeom prst="upArrow">
            <a:avLst>
              <a:gd name="adj1" fmla="val 34042"/>
              <a:gd name="adj2" fmla="val 50000"/>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24" name="TextBox 23"/>
          <p:cNvSpPr txBox="1"/>
          <p:nvPr/>
        </p:nvSpPr>
        <p:spPr>
          <a:xfrm>
            <a:off x="2100121" y="4356607"/>
            <a:ext cx="1788312" cy="369332"/>
          </a:xfrm>
          <a:prstGeom prst="rect">
            <a:avLst/>
          </a:prstGeom>
          <a:noFill/>
        </p:spPr>
        <p:txBody>
          <a:bodyPr wrap="square" rtlCol="0">
            <a:spAutoFit/>
          </a:bodyPr>
          <a:lstStyle/>
          <a:p>
            <a:r>
              <a:rPr lang="zh-CN" altLang="en-US" dirty="0">
                <a:solidFill>
                  <a:schemeClr val="tx2"/>
                </a:solidFill>
                <a:latin typeface="微软雅黑" panose="020B0503020204020204" pitchFamily="34" charset="-122"/>
                <a:ea typeface="微软雅黑" panose="020B0503020204020204" pitchFamily="34" charset="-122"/>
              </a:rPr>
              <a:t>结构化数据</a:t>
            </a:r>
          </a:p>
        </p:txBody>
      </p:sp>
      <p:sp>
        <p:nvSpPr>
          <p:cNvPr id="42" name="上箭头 41"/>
          <p:cNvSpPr/>
          <p:nvPr/>
        </p:nvSpPr>
        <p:spPr>
          <a:xfrm>
            <a:off x="4927155" y="3925178"/>
            <a:ext cx="848903" cy="432048"/>
          </a:xfrm>
          <a:prstGeom prst="upArrow">
            <a:avLst>
              <a:gd name="adj1" fmla="val 34042"/>
              <a:gd name="adj2" fmla="val 50000"/>
            </a:avLst>
          </a:prstGeom>
          <a:solidFill>
            <a:schemeClr val="accent3"/>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43" name="上箭头 42"/>
          <p:cNvSpPr/>
          <p:nvPr/>
        </p:nvSpPr>
        <p:spPr>
          <a:xfrm>
            <a:off x="7296147" y="3925178"/>
            <a:ext cx="848903" cy="432048"/>
          </a:xfrm>
          <a:prstGeom prst="upArrow">
            <a:avLst>
              <a:gd name="adj1" fmla="val 34042"/>
              <a:gd name="adj2" fmla="val 50000"/>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44" name="上箭头 43"/>
          <p:cNvSpPr/>
          <p:nvPr/>
        </p:nvSpPr>
        <p:spPr>
          <a:xfrm>
            <a:off x="9692777" y="3924558"/>
            <a:ext cx="848903" cy="432048"/>
          </a:xfrm>
          <a:prstGeom prst="upArrow">
            <a:avLst>
              <a:gd name="adj1" fmla="val 34042"/>
              <a:gd name="adj2" fmla="val 50000"/>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45" name="TextBox 44"/>
          <p:cNvSpPr txBox="1"/>
          <p:nvPr/>
        </p:nvSpPr>
        <p:spPr>
          <a:xfrm>
            <a:off x="4600448" y="4356607"/>
            <a:ext cx="1788312" cy="369332"/>
          </a:xfrm>
          <a:prstGeom prst="rect">
            <a:avLst/>
          </a:prstGeom>
          <a:noFill/>
        </p:spPr>
        <p:txBody>
          <a:bodyPr wrap="square" rtlCol="0">
            <a:spAutoFit/>
          </a:bodyPr>
          <a:lstStyle/>
          <a:p>
            <a:r>
              <a:rPr lang="zh-CN" altLang="en-US" dirty="0">
                <a:solidFill>
                  <a:srgbClr val="92D050"/>
                </a:solidFill>
                <a:latin typeface="微软雅黑" panose="020B0503020204020204" pitchFamily="34" charset="-122"/>
                <a:ea typeface="微软雅黑" panose="020B0503020204020204" pitchFamily="34" charset="-122"/>
              </a:rPr>
              <a:t>    数据融合</a:t>
            </a:r>
          </a:p>
        </p:txBody>
      </p:sp>
      <p:sp>
        <p:nvSpPr>
          <p:cNvPr id="46" name="TextBox 45"/>
          <p:cNvSpPr txBox="1"/>
          <p:nvPr/>
        </p:nvSpPr>
        <p:spPr>
          <a:xfrm>
            <a:off x="6628962" y="4365800"/>
            <a:ext cx="2396631" cy="369332"/>
          </a:xfrm>
          <a:prstGeom prst="rect">
            <a:avLst/>
          </a:prstGeom>
          <a:noFill/>
        </p:spPr>
        <p:txBody>
          <a:bodyPr wrap="square" rtlCol="0">
            <a:spAutoFit/>
          </a:bodyPr>
          <a:lstStyle/>
          <a:p>
            <a:r>
              <a:rPr lang="zh-CN" altLang="en-US" dirty="0">
                <a:solidFill>
                  <a:schemeClr val="tx2">
                    <a:lumMod val="60000"/>
                    <a:lumOff val="40000"/>
                  </a:schemeClr>
                </a:solidFill>
                <a:latin typeface="微软雅黑" panose="020B0503020204020204" pitchFamily="34" charset="-122"/>
                <a:ea typeface="微软雅黑" panose="020B0503020204020204" pitchFamily="34" charset="-122"/>
              </a:rPr>
              <a:t>自由扩展数据模式</a:t>
            </a:r>
          </a:p>
        </p:txBody>
      </p:sp>
      <p:sp>
        <p:nvSpPr>
          <p:cNvPr id="47" name="TextBox 46"/>
          <p:cNvSpPr txBox="1"/>
          <p:nvPr/>
        </p:nvSpPr>
        <p:spPr>
          <a:xfrm>
            <a:off x="9329751" y="4356606"/>
            <a:ext cx="1788312" cy="369332"/>
          </a:xfrm>
          <a:prstGeom prst="rect">
            <a:avLst/>
          </a:prstGeom>
          <a:noFill/>
        </p:spPr>
        <p:txBody>
          <a:bodyPr wrap="square" rtlCol="0">
            <a:spAutoFit/>
          </a:bodyPr>
          <a:lstStyle/>
          <a:p>
            <a:r>
              <a:rPr lang="zh-CN" altLang="en-US" dirty="0">
                <a:solidFill>
                  <a:schemeClr val="accent3">
                    <a:lumMod val="75000"/>
                  </a:schemeClr>
                </a:solidFill>
                <a:latin typeface="微软雅黑" panose="020B0503020204020204" pitchFamily="34" charset="-122"/>
                <a:ea typeface="微软雅黑" panose="020B0503020204020204" pitchFamily="34" charset="-122"/>
              </a:rPr>
              <a:t>行业智能问答</a:t>
            </a:r>
          </a:p>
        </p:txBody>
      </p:sp>
      <p:sp>
        <p:nvSpPr>
          <p:cNvPr id="25" name="TextBox 24"/>
          <p:cNvSpPr txBox="1"/>
          <p:nvPr/>
        </p:nvSpPr>
        <p:spPr>
          <a:xfrm>
            <a:off x="279915" y="1664726"/>
            <a:ext cx="1641664"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业务需求</a:t>
            </a:r>
          </a:p>
        </p:txBody>
      </p:sp>
      <p:sp>
        <p:nvSpPr>
          <p:cNvPr id="49" name="TextBox 48"/>
          <p:cNvSpPr txBox="1"/>
          <p:nvPr/>
        </p:nvSpPr>
        <p:spPr>
          <a:xfrm>
            <a:off x="295155" y="3264024"/>
            <a:ext cx="1641664"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技术方案</a:t>
            </a:r>
          </a:p>
        </p:txBody>
      </p:sp>
      <p:sp>
        <p:nvSpPr>
          <p:cNvPr id="50" name="TextBox 49"/>
          <p:cNvSpPr txBox="1"/>
          <p:nvPr/>
        </p:nvSpPr>
        <p:spPr>
          <a:xfrm>
            <a:off x="322554" y="4897353"/>
            <a:ext cx="1641664"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数据挑战</a:t>
            </a:r>
          </a:p>
        </p:txBody>
      </p:sp>
      <p:sp>
        <p:nvSpPr>
          <p:cNvPr id="26" name="上箭头 25"/>
          <p:cNvSpPr/>
          <p:nvPr/>
        </p:nvSpPr>
        <p:spPr>
          <a:xfrm>
            <a:off x="655182" y="2086176"/>
            <a:ext cx="480053" cy="1056650"/>
          </a:xfrm>
          <a:prstGeom prst="upArrow">
            <a:avLst/>
          </a:prstGeom>
          <a:gradFill flip="none" rotWithShape="1">
            <a:gsLst>
              <a:gs pos="0">
                <a:srgbClr val="DDEBCF"/>
              </a:gs>
              <a:gs pos="50000">
                <a:srgbClr val="9CB86E"/>
              </a:gs>
              <a:gs pos="100000">
                <a:srgbClr val="156B1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5400000" scaled="1"/>
                <a:tileRect/>
              </a:gradFill>
              <a:latin typeface="微软雅黑" panose="020B0503020204020204" pitchFamily="34" charset="-122"/>
              <a:ea typeface="微软雅黑" panose="020B0503020204020204" pitchFamily="34" charset="-122"/>
            </a:endParaRPr>
          </a:p>
        </p:txBody>
      </p:sp>
      <p:sp>
        <p:nvSpPr>
          <p:cNvPr id="53" name="上箭头 52"/>
          <p:cNvSpPr/>
          <p:nvPr/>
        </p:nvSpPr>
        <p:spPr>
          <a:xfrm>
            <a:off x="655182" y="3707865"/>
            <a:ext cx="480053" cy="1056650"/>
          </a:xfrm>
          <a:prstGeom prst="upArrow">
            <a:avLst/>
          </a:prstGeom>
          <a:gradFill flip="none" rotWithShape="1">
            <a:gsLst>
              <a:gs pos="0">
                <a:srgbClr val="DDEBCF"/>
              </a:gs>
              <a:gs pos="50000">
                <a:srgbClr val="9CB86E"/>
              </a:gs>
              <a:gs pos="100000">
                <a:srgbClr val="156B1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5400000" scaled="1"/>
                <a:tileRect/>
              </a:gradFill>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p:txBody>
          <a:bodyPr/>
          <a:lstStyle/>
          <a:p>
            <a:r>
              <a:rPr lang="zh-CN" altLang="en-US" dirty="0"/>
              <a:t>知识图谱助力企业商业智能</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通用知识图谱 </a:t>
            </a:r>
            <a:r>
              <a:rPr lang="en-US" altLang="zh-CN" dirty="0"/>
              <a:t>+ </a:t>
            </a:r>
            <a:r>
              <a:rPr lang="zh-CN" altLang="en-US" dirty="0"/>
              <a:t>行业知识图谱</a:t>
            </a:r>
          </a:p>
        </p:txBody>
      </p:sp>
      <p:sp>
        <p:nvSpPr>
          <p:cNvPr id="3" name="内容占位符 2"/>
          <p:cNvSpPr>
            <a:spLocks noGrp="1"/>
          </p:cNvSpPr>
          <p:nvPr>
            <p:ph idx="4294967295"/>
          </p:nvPr>
        </p:nvSpPr>
        <p:spPr>
          <a:xfrm>
            <a:off x="274320" y="1371600"/>
            <a:ext cx="11568113" cy="720725"/>
          </a:xfrm>
        </p:spPr>
        <p:txBody>
          <a:bodyPr>
            <a:noAutofit/>
          </a:bodyPr>
          <a:lstStyle/>
          <a:p>
            <a:pPr>
              <a:buClr>
                <a:srgbClr val="92D050"/>
              </a:buClr>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 通用知识图谱的广度，行业知识图谱的深度，</a:t>
            </a:r>
            <a:r>
              <a:rPr lang="zh-CN" altLang="en-US" sz="2200" dirty="0">
                <a:solidFill>
                  <a:srgbClr val="92D050"/>
                </a:solidFill>
                <a:latin typeface="微软雅黑" panose="020B0503020204020204" pitchFamily="34" charset="-122"/>
                <a:ea typeface="微软雅黑" panose="020B0503020204020204" pitchFamily="34" charset="-122"/>
              </a:rPr>
              <a:t>相互补充</a:t>
            </a:r>
            <a:r>
              <a:rPr lang="zh-CN" altLang="en-US" sz="2200" dirty="0">
                <a:latin typeface="微软雅黑" panose="020B0503020204020204" pitchFamily="34" charset="-122"/>
                <a:ea typeface="微软雅黑" panose="020B0503020204020204" pitchFamily="34" charset="-122"/>
              </a:rPr>
              <a:t>，形成更加完善的知识图谱</a:t>
            </a:r>
            <a:br>
              <a:rPr lang="zh-CN" altLang="en-US" sz="2200" dirty="0">
                <a:latin typeface="微软雅黑" panose="020B0503020204020204" pitchFamily="34" charset="-122"/>
                <a:ea typeface="微软雅黑" panose="020B0503020204020204" pitchFamily="34" charset="-122"/>
              </a:rPr>
            </a:br>
            <a:endParaRPr lang="zh-CN" altLang="en-US" sz="2200" dirty="0">
              <a:latin typeface="微软雅黑" panose="020B0503020204020204" pitchFamily="34" charset="-122"/>
              <a:ea typeface="微软雅黑" panose="020B0503020204020204" pitchFamily="34" charset="-122"/>
            </a:endParaRPr>
          </a:p>
        </p:txBody>
      </p:sp>
      <p:sp>
        <p:nvSpPr>
          <p:cNvPr id="4" name="TextBox 3"/>
          <p:cNvSpPr txBox="1"/>
          <p:nvPr/>
        </p:nvSpPr>
        <p:spPr>
          <a:xfrm>
            <a:off x="234271" y="1916833"/>
            <a:ext cx="10769009" cy="1384995"/>
          </a:xfrm>
          <a:prstGeom prst="rect">
            <a:avLst/>
          </a:prstGeom>
          <a:noFill/>
        </p:spPr>
        <p:txBody>
          <a:bodyPr wrap="square" rtlCol="0">
            <a:spAutoFit/>
          </a:bodyPr>
          <a:lstStyle/>
          <a:p>
            <a:pPr marL="342900" indent="-342900">
              <a:spcBef>
                <a:spcPct val="20000"/>
              </a:spcBef>
              <a:buClr>
                <a:srgbClr val="92D050"/>
              </a:buClr>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通用知识图谱中的知识，可以作为行业知识图谱构建的基础；而构建的行业知识图谱，再融合到通用知识图谱中</a:t>
            </a:r>
            <a:br>
              <a:rPr lang="zh-CN" altLang="en-US" sz="2200" dirty="0">
                <a:latin typeface="微软雅黑" panose="020B0503020204020204" pitchFamily="34" charset="-122"/>
                <a:ea typeface="微软雅黑" panose="020B0503020204020204" pitchFamily="34" charset="-122"/>
              </a:rPr>
            </a:br>
            <a:endParaRPr lang="zh-CN" altLang="en-US" sz="2200" dirty="0">
              <a:latin typeface="微软雅黑" panose="020B0503020204020204" pitchFamily="34" charset="-122"/>
              <a:ea typeface="微软雅黑" panose="020B0503020204020204" pitchFamily="34" charset="-122"/>
            </a:endParaRPr>
          </a:p>
          <a:p>
            <a:endParaRPr lang="zh-CN" alt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496" y="2887608"/>
            <a:ext cx="9411776" cy="3728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330517" y="3181360"/>
            <a:ext cx="288032" cy="1384995"/>
          </a:xfrm>
          <a:prstGeom prst="rect">
            <a:avLst/>
          </a:prstGeom>
          <a:solidFill>
            <a:schemeClr val="bg1"/>
          </a:solidFill>
        </p:spPr>
        <p:txBody>
          <a:bodyPr wrap="square" rtlCol="0">
            <a:spAutoFit/>
          </a:bodyPr>
          <a:lstStyle/>
          <a:p>
            <a:r>
              <a:rPr lang="zh-CN" altLang="en-US" sz="1400" b="1" dirty="0"/>
              <a:t>通用知识图谱</a:t>
            </a:r>
          </a:p>
        </p:txBody>
      </p:sp>
      <p:sp>
        <p:nvSpPr>
          <p:cNvPr id="9" name="TextBox 8"/>
          <p:cNvSpPr txBox="1"/>
          <p:nvPr/>
        </p:nvSpPr>
        <p:spPr>
          <a:xfrm>
            <a:off x="1330517" y="5119857"/>
            <a:ext cx="288032" cy="1384995"/>
          </a:xfrm>
          <a:prstGeom prst="rect">
            <a:avLst/>
          </a:prstGeom>
          <a:solidFill>
            <a:schemeClr val="bg1"/>
          </a:solidFill>
        </p:spPr>
        <p:txBody>
          <a:bodyPr wrap="square" rtlCol="0">
            <a:spAutoFit/>
          </a:bodyPr>
          <a:lstStyle/>
          <a:p>
            <a:r>
              <a:rPr lang="zh-CN" altLang="en-US" sz="1400" b="1" dirty="0"/>
              <a:t>行业知识图谱</a:t>
            </a:r>
          </a:p>
        </p:txBody>
      </p:sp>
      <p:sp>
        <p:nvSpPr>
          <p:cNvPr id="8" name="椭圆 7"/>
          <p:cNvSpPr/>
          <p:nvPr/>
        </p:nvSpPr>
        <p:spPr>
          <a:xfrm>
            <a:off x="5611117" y="3333602"/>
            <a:ext cx="820920" cy="59709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100" dirty="0"/>
          </a:p>
        </p:txBody>
      </p:sp>
      <p:sp>
        <p:nvSpPr>
          <p:cNvPr id="10" name="TextBox 9"/>
          <p:cNvSpPr txBox="1"/>
          <p:nvPr/>
        </p:nvSpPr>
        <p:spPr>
          <a:xfrm>
            <a:off x="5611118" y="3412192"/>
            <a:ext cx="1095997" cy="461665"/>
          </a:xfrm>
          <a:prstGeom prst="rect">
            <a:avLst/>
          </a:prstGeom>
          <a:noFill/>
        </p:spPr>
        <p:txBody>
          <a:bodyPr wrap="square" rtlCol="0">
            <a:spAutoFit/>
          </a:bodyPr>
          <a:lstStyle/>
          <a:p>
            <a:r>
              <a:rPr lang="zh-CN" altLang="en-US" sz="1200" b="1" dirty="0">
                <a:solidFill>
                  <a:schemeClr val="bg1"/>
                </a:solidFill>
              </a:rPr>
              <a:t>通用知</a:t>
            </a:r>
            <a:endParaRPr lang="en-US" altLang="zh-CN" sz="1200" b="1" dirty="0">
              <a:solidFill>
                <a:schemeClr val="bg1"/>
              </a:solidFill>
            </a:endParaRPr>
          </a:p>
          <a:p>
            <a:r>
              <a:rPr lang="zh-CN" altLang="en-US" sz="1200" b="1" dirty="0">
                <a:solidFill>
                  <a:schemeClr val="bg1"/>
                </a:solidFill>
              </a:rPr>
              <a:t>识图谱</a:t>
            </a:r>
          </a:p>
        </p:txBody>
      </p:sp>
      <p:grpSp>
        <p:nvGrpSpPr>
          <p:cNvPr id="13" name="组合 12"/>
          <p:cNvGrpSpPr/>
          <p:nvPr/>
        </p:nvGrpSpPr>
        <p:grpSpPr>
          <a:xfrm>
            <a:off x="2934731" y="5596329"/>
            <a:ext cx="864096" cy="432048"/>
            <a:chOff x="2246768" y="5489649"/>
            <a:chExt cx="648072" cy="432048"/>
          </a:xfrm>
        </p:grpSpPr>
        <p:sp>
          <p:nvSpPr>
            <p:cNvPr id="11" name="椭圆 10"/>
            <p:cNvSpPr/>
            <p:nvPr/>
          </p:nvSpPr>
          <p:spPr>
            <a:xfrm>
              <a:off x="2302436" y="5489649"/>
              <a:ext cx="432048" cy="432048"/>
            </a:xfrm>
            <a:prstGeom prst="ellipse">
              <a:avLst/>
            </a:prstGeom>
            <a:solidFill>
              <a:srgbClr val="00B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2" name="TextBox 11"/>
            <p:cNvSpPr txBox="1"/>
            <p:nvPr/>
          </p:nvSpPr>
          <p:spPr>
            <a:xfrm>
              <a:off x="2246768" y="5567172"/>
              <a:ext cx="648072" cy="276999"/>
            </a:xfrm>
            <a:prstGeom prst="rect">
              <a:avLst/>
            </a:prstGeom>
            <a:noFill/>
          </p:spPr>
          <p:txBody>
            <a:bodyPr wrap="square" rtlCol="0">
              <a:spAutoFit/>
            </a:bodyPr>
            <a:lstStyle/>
            <a:p>
              <a:r>
                <a:rPr lang="zh-CN" altLang="en-US" sz="1200" b="1" dirty="0">
                  <a:solidFill>
                    <a:schemeClr val="bg1"/>
                  </a:solidFill>
                </a:rPr>
                <a:t>创投</a:t>
              </a:r>
            </a:p>
          </p:txBody>
        </p:sp>
      </p:grpSp>
      <p:grpSp>
        <p:nvGrpSpPr>
          <p:cNvPr id="16" name="组合 15"/>
          <p:cNvGrpSpPr/>
          <p:nvPr/>
        </p:nvGrpSpPr>
        <p:grpSpPr>
          <a:xfrm>
            <a:off x="8801381" y="5579560"/>
            <a:ext cx="864096" cy="432048"/>
            <a:chOff x="2234920" y="5489649"/>
            <a:chExt cx="648072" cy="432048"/>
          </a:xfrm>
        </p:grpSpPr>
        <p:sp>
          <p:nvSpPr>
            <p:cNvPr id="17" name="椭圆 16"/>
            <p:cNvSpPr/>
            <p:nvPr/>
          </p:nvSpPr>
          <p:spPr>
            <a:xfrm>
              <a:off x="2302436" y="5489649"/>
              <a:ext cx="432048" cy="432048"/>
            </a:xfrm>
            <a:prstGeom prst="ellipse">
              <a:avLst/>
            </a:prstGeom>
            <a:solidFill>
              <a:srgbClr val="27898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 name="TextBox 17"/>
            <p:cNvSpPr txBox="1"/>
            <p:nvPr/>
          </p:nvSpPr>
          <p:spPr>
            <a:xfrm>
              <a:off x="2234920" y="5550407"/>
              <a:ext cx="648072" cy="276999"/>
            </a:xfrm>
            <a:prstGeom prst="rect">
              <a:avLst/>
            </a:prstGeom>
            <a:noFill/>
          </p:spPr>
          <p:txBody>
            <a:bodyPr wrap="square" rtlCol="0">
              <a:spAutoFit/>
            </a:bodyPr>
            <a:lstStyle/>
            <a:p>
              <a:r>
                <a:rPr lang="zh-CN" altLang="en-US" sz="1200" b="1" dirty="0">
                  <a:solidFill>
                    <a:schemeClr val="bg1"/>
                  </a:solidFill>
                </a:rPr>
                <a:t>专利</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任意多边形 45"/>
          <p:cNvSpPr/>
          <p:nvPr/>
        </p:nvSpPr>
        <p:spPr bwMode="auto">
          <a:xfrm>
            <a:off x="2486025" y="3311525"/>
            <a:ext cx="2378075" cy="171450"/>
          </a:xfrm>
          <a:custGeom>
            <a:avLst/>
            <a:gdLst>
              <a:gd name="T0" fmla="*/ 0 w 1307927"/>
              <a:gd name="T1" fmla="*/ 0 h 101600"/>
              <a:gd name="T2" fmla="*/ 80336888 w 1307927"/>
              <a:gd name="T3" fmla="*/ 0 h 101600"/>
              <a:gd name="T4" fmla="*/ 85883719 w 1307927"/>
              <a:gd name="T5" fmla="*/ 3953726 h 101600"/>
              <a:gd name="T6" fmla="*/ 0 w 1307927"/>
              <a:gd name="T7" fmla="*/ 3953726 h 101600"/>
              <a:gd name="T8" fmla="*/ 0 w 1307927"/>
              <a:gd name="T9" fmla="*/ 0 h 101600"/>
              <a:gd name="T10" fmla="*/ 0 60000 65536"/>
              <a:gd name="T11" fmla="*/ 0 60000 65536"/>
              <a:gd name="T12" fmla="*/ 0 60000 65536"/>
              <a:gd name="T13" fmla="*/ 0 60000 65536"/>
              <a:gd name="T14" fmla="*/ 0 60000 65536"/>
              <a:gd name="T15" fmla="*/ 0 w 1307927"/>
              <a:gd name="T16" fmla="*/ 0 h 101600"/>
              <a:gd name="T17" fmla="*/ 1307927 w 1307927"/>
              <a:gd name="T18" fmla="*/ 101600 h 101600"/>
            </a:gdLst>
            <a:ahLst/>
            <a:cxnLst>
              <a:cxn ang="T10">
                <a:pos x="T0" y="T1"/>
              </a:cxn>
              <a:cxn ang="T11">
                <a:pos x="T2" y="T3"/>
              </a:cxn>
              <a:cxn ang="T12">
                <a:pos x="T4" y="T5"/>
              </a:cxn>
              <a:cxn ang="T13">
                <a:pos x="T6" y="T7"/>
              </a:cxn>
              <a:cxn ang="T14">
                <a:pos x="T8" y="T9"/>
              </a:cxn>
            </a:cxnLst>
            <a:rect l="T15" t="T16" r="T17" b="T18"/>
            <a:pathLst>
              <a:path w="1307927" h="101600">
                <a:moveTo>
                  <a:pt x="0" y="0"/>
                </a:moveTo>
                <a:lnTo>
                  <a:pt x="1223454" y="0"/>
                </a:lnTo>
                <a:lnTo>
                  <a:pt x="1307927" y="101600"/>
                </a:lnTo>
                <a:lnTo>
                  <a:pt x="0" y="101600"/>
                </a:lnTo>
                <a:lnTo>
                  <a:pt x="0" y="0"/>
                </a:lnTo>
                <a:close/>
              </a:path>
            </a:pathLst>
          </a:custGeom>
          <a:solidFill>
            <a:srgbClr val="E5AA57"/>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7651" name="任意多边形 126"/>
          <p:cNvSpPr/>
          <p:nvPr/>
        </p:nvSpPr>
        <p:spPr bwMode="auto">
          <a:xfrm>
            <a:off x="5064125" y="3311525"/>
            <a:ext cx="5256213" cy="171450"/>
          </a:xfrm>
          <a:custGeom>
            <a:avLst/>
            <a:gdLst>
              <a:gd name="T0" fmla="*/ 0 w 2891416"/>
              <a:gd name="T1" fmla="*/ 0 h 101600"/>
              <a:gd name="T2" fmla="*/ 189653094 w 2891416"/>
              <a:gd name="T3" fmla="*/ 0 h 101600"/>
              <a:gd name="T4" fmla="*/ 189653094 w 2891416"/>
              <a:gd name="T5" fmla="*/ 3953726 h 101600"/>
              <a:gd name="T6" fmla="*/ 5540735 w 2891416"/>
              <a:gd name="T7" fmla="*/ 3953726 h 101600"/>
              <a:gd name="T8" fmla="*/ 0 w 2891416"/>
              <a:gd name="T9" fmla="*/ 0 h 101600"/>
              <a:gd name="T10" fmla="*/ 0 60000 65536"/>
              <a:gd name="T11" fmla="*/ 0 60000 65536"/>
              <a:gd name="T12" fmla="*/ 0 60000 65536"/>
              <a:gd name="T13" fmla="*/ 0 60000 65536"/>
              <a:gd name="T14" fmla="*/ 0 60000 65536"/>
              <a:gd name="T15" fmla="*/ 0 w 2891416"/>
              <a:gd name="T16" fmla="*/ 0 h 101600"/>
              <a:gd name="T17" fmla="*/ 2891416 w 2891416"/>
              <a:gd name="T18" fmla="*/ 101600 h 101600"/>
            </a:gdLst>
            <a:ahLst/>
            <a:cxnLst>
              <a:cxn ang="T10">
                <a:pos x="T0" y="T1"/>
              </a:cxn>
              <a:cxn ang="T11">
                <a:pos x="T2" y="T3"/>
              </a:cxn>
              <a:cxn ang="T12">
                <a:pos x="T4" y="T5"/>
              </a:cxn>
              <a:cxn ang="T13">
                <a:pos x="T6" y="T7"/>
              </a:cxn>
              <a:cxn ang="T14">
                <a:pos x="T8" y="T9"/>
              </a:cxn>
            </a:cxnLst>
            <a:rect l="T15" t="T16" r="T17" b="T18"/>
            <a:pathLst>
              <a:path w="2891416" h="101600">
                <a:moveTo>
                  <a:pt x="0" y="0"/>
                </a:moveTo>
                <a:lnTo>
                  <a:pt x="2891416" y="0"/>
                </a:lnTo>
                <a:lnTo>
                  <a:pt x="2891416" y="101600"/>
                </a:lnTo>
                <a:lnTo>
                  <a:pt x="84473" y="101600"/>
                </a:lnTo>
                <a:lnTo>
                  <a:pt x="0" y="0"/>
                </a:lnTo>
                <a:close/>
              </a:path>
            </a:pathLst>
          </a:custGeom>
          <a:solidFill>
            <a:srgbClr val="0176AB"/>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7652" name="文本框 69"/>
          <p:cNvSpPr txBox="1">
            <a:spLocks noChangeArrowheads="1"/>
          </p:cNvSpPr>
          <p:nvPr/>
        </p:nvSpPr>
        <p:spPr bwMode="auto">
          <a:xfrm>
            <a:off x="5057775" y="2495550"/>
            <a:ext cx="554831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400" b="1">
                <a:solidFill>
                  <a:srgbClr val="262626"/>
                </a:solidFill>
                <a:latin typeface="微软雅黑" panose="020B0503020204020204" pitchFamily="34" charset="-122"/>
                <a:ea typeface="微软雅黑" panose="020B0503020204020204" pitchFamily="34" charset="-122"/>
              </a:rPr>
              <a:t>深度学习与智能围棋</a:t>
            </a:r>
            <a:endParaRPr lang="zh-CN" altLang="zh-CN" sz="4400" b="1">
              <a:solidFill>
                <a:srgbClr val="262626"/>
              </a:solidFill>
              <a:latin typeface="微软雅黑" panose="020B0503020204020204" pitchFamily="34" charset="-122"/>
              <a:ea typeface="微软雅黑" panose="020B0503020204020204" pitchFamily="34" charset="-122"/>
            </a:endParaRPr>
          </a:p>
        </p:txBody>
      </p:sp>
      <p:sp>
        <p:nvSpPr>
          <p:cNvPr id="27653" name="文本框 69"/>
          <p:cNvSpPr txBox="1">
            <a:spLocks noChangeArrowheads="1"/>
          </p:cNvSpPr>
          <p:nvPr/>
        </p:nvSpPr>
        <p:spPr bwMode="auto">
          <a:xfrm>
            <a:off x="2447925" y="2519363"/>
            <a:ext cx="24161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zh-CN" sz="4400" b="1">
                <a:solidFill>
                  <a:srgbClr val="262626"/>
                </a:solidFill>
                <a:latin typeface="微软雅黑" panose="020B0503020204020204" pitchFamily="34" charset="-122"/>
                <a:ea typeface="微软雅黑" panose="020B0503020204020204" pitchFamily="34" charset="-122"/>
              </a:rPr>
              <a:t>第二节</a:t>
            </a:r>
          </a:p>
        </p:txBody>
      </p:sp>
      <p:sp>
        <p:nvSpPr>
          <p:cNvPr id="27654" name="矩形 47"/>
          <p:cNvSpPr>
            <a:spLocks noChangeArrowheads="1"/>
          </p:cNvSpPr>
          <p:nvPr/>
        </p:nvSpPr>
        <p:spPr bwMode="auto">
          <a:xfrm>
            <a:off x="5129212" y="3590925"/>
            <a:ext cx="5191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zh-CN" altLang="en-US" sz="2400" dirty="0">
                <a:solidFill>
                  <a:srgbClr val="262626"/>
                </a:solidFill>
                <a:latin typeface="微软雅黑" panose="020B0503020204020204" pitchFamily="34" charset="-122"/>
                <a:ea typeface="微软雅黑" panose="020B0503020204020204" pitchFamily="34" charset="-122"/>
              </a:rPr>
              <a:t>从</a:t>
            </a:r>
            <a:r>
              <a:rPr lang="en-US" altLang="zh-CN" sz="2400" dirty="0" err="1">
                <a:solidFill>
                  <a:srgbClr val="262626"/>
                </a:solidFill>
                <a:latin typeface="微软雅黑" panose="020B0503020204020204" pitchFamily="34" charset="-122"/>
                <a:ea typeface="微软雅黑" panose="020B0503020204020204" pitchFamily="34" charset="-122"/>
              </a:rPr>
              <a:t>AlphaGo</a:t>
            </a:r>
            <a:r>
              <a:rPr lang="en-US" altLang="zh-CN" sz="2400" dirty="0">
                <a:solidFill>
                  <a:srgbClr val="262626"/>
                </a:solidFill>
                <a:latin typeface="微软雅黑" panose="020B0503020204020204" pitchFamily="34" charset="-122"/>
                <a:ea typeface="微软雅黑" panose="020B0503020204020204" pitchFamily="34" charset="-122"/>
              </a:rPr>
              <a:t> Lee/Master</a:t>
            </a:r>
            <a:r>
              <a:rPr lang="zh-CN" altLang="en-US" sz="2400" dirty="0">
                <a:solidFill>
                  <a:srgbClr val="262626"/>
                </a:solidFill>
                <a:latin typeface="微软雅黑" panose="020B0503020204020204" pitchFamily="34" charset="-122"/>
                <a:ea typeface="微软雅黑" panose="020B0503020204020204" pitchFamily="34" charset="-122"/>
              </a:rPr>
              <a:t>讲起</a:t>
            </a:r>
            <a:endParaRPr lang="zh-CN" altLang="zh-CN" sz="2400" dirty="0">
              <a:solidFill>
                <a:srgbClr val="262626"/>
              </a:solidFill>
              <a:latin typeface="微软雅黑" panose="020B0503020204020204" pitchFamily="34" charset="-122"/>
              <a:ea typeface="微软雅黑" panose="020B0503020204020204" pitchFamily="34" charset="-122"/>
            </a:endParaRPr>
          </a:p>
        </p:txBody>
      </p:sp>
      <p:sp>
        <p:nvSpPr>
          <p:cNvPr id="27655" name="矩形 50"/>
          <p:cNvSpPr>
            <a:spLocks noChangeArrowheads="1"/>
          </p:cNvSpPr>
          <p:nvPr/>
        </p:nvSpPr>
        <p:spPr bwMode="auto">
          <a:xfrm>
            <a:off x="5129213" y="4122738"/>
            <a:ext cx="4686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zh-CN" altLang="en-US" sz="2400" dirty="0">
                <a:solidFill>
                  <a:srgbClr val="262626"/>
                </a:solidFill>
                <a:latin typeface="微软雅黑" panose="020B0503020204020204" pitchFamily="34" charset="-122"/>
                <a:ea typeface="微软雅黑" panose="020B0503020204020204" pitchFamily="34" charset="-122"/>
              </a:rPr>
              <a:t>蒙特卡洛树搜索</a:t>
            </a:r>
            <a:endParaRPr lang="zh-CN" altLang="zh-CN" sz="2400" dirty="0">
              <a:solidFill>
                <a:srgbClr val="262626"/>
              </a:solidFill>
              <a:latin typeface="微软雅黑" panose="020B0503020204020204" pitchFamily="34" charset="-122"/>
              <a:ea typeface="微软雅黑" panose="020B0503020204020204" pitchFamily="34" charset="-122"/>
            </a:endParaRPr>
          </a:p>
        </p:txBody>
      </p:sp>
      <p:sp>
        <p:nvSpPr>
          <p:cNvPr id="27656" name="矩形 50"/>
          <p:cNvSpPr>
            <a:spLocks noChangeArrowheads="1"/>
          </p:cNvSpPr>
          <p:nvPr/>
        </p:nvSpPr>
        <p:spPr bwMode="auto">
          <a:xfrm>
            <a:off x="5126038" y="4619625"/>
            <a:ext cx="3551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en-US" altLang="zh-CN" sz="2400" dirty="0" err="1">
                <a:solidFill>
                  <a:srgbClr val="262626"/>
                </a:solidFill>
                <a:latin typeface="微软雅黑" panose="020B0503020204020204" pitchFamily="34" charset="-122"/>
                <a:ea typeface="微软雅黑" panose="020B0503020204020204" pitchFamily="34" charset="-122"/>
              </a:rPr>
              <a:t>AlphaGo</a:t>
            </a:r>
            <a:r>
              <a:rPr lang="zh-CN" altLang="en-US" sz="2400" dirty="0">
                <a:solidFill>
                  <a:srgbClr val="262626"/>
                </a:solidFill>
                <a:latin typeface="微软雅黑" panose="020B0503020204020204" pitchFamily="34" charset="-122"/>
                <a:ea typeface="微软雅黑" panose="020B0503020204020204" pitchFamily="34" charset="-122"/>
              </a:rPr>
              <a:t>的实现原理</a:t>
            </a:r>
            <a:endParaRPr lang="zh-CN" altLang="zh-CN" sz="2400" dirty="0">
              <a:solidFill>
                <a:srgbClr val="262626"/>
              </a:solidFill>
              <a:latin typeface="微软雅黑" panose="020B0503020204020204" pitchFamily="34" charset="-122"/>
              <a:ea typeface="微软雅黑" panose="020B0503020204020204" pitchFamily="34" charset="-122"/>
            </a:endParaRPr>
          </a:p>
        </p:txBody>
      </p:sp>
      <p:sp>
        <p:nvSpPr>
          <p:cNvPr id="9" name="右箭头 8"/>
          <p:cNvSpPr/>
          <p:nvPr/>
        </p:nvSpPr>
        <p:spPr>
          <a:xfrm rot="10800000">
            <a:off x="9720162" y="3560445"/>
            <a:ext cx="1131570" cy="518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50"/>
          <p:cNvSpPr>
            <a:spLocks noChangeArrowheads="1"/>
          </p:cNvSpPr>
          <p:nvPr/>
        </p:nvSpPr>
        <p:spPr bwMode="auto">
          <a:xfrm>
            <a:off x="5126038" y="5092065"/>
            <a:ext cx="3551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en-US" altLang="zh-CN" sz="2400" dirty="0" err="1">
                <a:solidFill>
                  <a:srgbClr val="262626"/>
                </a:solidFill>
                <a:latin typeface="微软雅黑" panose="020B0503020204020204" pitchFamily="34" charset="-122"/>
                <a:ea typeface="微软雅黑" panose="020B0503020204020204" pitchFamily="34" charset="-122"/>
              </a:rPr>
              <a:t>AlphaGo</a:t>
            </a:r>
            <a:r>
              <a:rPr lang="en-US" altLang="zh-CN" sz="2400" dirty="0">
                <a:solidFill>
                  <a:srgbClr val="262626"/>
                </a:solidFill>
                <a:latin typeface="微软雅黑" panose="020B0503020204020204" pitchFamily="34" charset="-122"/>
                <a:ea typeface="微软雅黑" panose="020B0503020204020204" pitchFamily="34" charset="-122"/>
              </a:rPr>
              <a:t> Zero</a:t>
            </a:r>
            <a:endParaRPr lang="zh-CN" altLang="zh-CN" sz="2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矩形 6"/>
          <p:cNvSpPr>
            <a:spLocks noChangeArrowheads="1"/>
          </p:cNvSpPr>
          <p:nvPr/>
        </p:nvSpPr>
        <p:spPr bwMode="auto">
          <a:xfrm>
            <a:off x="428625" y="1822450"/>
            <a:ext cx="2820988" cy="1450975"/>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9000"/>
              </a:srgbClr>
            </a:outerShdw>
          </a:effec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3100">
              <a:solidFill>
                <a:srgbClr val="FFFFFF"/>
              </a:solidFill>
            </a:endParaRPr>
          </a:p>
        </p:txBody>
      </p:sp>
      <p:sp>
        <p:nvSpPr>
          <p:cNvPr id="28677" name="文本框 11"/>
          <p:cNvSpPr txBox="1">
            <a:spLocks noChangeArrowheads="1"/>
          </p:cNvSpPr>
          <p:nvPr/>
        </p:nvSpPr>
        <p:spPr bwMode="auto">
          <a:xfrm>
            <a:off x="1506538" y="1997075"/>
            <a:ext cx="7000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01</a:t>
            </a:r>
            <a:endParaRPr lang="zh-CN" altLang="en-US" sz="3200" b="1">
              <a:latin typeface="微软雅黑" panose="020B0503020204020204" pitchFamily="34" charset="-122"/>
              <a:ea typeface="微软雅黑" panose="020B0503020204020204" pitchFamily="34" charset="-122"/>
            </a:endParaRPr>
          </a:p>
        </p:txBody>
      </p:sp>
      <p:sp>
        <p:nvSpPr>
          <p:cNvPr id="28678" name="文本框 12"/>
          <p:cNvSpPr txBox="1">
            <a:spLocks noChangeArrowheads="1"/>
          </p:cNvSpPr>
          <p:nvPr/>
        </p:nvSpPr>
        <p:spPr bwMode="auto">
          <a:xfrm>
            <a:off x="650875" y="2590800"/>
            <a:ext cx="2355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800" b="1" dirty="0">
                <a:latin typeface="微软雅黑" panose="020B0503020204020204" pitchFamily="34" charset="-122"/>
                <a:ea typeface="微软雅黑" panose="020B0503020204020204" pitchFamily="34" charset="-122"/>
              </a:rPr>
              <a:t>高度复杂</a:t>
            </a:r>
          </a:p>
        </p:txBody>
      </p:sp>
      <p:sp>
        <p:nvSpPr>
          <p:cNvPr id="28679" name="矩形 9"/>
          <p:cNvSpPr>
            <a:spLocks noChangeArrowheads="1"/>
          </p:cNvSpPr>
          <p:nvPr/>
        </p:nvSpPr>
        <p:spPr bwMode="auto">
          <a:xfrm>
            <a:off x="428625" y="3273425"/>
            <a:ext cx="2827338" cy="1308100"/>
          </a:xfrm>
          <a:prstGeom prst="rect">
            <a:avLst/>
          </a:prstGeom>
          <a:solidFill>
            <a:srgbClr val="0176A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8680" name="TextBox 35"/>
          <p:cNvSpPr txBox="1">
            <a:spLocks noChangeArrowheads="1"/>
          </p:cNvSpPr>
          <p:nvPr/>
        </p:nvSpPr>
        <p:spPr bwMode="auto">
          <a:xfrm>
            <a:off x="519113" y="3290888"/>
            <a:ext cx="261620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spcAft>
                <a:spcPts val="1200"/>
              </a:spcAft>
              <a:buFont typeface="Arial" panose="020B0604020202020204" pitchFamily="34" charset="0"/>
              <a:buNone/>
            </a:pPr>
            <a:r>
              <a:rPr lang="zh-CN" altLang="en-US" sz="1600" dirty="0">
                <a:latin typeface="黑体" panose="02010609060101010101" pitchFamily="49" charset="-122"/>
                <a:ea typeface="黑体" panose="02010609060101010101" pitchFamily="49" charset="-122"/>
              </a:rPr>
              <a:t>最</a:t>
            </a:r>
            <a:r>
              <a:rPr lang="zh-CN" altLang="en-US" sz="1600" dirty="0">
                <a:solidFill>
                  <a:srgbClr val="FF0000"/>
                </a:solidFill>
                <a:latin typeface="黑体" panose="02010609060101010101" pitchFamily="49" charset="-122"/>
                <a:ea typeface="黑体" panose="02010609060101010101" pitchFamily="49" charset="-122"/>
              </a:rPr>
              <a:t>复杂</a:t>
            </a:r>
            <a:r>
              <a:rPr lang="zh-CN" altLang="en-US" sz="1600" dirty="0">
                <a:latin typeface="黑体" panose="02010609060101010101" pitchFamily="49" charset="-122"/>
                <a:ea typeface="黑体" panose="02010609060101010101" pitchFamily="49" charset="-122"/>
              </a:rPr>
              <a:t>（注：状态复杂度与博弈复杂度）的智力游戏：看似简单，实为复杂，具有</a:t>
            </a:r>
            <a:r>
              <a:rPr lang="en-US" altLang="zh-CN" sz="1600" dirty="0">
                <a:latin typeface="黑体" panose="02010609060101010101" pitchFamily="49" charset="-122"/>
                <a:ea typeface="黑体" panose="02010609060101010101" pitchFamily="49" charset="-122"/>
              </a:rPr>
              <a:t>10</a:t>
            </a:r>
            <a:r>
              <a:rPr lang="zh-CN" altLang="en-US" sz="1600" dirty="0">
                <a:latin typeface="黑体" panose="02010609060101010101" pitchFamily="49" charset="-122"/>
                <a:ea typeface="黑体" panose="02010609060101010101" pitchFamily="49" charset="-122"/>
              </a:rPr>
              <a:t>的</a:t>
            </a:r>
            <a:r>
              <a:rPr lang="en-US" altLang="zh-CN" sz="1600" dirty="0">
                <a:latin typeface="黑体" panose="02010609060101010101" pitchFamily="49" charset="-122"/>
                <a:ea typeface="黑体" panose="02010609060101010101" pitchFamily="49" charset="-122"/>
              </a:rPr>
              <a:t>170</a:t>
            </a:r>
            <a:r>
              <a:rPr lang="zh-CN" altLang="en-US" sz="1600" dirty="0">
                <a:latin typeface="黑体" panose="02010609060101010101" pitchFamily="49" charset="-122"/>
                <a:ea typeface="黑体" panose="02010609060101010101" pitchFamily="49" charset="-122"/>
              </a:rPr>
              <a:t>次方状态复杂空间</a:t>
            </a:r>
          </a:p>
        </p:txBody>
      </p:sp>
      <p:sp>
        <p:nvSpPr>
          <p:cNvPr id="28681" name="矩形 11"/>
          <p:cNvSpPr>
            <a:spLocks noChangeArrowheads="1"/>
          </p:cNvSpPr>
          <p:nvPr/>
        </p:nvSpPr>
        <p:spPr bwMode="auto">
          <a:xfrm>
            <a:off x="3249613" y="3273425"/>
            <a:ext cx="2820987" cy="1308100"/>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9000"/>
              </a:srgbClr>
            </a:outerShdw>
          </a:effec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3100">
              <a:solidFill>
                <a:srgbClr val="FFFFFF"/>
              </a:solidFill>
            </a:endParaRPr>
          </a:p>
        </p:txBody>
      </p:sp>
      <p:sp>
        <p:nvSpPr>
          <p:cNvPr id="28682" name="矩形 12"/>
          <p:cNvSpPr>
            <a:spLocks noChangeArrowheads="1"/>
          </p:cNvSpPr>
          <p:nvPr/>
        </p:nvSpPr>
        <p:spPr bwMode="auto">
          <a:xfrm>
            <a:off x="3249613" y="4584700"/>
            <a:ext cx="2827337" cy="1309688"/>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8683" name="TextBox 35"/>
          <p:cNvSpPr txBox="1">
            <a:spLocks noChangeArrowheads="1"/>
          </p:cNvSpPr>
          <p:nvPr/>
        </p:nvSpPr>
        <p:spPr bwMode="auto">
          <a:xfrm>
            <a:off x="3287713" y="4613275"/>
            <a:ext cx="27527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b="1" dirty="0">
                <a:latin typeface="黑体" panose="02010609060101010101" pitchFamily="49" charset="-122"/>
                <a:ea typeface="黑体" panose="02010609060101010101" pitchFamily="49" charset="-122"/>
              </a:rPr>
              <a:t>涉及</a:t>
            </a:r>
            <a:r>
              <a:rPr lang="zh-CN" altLang="en-US" sz="1600" b="1" dirty="0">
                <a:solidFill>
                  <a:srgbClr val="FF0000"/>
                </a:solidFill>
                <a:latin typeface="黑体" panose="02010609060101010101" pitchFamily="49" charset="-122"/>
                <a:ea typeface="黑体" panose="02010609060101010101" pitchFamily="49" charset="-122"/>
              </a:rPr>
              <a:t>逻辑推理，形象思维，优化选择</a:t>
            </a:r>
            <a:r>
              <a:rPr lang="zh-CN" altLang="en-US" sz="1600" b="1" dirty="0">
                <a:latin typeface="黑体" panose="02010609060101010101" pitchFamily="49" charset="-122"/>
                <a:ea typeface="黑体" panose="02010609060101010101" pitchFamily="49" charset="-122"/>
              </a:rPr>
              <a:t>等多种人类智能（注：国际象棋只有逻辑推理，没有形象思维）</a:t>
            </a:r>
          </a:p>
        </p:txBody>
      </p:sp>
      <p:sp>
        <p:nvSpPr>
          <p:cNvPr id="28684" name="文本框 20"/>
          <p:cNvSpPr txBox="1">
            <a:spLocks noChangeArrowheads="1"/>
          </p:cNvSpPr>
          <p:nvPr/>
        </p:nvSpPr>
        <p:spPr bwMode="auto">
          <a:xfrm>
            <a:off x="4313238" y="3417888"/>
            <a:ext cx="698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02</a:t>
            </a:r>
            <a:endParaRPr lang="zh-CN" altLang="en-US" sz="3200" b="1">
              <a:latin typeface="微软雅黑" panose="020B0503020204020204" pitchFamily="34" charset="-122"/>
              <a:ea typeface="微软雅黑" panose="020B0503020204020204" pitchFamily="34" charset="-122"/>
            </a:endParaRPr>
          </a:p>
        </p:txBody>
      </p:sp>
      <p:sp>
        <p:nvSpPr>
          <p:cNvPr id="28685" name="文本框 21"/>
          <p:cNvSpPr txBox="1">
            <a:spLocks noChangeArrowheads="1"/>
          </p:cNvSpPr>
          <p:nvPr/>
        </p:nvSpPr>
        <p:spPr bwMode="auto">
          <a:xfrm>
            <a:off x="3600450" y="4027488"/>
            <a:ext cx="2124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800" b="1">
                <a:latin typeface="微软雅黑" panose="020B0503020204020204" pitchFamily="34" charset="-122"/>
                <a:ea typeface="微软雅黑" panose="020B0503020204020204" pitchFamily="34" charset="-122"/>
              </a:rPr>
              <a:t>接近人类</a:t>
            </a:r>
          </a:p>
        </p:txBody>
      </p:sp>
      <p:sp>
        <p:nvSpPr>
          <p:cNvPr id="28686" name="矩形 16"/>
          <p:cNvSpPr>
            <a:spLocks noChangeArrowheads="1"/>
          </p:cNvSpPr>
          <p:nvPr/>
        </p:nvSpPr>
        <p:spPr bwMode="auto">
          <a:xfrm>
            <a:off x="6070600" y="3255963"/>
            <a:ext cx="2827338" cy="1309687"/>
          </a:xfrm>
          <a:prstGeom prst="rect">
            <a:avLst/>
          </a:prstGeom>
          <a:solidFill>
            <a:srgbClr val="0176A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8687" name="TextBox 35"/>
          <p:cNvSpPr txBox="1">
            <a:spLocks noChangeArrowheads="1"/>
          </p:cNvSpPr>
          <p:nvPr/>
        </p:nvSpPr>
        <p:spPr bwMode="auto">
          <a:xfrm>
            <a:off x="6200775" y="3433763"/>
            <a:ext cx="2559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600" b="1">
                <a:latin typeface="黑体" panose="02010609060101010101" pitchFamily="49" charset="-122"/>
                <a:ea typeface="黑体" panose="02010609060101010101" pitchFamily="49" charset="-122"/>
              </a:rPr>
              <a:t>公认是人工智能领域长期以来的重大挑战</a:t>
            </a:r>
          </a:p>
        </p:txBody>
      </p:sp>
      <p:sp>
        <p:nvSpPr>
          <p:cNvPr id="28688" name="矩形 18"/>
          <p:cNvSpPr>
            <a:spLocks noChangeArrowheads="1"/>
          </p:cNvSpPr>
          <p:nvPr/>
        </p:nvSpPr>
        <p:spPr bwMode="auto">
          <a:xfrm>
            <a:off x="6076950" y="1806575"/>
            <a:ext cx="2820988" cy="1449388"/>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9000"/>
              </a:srgbClr>
            </a:outerShdw>
          </a:effec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3100">
              <a:solidFill>
                <a:srgbClr val="FFFFFF"/>
              </a:solidFill>
            </a:endParaRPr>
          </a:p>
        </p:txBody>
      </p:sp>
      <p:sp>
        <p:nvSpPr>
          <p:cNvPr id="28689" name="文本框 25"/>
          <p:cNvSpPr txBox="1">
            <a:spLocks noChangeArrowheads="1"/>
          </p:cNvSpPr>
          <p:nvPr/>
        </p:nvSpPr>
        <p:spPr bwMode="auto">
          <a:xfrm>
            <a:off x="7154863" y="1979613"/>
            <a:ext cx="7000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03</a:t>
            </a:r>
            <a:endParaRPr lang="zh-CN" altLang="en-US" sz="3200" b="1">
              <a:latin typeface="微软雅黑" panose="020B0503020204020204" pitchFamily="34" charset="-122"/>
              <a:ea typeface="微软雅黑" panose="020B0503020204020204" pitchFamily="34" charset="-122"/>
            </a:endParaRPr>
          </a:p>
        </p:txBody>
      </p:sp>
      <p:sp>
        <p:nvSpPr>
          <p:cNvPr id="28690" name="文本框 26"/>
          <p:cNvSpPr txBox="1">
            <a:spLocks noChangeArrowheads="1"/>
          </p:cNvSpPr>
          <p:nvPr/>
        </p:nvSpPr>
        <p:spPr bwMode="auto">
          <a:xfrm>
            <a:off x="7073900" y="2678113"/>
            <a:ext cx="2124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latin typeface="微软雅黑" panose="020B0503020204020204" pitchFamily="34" charset="-122"/>
                <a:ea typeface="微软雅黑" panose="020B0503020204020204" pitchFamily="34" charset="-122"/>
              </a:rPr>
              <a:t>标志性</a:t>
            </a:r>
          </a:p>
        </p:txBody>
      </p:sp>
      <p:sp>
        <p:nvSpPr>
          <p:cNvPr id="28691" name="矩形 21"/>
          <p:cNvSpPr>
            <a:spLocks noChangeArrowheads="1"/>
          </p:cNvSpPr>
          <p:nvPr/>
        </p:nvSpPr>
        <p:spPr bwMode="auto">
          <a:xfrm>
            <a:off x="8897938" y="3255963"/>
            <a:ext cx="2820987" cy="1309687"/>
          </a:xfrm>
          <a:prstGeom prst="rect">
            <a:avLst/>
          </a:prstGeom>
          <a:gradFill rotWithShape="1">
            <a:gsLst>
              <a:gs pos="0">
                <a:schemeClr val="bg1"/>
              </a:gs>
              <a:gs pos="100000">
                <a:srgbClr val="D9D9D9"/>
              </a:gs>
            </a:gsLst>
            <a:lin ang="5400000" scaled="1"/>
          </a:gradFill>
          <a:ln w="12700">
            <a:solidFill>
              <a:schemeClr val="bg1"/>
            </a:solidFill>
            <a:miter lim="800000"/>
          </a:ln>
          <a:effectLst>
            <a:outerShdw dist="38100" dir="18900000" algn="ctr" rotWithShape="0">
              <a:srgbClr val="000000">
                <a:alpha val="39000"/>
              </a:srgbClr>
            </a:outerShdw>
          </a:effec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3100">
              <a:solidFill>
                <a:srgbClr val="FFFFFF"/>
              </a:solidFill>
            </a:endParaRPr>
          </a:p>
        </p:txBody>
      </p:sp>
      <p:sp>
        <p:nvSpPr>
          <p:cNvPr id="28692" name="矩形 22"/>
          <p:cNvSpPr>
            <a:spLocks noChangeArrowheads="1"/>
          </p:cNvSpPr>
          <p:nvPr/>
        </p:nvSpPr>
        <p:spPr bwMode="auto">
          <a:xfrm>
            <a:off x="8897938" y="4568825"/>
            <a:ext cx="2827337" cy="1308100"/>
          </a:xfrm>
          <a:prstGeom prst="rect">
            <a:avLst/>
          </a:prstGeom>
          <a:solidFill>
            <a:srgbClr val="F4BB3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8693" name="TextBox 35"/>
          <p:cNvSpPr txBox="1">
            <a:spLocks noChangeArrowheads="1"/>
          </p:cNvSpPr>
          <p:nvPr/>
        </p:nvSpPr>
        <p:spPr bwMode="auto">
          <a:xfrm>
            <a:off x="8959850" y="4867275"/>
            <a:ext cx="277812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1600" b="1">
                <a:latin typeface="黑体" panose="02010609060101010101" pitchFamily="49" charset="-122"/>
                <a:ea typeface="黑体" panose="02010609060101010101" pitchFamily="49" charset="-122"/>
              </a:rPr>
              <a:t>国际学术界曾经普遍认为解决围棋问题需要</a:t>
            </a:r>
            <a:r>
              <a:rPr lang="en-US" altLang="zh-CN" sz="1600" b="1">
                <a:latin typeface="黑体" panose="02010609060101010101" pitchFamily="49" charset="-122"/>
                <a:ea typeface="黑体" panose="02010609060101010101" pitchFamily="49" charset="-122"/>
              </a:rPr>
              <a:t>15-20</a:t>
            </a:r>
            <a:r>
              <a:rPr lang="zh-CN" altLang="en-US" sz="1600" b="1">
                <a:latin typeface="黑体" panose="02010609060101010101" pitchFamily="49" charset="-122"/>
                <a:ea typeface="黑体" panose="02010609060101010101" pitchFamily="49" charset="-122"/>
              </a:rPr>
              <a:t>年时间</a:t>
            </a:r>
          </a:p>
        </p:txBody>
      </p:sp>
      <p:sp>
        <p:nvSpPr>
          <p:cNvPr id="28694" name="文本框 30"/>
          <p:cNvSpPr txBox="1">
            <a:spLocks noChangeArrowheads="1"/>
          </p:cNvSpPr>
          <p:nvPr/>
        </p:nvSpPr>
        <p:spPr bwMode="auto">
          <a:xfrm>
            <a:off x="9961563" y="3402013"/>
            <a:ext cx="698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200" b="1">
                <a:latin typeface="微软雅黑" panose="020B0503020204020204" pitchFamily="34" charset="-122"/>
                <a:ea typeface="微软雅黑" panose="020B0503020204020204" pitchFamily="34" charset="-122"/>
              </a:rPr>
              <a:t>04</a:t>
            </a:r>
            <a:endParaRPr lang="zh-CN" altLang="en-US" sz="3200" b="1">
              <a:latin typeface="微软雅黑" panose="020B0503020204020204" pitchFamily="34" charset="-122"/>
              <a:ea typeface="微软雅黑" panose="020B0503020204020204" pitchFamily="34" charset="-122"/>
            </a:endParaRPr>
          </a:p>
        </p:txBody>
      </p:sp>
      <p:sp>
        <p:nvSpPr>
          <p:cNvPr id="28695" name="文本框 31"/>
          <p:cNvSpPr txBox="1">
            <a:spLocks noChangeArrowheads="1"/>
          </p:cNvSpPr>
          <p:nvPr/>
        </p:nvSpPr>
        <p:spPr bwMode="auto">
          <a:xfrm>
            <a:off x="9090025" y="3983038"/>
            <a:ext cx="2349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800" b="1">
                <a:latin typeface="微软雅黑" panose="020B0503020204020204" pitchFamily="34" charset="-122"/>
                <a:ea typeface="微软雅黑" panose="020B0503020204020204" pitchFamily="34" charset="-122"/>
              </a:rPr>
              <a:t>挑战</a:t>
            </a:r>
          </a:p>
        </p:txBody>
      </p:sp>
      <p:sp>
        <p:nvSpPr>
          <p:cNvPr id="2" name="标题 1"/>
          <p:cNvSpPr>
            <a:spLocks noGrp="1"/>
          </p:cNvSpPr>
          <p:nvPr>
            <p:ph type="title"/>
          </p:nvPr>
        </p:nvSpPr>
        <p:spPr/>
        <p:txBody>
          <a:bodyPr>
            <a:normAutofit/>
          </a:bodyPr>
          <a:lstStyle/>
          <a:p>
            <a:r>
              <a:rPr lang="zh-CN" altLang="en-US" dirty="0"/>
              <a:t>为什么做围棋</a:t>
            </a:r>
            <a:r>
              <a:rPr lang="en-US" altLang="zh-CN" dirty="0"/>
              <a:t>AI</a:t>
            </a:r>
            <a:r>
              <a:rPr lang="zh-CN" altLang="en-US" dirty="0"/>
              <a:t>？</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任意多边形 6"/>
          <p:cNvSpPr/>
          <p:nvPr/>
        </p:nvSpPr>
        <p:spPr bwMode="auto">
          <a:xfrm>
            <a:off x="3914775" y="2022475"/>
            <a:ext cx="1050925" cy="1050925"/>
          </a:xfrm>
          <a:custGeom>
            <a:avLst/>
            <a:gdLst>
              <a:gd name="T0" fmla="*/ 139652 w 1050805"/>
              <a:gd name="T1" fmla="*/ 402886 h 1050805"/>
              <a:gd name="T2" fmla="*/ 402886 w 1050805"/>
              <a:gd name="T3" fmla="*/ 402886 h 1050805"/>
              <a:gd name="T4" fmla="*/ 402886 w 1050805"/>
              <a:gd name="T5" fmla="*/ 139652 h 1050805"/>
              <a:gd name="T6" fmla="*/ 650679 w 1050805"/>
              <a:gd name="T7" fmla="*/ 139652 h 1050805"/>
              <a:gd name="T8" fmla="*/ 650679 w 1050805"/>
              <a:gd name="T9" fmla="*/ 402886 h 1050805"/>
              <a:gd name="T10" fmla="*/ 913913 w 1050805"/>
              <a:gd name="T11" fmla="*/ 402886 h 1050805"/>
              <a:gd name="T12" fmla="*/ 913913 w 1050805"/>
              <a:gd name="T13" fmla="*/ 650679 h 1050805"/>
              <a:gd name="T14" fmla="*/ 650679 w 1050805"/>
              <a:gd name="T15" fmla="*/ 650679 h 1050805"/>
              <a:gd name="T16" fmla="*/ 650679 w 1050805"/>
              <a:gd name="T17" fmla="*/ 913913 h 1050805"/>
              <a:gd name="T18" fmla="*/ 402886 w 1050805"/>
              <a:gd name="T19" fmla="*/ 913913 h 1050805"/>
              <a:gd name="T20" fmla="*/ 402886 w 1050805"/>
              <a:gd name="T21" fmla="*/ 650679 h 1050805"/>
              <a:gd name="T22" fmla="*/ 139652 w 1050805"/>
              <a:gd name="T23" fmla="*/ 650679 h 1050805"/>
              <a:gd name="T24" fmla="*/ 139652 w 1050805"/>
              <a:gd name="T25" fmla="*/ 402886 h 10508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50805"/>
              <a:gd name="T40" fmla="*/ 0 h 1050805"/>
              <a:gd name="T41" fmla="*/ 1050805 w 1050805"/>
              <a:gd name="T42" fmla="*/ 1050805 h 10508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50805" h="1050805">
                <a:moveTo>
                  <a:pt x="139284" y="401828"/>
                </a:moveTo>
                <a:lnTo>
                  <a:pt x="401828" y="401828"/>
                </a:lnTo>
                <a:lnTo>
                  <a:pt x="401828" y="139284"/>
                </a:lnTo>
                <a:lnTo>
                  <a:pt x="648977" y="139284"/>
                </a:lnTo>
                <a:lnTo>
                  <a:pt x="648977" y="401828"/>
                </a:lnTo>
                <a:lnTo>
                  <a:pt x="911521" y="401828"/>
                </a:lnTo>
                <a:lnTo>
                  <a:pt x="911521" y="648977"/>
                </a:lnTo>
                <a:lnTo>
                  <a:pt x="648977" y="648977"/>
                </a:lnTo>
                <a:lnTo>
                  <a:pt x="648977" y="911521"/>
                </a:lnTo>
                <a:lnTo>
                  <a:pt x="401828" y="911521"/>
                </a:lnTo>
                <a:lnTo>
                  <a:pt x="401828" y="648977"/>
                </a:lnTo>
                <a:lnTo>
                  <a:pt x="139284" y="648977"/>
                </a:lnTo>
                <a:lnTo>
                  <a:pt x="139284" y="401828"/>
                </a:lnTo>
                <a:close/>
              </a:path>
            </a:pathLst>
          </a:custGeom>
          <a:solidFill>
            <a:srgbClr val="0176AB"/>
          </a:solidFill>
          <a:ln>
            <a:noFill/>
          </a:ln>
          <a:extLst>
            <a:ext uri="{91240B29-F687-4F45-9708-019B960494DF}">
              <a14:hiddenLine xmlns:a14="http://schemas.microsoft.com/office/drawing/2010/main" w="9525">
                <a:solidFill>
                  <a:srgbClr val="000000"/>
                </a:solidFill>
                <a:round/>
              </a14:hiddenLine>
            </a:ext>
          </a:extLst>
        </p:spPr>
        <p:txBody>
          <a:bodyPr lIns="139284" tIns="401828" rIns="139284" bIns="401828" anchor="ctr"/>
          <a:lstStyle/>
          <a:p>
            <a:endParaRPr lang="zh-CN" altLang="en-US"/>
          </a:p>
        </p:txBody>
      </p:sp>
      <p:sp>
        <p:nvSpPr>
          <p:cNvPr id="29702" name="任意多边形 7"/>
          <p:cNvSpPr/>
          <p:nvPr/>
        </p:nvSpPr>
        <p:spPr bwMode="auto">
          <a:xfrm>
            <a:off x="7070725" y="2022475"/>
            <a:ext cx="1050925" cy="1050925"/>
          </a:xfrm>
          <a:custGeom>
            <a:avLst/>
            <a:gdLst>
              <a:gd name="T0" fmla="*/ 139652 w 1050805"/>
              <a:gd name="T1" fmla="*/ 217041 h 1050805"/>
              <a:gd name="T2" fmla="*/ 913913 w 1050805"/>
              <a:gd name="T3" fmla="*/ 217041 h 1050805"/>
              <a:gd name="T4" fmla="*/ 913913 w 1050805"/>
              <a:gd name="T5" fmla="*/ 464834 h 1050805"/>
              <a:gd name="T6" fmla="*/ 139652 w 1050805"/>
              <a:gd name="T7" fmla="*/ 464834 h 1050805"/>
              <a:gd name="T8" fmla="*/ 139652 w 1050805"/>
              <a:gd name="T9" fmla="*/ 217041 h 1050805"/>
              <a:gd name="T10" fmla="*/ 139652 w 1050805"/>
              <a:gd name="T11" fmla="*/ 588731 h 1050805"/>
              <a:gd name="T12" fmla="*/ 913913 w 1050805"/>
              <a:gd name="T13" fmla="*/ 588731 h 1050805"/>
              <a:gd name="T14" fmla="*/ 913913 w 1050805"/>
              <a:gd name="T15" fmla="*/ 836526 h 1050805"/>
              <a:gd name="T16" fmla="*/ 139652 w 1050805"/>
              <a:gd name="T17" fmla="*/ 836526 h 1050805"/>
              <a:gd name="T18" fmla="*/ 139652 w 1050805"/>
              <a:gd name="T19" fmla="*/ 588731 h 10508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0805"/>
              <a:gd name="T31" fmla="*/ 0 h 1050805"/>
              <a:gd name="T32" fmla="*/ 1050805 w 1050805"/>
              <a:gd name="T33" fmla="*/ 1050805 h 10508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0805" h="1050805">
                <a:moveTo>
                  <a:pt x="139284" y="216466"/>
                </a:moveTo>
                <a:lnTo>
                  <a:pt x="911521" y="216466"/>
                </a:lnTo>
                <a:lnTo>
                  <a:pt x="911521" y="463615"/>
                </a:lnTo>
                <a:lnTo>
                  <a:pt x="139284" y="463615"/>
                </a:lnTo>
                <a:lnTo>
                  <a:pt x="139284" y="216466"/>
                </a:lnTo>
                <a:close/>
                <a:moveTo>
                  <a:pt x="139284" y="587190"/>
                </a:moveTo>
                <a:lnTo>
                  <a:pt x="911521" y="587190"/>
                </a:lnTo>
                <a:lnTo>
                  <a:pt x="911521" y="834339"/>
                </a:lnTo>
                <a:lnTo>
                  <a:pt x="139284" y="834339"/>
                </a:lnTo>
                <a:lnTo>
                  <a:pt x="139284" y="587190"/>
                </a:lnTo>
                <a:close/>
              </a:path>
            </a:pathLst>
          </a:custGeom>
          <a:solidFill>
            <a:srgbClr val="E5AA57"/>
          </a:solidFill>
          <a:ln>
            <a:noFill/>
          </a:ln>
          <a:extLst>
            <a:ext uri="{91240B29-F687-4F45-9708-019B960494DF}">
              <a14:hiddenLine xmlns:a14="http://schemas.microsoft.com/office/drawing/2010/main" w="9525">
                <a:solidFill>
                  <a:srgbClr val="000000"/>
                </a:solidFill>
                <a:round/>
              </a14:hiddenLine>
            </a:ext>
          </a:extLst>
        </p:spPr>
        <p:txBody>
          <a:bodyPr lIns="139284" tIns="216466" rIns="139284" bIns="216466" anchor="ctr"/>
          <a:lstStyle/>
          <a:p>
            <a:endParaRPr lang="zh-CN" altLang="en-US"/>
          </a:p>
        </p:txBody>
      </p:sp>
      <p:sp>
        <p:nvSpPr>
          <p:cNvPr id="29703" name="任意多边形 8"/>
          <p:cNvSpPr/>
          <p:nvPr/>
        </p:nvSpPr>
        <p:spPr bwMode="auto">
          <a:xfrm>
            <a:off x="1955800" y="1641475"/>
            <a:ext cx="1811338" cy="1811338"/>
          </a:xfrm>
          <a:custGeom>
            <a:avLst/>
            <a:gdLst>
              <a:gd name="T0" fmla="*/ 0 w 1811734"/>
              <a:gd name="T1" fmla="*/ 901324 h 1811734"/>
              <a:gd name="T2" fmla="*/ 901324 w 1811734"/>
              <a:gd name="T3" fmla="*/ 0 h 1811734"/>
              <a:gd name="T4" fmla="*/ 1802648 w 1811734"/>
              <a:gd name="T5" fmla="*/ 901324 h 1811734"/>
              <a:gd name="T6" fmla="*/ 901324 w 1811734"/>
              <a:gd name="T7" fmla="*/ 1802648 h 1811734"/>
              <a:gd name="T8" fmla="*/ 0 w 1811734"/>
              <a:gd name="T9" fmla="*/ 901324 h 1811734"/>
              <a:gd name="T10" fmla="*/ 0 60000 65536"/>
              <a:gd name="T11" fmla="*/ 0 60000 65536"/>
              <a:gd name="T12" fmla="*/ 0 60000 65536"/>
              <a:gd name="T13" fmla="*/ 0 60000 65536"/>
              <a:gd name="T14" fmla="*/ 0 60000 65536"/>
              <a:gd name="T15" fmla="*/ 0 w 1811734"/>
              <a:gd name="T16" fmla="*/ 0 h 1811734"/>
              <a:gd name="T17" fmla="*/ 1811734 w 1811734"/>
              <a:gd name="T18" fmla="*/ 1811734 h 1811734"/>
            </a:gdLst>
            <a:ahLst/>
            <a:cxnLst>
              <a:cxn ang="T10">
                <a:pos x="T0" y="T1"/>
              </a:cxn>
              <a:cxn ang="T11">
                <a:pos x="T2" y="T3"/>
              </a:cxn>
              <a:cxn ang="T12">
                <a:pos x="T4" y="T5"/>
              </a:cxn>
              <a:cxn ang="T13">
                <a:pos x="T6" y="T7"/>
              </a:cxn>
              <a:cxn ang="T14">
                <a:pos x="T8" y="T9"/>
              </a:cxn>
            </a:cxnLst>
            <a:rect l="T15" t="T16" r="T17" b="T18"/>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0176AB"/>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9704" name="文本框 11"/>
          <p:cNvSpPr txBox="1">
            <a:spLocks noChangeArrowheads="1"/>
          </p:cNvSpPr>
          <p:nvPr/>
        </p:nvSpPr>
        <p:spPr bwMode="auto">
          <a:xfrm>
            <a:off x="2211388" y="2651125"/>
            <a:ext cx="1203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 创新性</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29705" name="任意多边形 10"/>
          <p:cNvSpPr/>
          <p:nvPr/>
        </p:nvSpPr>
        <p:spPr bwMode="auto">
          <a:xfrm>
            <a:off x="5113338" y="1641475"/>
            <a:ext cx="1811337" cy="1811338"/>
          </a:xfrm>
          <a:custGeom>
            <a:avLst/>
            <a:gdLst>
              <a:gd name="T0" fmla="*/ 0 w 1811734"/>
              <a:gd name="T1" fmla="*/ 901324 h 1811734"/>
              <a:gd name="T2" fmla="*/ 901313 w 1811734"/>
              <a:gd name="T3" fmla="*/ 0 h 1811734"/>
              <a:gd name="T4" fmla="*/ 1802625 w 1811734"/>
              <a:gd name="T5" fmla="*/ 901324 h 1811734"/>
              <a:gd name="T6" fmla="*/ 901313 w 1811734"/>
              <a:gd name="T7" fmla="*/ 1802648 h 1811734"/>
              <a:gd name="T8" fmla="*/ 0 w 1811734"/>
              <a:gd name="T9" fmla="*/ 901324 h 1811734"/>
              <a:gd name="T10" fmla="*/ 0 60000 65536"/>
              <a:gd name="T11" fmla="*/ 0 60000 65536"/>
              <a:gd name="T12" fmla="*/ 0 60000 65536"/>
              <a:gd name="T13" fmla="*/ 0 60000 65536"/>
              <a:gd name="T14" fmla="*/ 0 60000 65536"/>
              <a:gd name="T15" fmla="*/ 0 w 1811734"/>
              <a:gd name="T16" fmla="*/ 0 h 1811734"/>
              <a:gd name="T17" fmla="*/ 1811734 w 1811734"/>
              <a:gd name="T18" fmla="*/ 1811734 h 1811734"/>
            </a:gdLst>
            <a:ahLst/>
            <a:cxnLst>
              <a:cxn ang="T10">
                <a:pos x="T0" y="T1"/>
              </a:cxn>
              <a:cxn ang="T11">
                <a:pos x="T2" y="T3"/>
              </a:cxn>
              <a:cxn ang="T12">
                <a:pos x="T4" y="T5"/>
              </a:cxn>
              <a:cxn ang="T13">
                <a:pos x="T6" y="T7"/>
              </a:cxn>
              <a:cxn ang="T14">
                <a:pos x="T8" y="T9"/>
              </a:cxn>
            </a:cxnLst>
            <a:rect l="T15" t="T16" r="T17" b="T18"/>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0176AB"/>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9706" name="文本框 19"/>
          <p:cNvSpPr txBox="1">
            <a:spLocks noChangeArrowheads="1"/>
          </p:cNvSpPr>
          <p:nvPr/>
        </p:nvSpPr>
        <p:spPr bwMode="auto">
          <a:xfrm>
            <a:off x="5330825" y="2611438"/>
            <a:ext cx="1414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a:solidFill>
                  <a:schemeClr val="bg1"/>
                </a:solidFill>
                <a:latin typeface="微软雅黑" panose="020B0503020204020204" pitchFamily="34" charset="-122"/>
                <a:ea typeface="微软雅黑" panose="020B0503020204020204" pitchFamily="34" charset="-122"/>
              </a:rPr>
              <a:t>投入力度</a:t>
            </a:r>
            <a:endParaRPr lang="zh-CN" altLang="zh-CN" sz="2400" b="1">
              <a:solidFill>
                <a:schemeClr val="bg1"/>
              </a:solidFill>
              <a:latin typeface="微软雅黑" panose="020B0503020204020204" pitchFamily="34" charset="-122"/>
              <a:ea typeface="微软雅黑" panose="020B0503020204020204" pitchFamily="34" charset="-122"/>
            </a:endParaRPr>
          </a:p>
        </p:txBody>
      </p:sp>
      <p:sp>
        <p:nvSpPr>
          <p:cNvPr id="29707" name="任意多边形 12"/>
          <p:cNvSpPr/>
          <p:nvPr/>
        </p:nvSpPr>
        <p:spPr bwMode="auto">
          <a:xfrm>
            <a:off x="8269288" y="1641475"/>
            <a:ext cx="1811337" cy="1811338"/>
          </a:xfrm>
          <a:custGeom>
            <a:avLst/>
            <a:gdLst>
              <a:gd name="T0" fmla="*/ 0 w 1811734"/>
              <a:gd name="T1" fmla="*/ 901324 h 1811734"/>
              <a:gd name="T2" fmla="*/ 901313 w 1811734"/>
              <a:gd name="T3" fmla="*/ 0 h 1811734"/>
              <a:gd name="T4" fmla="*/ 1802625 w 1811734"/>
              <a:gd name="T5" fmla="*/ 901324 h 1811734"/>
              <a:gd name="T6" fmla="*/ 901313 w 1811734"/>
              <a:gd name="T7" fmla="*/ 1802648 h 1811734"/>
              <a:gd name="T8" fmla="*/ 0 w 1811734"/>
              <a:gd name="T9" fmla="*/ 901324 h 1811734"/>
              <a:gd name="T10" fmla="*/ 0 60000 65536"/>
              <a:gd name="T11" fmla="*/ 0 60000 65536"/>
              <a:gd name="T12" fmla="*/ 0 60000 65536"/>
              <a:gd name="T13" fmla="*/ 0 60000 65536"/>
              <a:gd name="T14" fmla="*/ 0 60000 65536"/>
              <a:gd name="T15" fmla="*/ 0 w 1811734"/>
              <a:gd name="T16" fmla="*/ 0 h 1811734"/>
              <a:gd name="T17" fmla="*/ 1811734 w 1811734"/>
              <a:gd name="T18" fmla="*/ 1811734 h 1811734"/>
            </a:gdLst>
            <a:ahLst/>
            <a:cxnLst>
              <a:cxn ang="T10">
                <a:pos x="T0" y="T1"/>
              </a:cxn>
              <a:cxn ang="T11">
                <a:pos x="T2" y="T3"/>
              </a:cxn>
              <a:cxn ang="T12">
                <a:pos x="T4" y="T5"/>
              </a:cxn>
              <a:cxn ang="T13">
                <a:pos x="T6" y="T7"/>
              </a:cxn>
              <a:cxn ang="T14">
                <a:pos x="T8" y="T9"/>
              </a:cxn>
            </a:cxnLst>
            <a:rect l="T15" t="T16" r="T17" b="T18"/>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E5AA57"/>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9708" name="文本框 22"/>
          <p:cNvSpPr txBox="1">
            <a:spLocks noChangeArrowheads="1"/>
          </p:cNvSpPr>
          <p:nvPr/>
        </p:nvSpPr>
        <p:spPr bwMode="auto">
          <a:xfrm>
            <a:off x="8510588" y="2611438"/>
            <a:ext cx="147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a:solidFill>
                  <a:schemeClr val="bg1"/>
                </a:solidFill>
                <a:latin typeface="微软雅黑" panose="020B0503020204020204" pitchFamily="34" charset="-122"/>
                <a:ea typeface="微软雅黑" panose="020B0503020204020204" pitchFamily="34" charset="-122"/>
              </a:rPr>
              <a:t>业内龙头</a:t>
            </a:r>
            <a:endParaRPr lang="zh-CN" altLang="zh-CN" sz="2400" b="1">
              <a:solidFill>
                <a:schemeClr val="bg1"/>
              </a:solidFill>
              <a:latin typeface="微软雅黑" panose="020B0503020204020204" pitchFamily="34" charset="-122"/>
              <a:ea typeface="微软雅黑" panose="020B0503020204020204" pitchFamily="34" charset="-122"/>
            </a:endParaRPr>
          </a:p>
        </p:txBody>
      </p:sp>
      <p:sp>
        <p:nvSpPr>
          <p:cNvPr id="29709" name="TextBox 35"/>
          <p:cNvSpPr txBox="1">
            <a:spLocks noChangeArrowheads="1"/>
          </p:cNvSpPr>
          <p:nvPr/>
        </p:nvSpPr>
        <p:spPr bwMode="auto">
          <a:xfrm>
            <a:off x="1803400" y="4092575"/>
            <a:ext cx="83629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spcAft>
                <a:spcPts val="1800"/>
              </a:spcAft>
              <a:buFont typeface="Wingdings" panose="05000000000000000000" pitchFamily="2" charset="2"/>
              <a:buChar char="Ø"/>
            </a:pPr>
            <a:r>
              <a:rPr lang="en-US" altLang="zh-CN" sz="2000" dirty="0">
                <a:solidFill>
                  <a:srgbClr val="262626"/>
                </a:solidFill>
                <a:latin typeface="微软雅黑" panose="020B0503020204020204" pitchFamily="34" charset="-122"/>
                <a:ea typeface="微软雅黑" panose="020B0503020204020204" pitchFamily="34" charset="-122"/>
              </a:rPr>
              <a:t> </a:t>
            </a:r>
            <a:r>
              <a:rPr lang="zh-CN" altLang="en-US" sz="2000" b="1" dirty="0">
                <a:solidFill>
                  <a:srgbClr val="262626"/>
                </a:solidFill>
                <a:latin typeface="微软雅黑" panose="020B0503020204020204" pitchFamily="34" charset="-122"/>
                <a:ea typeface="微软雅黑" panose="020B0503020204020204" pitchFamily="34" charset="-122"/>
              </a:rPr>
              <a:t>目前技术优势：起步早，算法新，技术强，资源雄厚</a:t>
            </a:r>
            <a:endParaRPr lang="en-US" altLang="zh-CN" sz="2000" b="1" dirty="0">
              <a:solidFill>
                <a:srgbClr val="262626"/>
              </a:solidFill>
              <a:latin typeface="微软雅黑" panose="020B0503020204020204" pitchFamily="34" charset="-122"/>
              <a:ea typeface="微软雅黑" panose="020B0503020204020204" pitchFamily="34" charset="-122"/>
            </a:endParaRPr>
          </a:p>
          <a:p>
            <a:pPr algn="just" eaLnBrk="1" hangingPunct="1">
              <a:lnSpc>
                <a:spcPct val="100000"/>
              </a:lnSpc>
              <a:spcBef>
                <a:spcPct val="0"/>
              </a:spcBef>
              <a:spcAft>
                <a:spcPts val="1800"/>
              </a:spcAft>
              <a:buFont typeface="Wingdings" panose="05000000000000000000" pitchFamily="2" charset="2"/>
              <a:buChar char="Ø"/>
            </a:pPr>
            <a:r>
              <a:rPr lang="zh-CN" altLang="en-US" sz="2000" b="1" dirty="0">
                <a:solidFill>
                  <a:srgbClr val="262626"/>
                </a:solidFill>
                <a:latin typeface="微软雅黑" panose="020B0503020204020204" pitchFamily="34" charset="-122"/>
                <a:ea typeface="微软雅黑" panose="020B0503020204020204" pitchFamily="34" charset="-122"/>
              </a:rPr>
              <a:t> 近期专注于强化学习研究</a:t>
            </a:r>
            <a:endParaRPr lang="en-US" altLang="zh-CN" sz="2000" b="1" dirty="0">
              <a:solidFill>
                <a:srgbClr val="262626"/>
              </a:solidFill>
              <a:latin typeface="微软雅黑" panose="020B0503020204020204" pitchFamily="34" charset="-122"/>
              <a:ea typeface="微软雅黑" panose="020B0503020204020204" pitchFamily="34" charset="-122"/>
            </a:endParaRPr>
          </a:p>
          <a:p>
            <a:pPr algn="just" eaLnBrk="1" hangingPunct="1">
              <a:lnSpc>
                <a:spcPct val="100000"/>
              </a:lnSpc>
              <a:spcBef>
                <a:spcPct val="0"/>
              </a:spcBef>
              <a:spcAft>
                <a:spcPts val="1800"/>
              </a:spcAft>
              <a:buFont typeface="Wingdings" panose="05000000000000000000" pitchFamily="2" charset="2"/>
              <a:buChar char="Ø"/>
            </a:pPr>
            <a:r>
              <a:rPr lang="en-US" altLang="zh-CN" sz="2000" b="1" dirty="0">
                <a:solidFill>
                  <a:srgbClr val="262626"/>
                </a:solidFill>
                <a:latin typeface="微软雅黑" panose="020B0503020204020204" pitchFamily="34" charset="-122"/>
                <a:ea typeface="微软雅黑" panose="020B0503020204020204" pitchFamily="34" charset="-122"/>
              </a:rPr>
              <a:t> </a:t>
            </a:r>
            <a:r>
              <a:rPr lang="zh-CN" altLang="en-US" sz="2000" b="1" dirty="0">
                <a:solidFill>
                  <a:srgbClr val="262626"/>
                </a:solidFill>
                <a:latin typeface="微软雅黑" panose="020B0503020204020204" pitchFamily="34" charset="-122"/>
                <a:ea typeface="微软雅黑" panose="020B0503020204020204" pitchFamily="34" charset="-122"/>
              </a:rPr>
              <a:t>公布新论文和数据，并从此退出围棋</a:t>
            </a:r>
            <a:r>
              <a:rPr lang="en-US" altLang="zh-CN" sz="2000" b="1" dirty="0">
                <a:solidFill>
                  <a:srgbClr val="262626"/>
                </a:solidFill>
                <a:latin typeface="微软雅黑" panose="020B0503020204020204" pitchFamily="34" charset="-122"/>
                <a:ea typeface="微软雅黑" panose="020B0503020204020204" pitchFamily="34" charset="-122"/>
              </a:rPr>
              <a:t>AI</a:t>
            </a:r>
            <a:r>
              <a:rPr lang="zh-CN" altLang="en-US" sz="2000" b="1" dirty="0">
                <a:solidFill>
                  <a:srgbClr val="262626"/>
                </a:solidFill>
                <a:latin typeface="微软雅黑" panose="020B0503020204020204" pitchFamily="34" charset="-122"/>
                <a:ea typeface="微软雅黑" panose="020B0503020204020204" pitchFamily="34" charset="-122"/>
              </a:rPr>
              <a:t>领域</a:t>
            </a:r>
            <a:endParaRPr lang="en-US" altLang="zh-CN" sz="2000" b="1" dirty="0">
              <a:solidFill>
                <a:srgbClr val="262626"/>
              </a:solidFill>
              <a:latin typeface="微软雅黑" panose="020B0503020204020204" pitchFamily="34" charset="-122"/>
              <a:ea typeface="微软雅黑" panose="020B0503020204020204" pitchFamily="34" charset="-122"/>
            </a:endParaRPr>
          </a:p>
        </p:txBody>
      </p:sp>
      <p:sp>
        <p:nvSpPr>
          <p:cNvPr id="29710" name="Freeform 501"/>
          <p:cNvSpPr>
            <a:spLocks noEditPoints="1"/>
          </p:cNvSpPr>
          <p:nvPr/>
        </p:nvSpPr>
        <p:spPr bwMode="auto">
          <a:xfrm>
            <a:off x="5721350" y="1865313"/>
            <a:ext cx="595313" cy="596900"/>
          </a:xfrm>
          <a:custGeom>
            <a:avLst/>
            <a:gdLst>
              <a:gd name="T0" fmla="*/ 2147483647 w 92"/>
              <a:gd name="T1" fmla="*/ 2147483647 h 92"/>
              <a:gd name="T2" fmla="*/ 2147483647 w 92"/>
              <a:gd name="T3" fmla="*/ 2147483647 h 92"/>
              <a:gd name="T4" fmla="*/ 2147483647 w 92"/>
              <a:gd name="T5" fmla="*/ 2147483647 h 92"/>
              <a:gd name="T6" fmla="*/ 2147483647 w 92"/>
              <a:gd name="T7" fmla="*/ 2147483647 h 92"/>
              <a:gd name="T8" fmla="*/ 2147483647 w 92"/>
              <a:gd name="T9" fmla="*/ 2147483647 h 92"/>
              <a:gd name="T10" fmla="*/ 2147483647 w 92"/>
              <a:gd name="T11" fmla="*/ 2147483647 h 92"/>
              <a:gd name="T12" fmla="*/ 2147483647 w 92"/>
              <a:gd name="T13" fmla="*/ 2147483647 h 92"/>
              <a:gd name="T14" fmla="*/ 2147483647 w 92"/>
              <a:gd name="T15" fmla="*/ 2147483647 h 92"/>
              <a:gd name="T16" fmla="*/ 2147483647 w 92"/>
              <a:gd name="T17" fmla="*/ 2147483647 h 92"/>
              <a:gd name="T18" fmla="*/ 2147483647 w 92"/>
              <a:gd name="T19" fmla="*/ 2147483647 h 92"/>
              <a:gd name="T20" fmla="*/ 2147483647 w 92"/>
              <a:gd name="T21" fmla="*/ 2147483647 h 92"/>
              <a:gd name="T22" fmla="*/ 2147483647 w 92"/>
              <a:gd name="T23" fmla="*/ 2147483647 h 92"/>
              <a:gd name="T24" fmla="*/ 2147483647 w 92"/>
              <a:gd name="T25" fmla="*/ 2147483647 h 92"/>
              <a:gd name="T26" fmla="*/ 2147483647 w 92"/>
              <a:gd name="T27" fmla="*/ 2147483647 h 92"/>
              <a:gd name="T28" fmla="*/ 2147483647 w 92"/>
              <a:gd name="T29" fmla="*/ 2147483647 h 92"/>
              <a:gd name="T30" fmla="*/ 2147483647 w 92"/>
              <a:gd name="T31" fmla="*/ 2147483647 h 92"/>
              <a:gd name="T32" fmla="*/ 2147483647 w 92"/>
              <a:gd name="T33" fmla="*/ 2147483647 h 92"/>
              <a:gd name="T34" fmla="*/ 2147483647 w 92"/>
              <a:gd name="T35" fmla="*/ 2147483647 h 92"/>
              <a:gd name="T36" fmla="*/ 2147483647 w 92"/>
              <a:gd name="T37" fmla="*/ 2147483647 h 92"/>
              <a:gd name="T38" fmla="*/ 2147483647 w 92"/>
              <a:gd name="T39" fmla="*/ 2147483647 h 92"/>
              <a:gd name="T40" fmla="*/ 2147483647 w 92"/>
              <a:gd name="T41" fmla="*/ 2147483647 h 92"/>
              <a:gd name="T42" fmla="*/ 2147483647 w 92"/>
              <a:gd name="T43" fmla="*/ 2147483647 h 92"/>
              <a:gd name="T44" fmla="*/ 2147483647 w 92"/>
              <a:gd name="T45" fmla="*/ 2147483647 h 92"/>
              <a:gd name="T46" fmla="*/ 2147483647 w 92"/>
              <a:gd name="T47" fmla="*/ 2147483647 h 92"/>
              <a:gd name="T48" fmla="*/ 2147483647 w 92"/>
              <a:gd name="T49" fmla="*/ 2147483647 h 92"/>
              <a:gd name="T50" fmla="*/ 2147483647 w 92"/>
              <a:gd name="T51" fmla="*/ 2147483647 h 92"/>
              <a:gd name="T52" fmla="*/ 2147483647 w 92"/>
              <a:gd name="T53" fmla="*/ 2147483647 h 92"/>
              <a:gd name="T54" fmla="*/ 2147483647 w 92"/>
              <a:gd name="T55" fmla="*/ 2147483647 h 92"/>
              <a:gd name="T56" fmla="*/ 2147483647 w 92"/>
              <a:gd name="T57" fmla="*/ 2147483647 h 92"/>
              <a:gd name="T58" fmla="*/ 2147483647 w 92"/>
              <a:gd name="T59" fmla="*/ 2147483647 h 92"/>
              <a:gd name="T60" fmla="*/ 2147483647 w 92"/>
              <a:gd name="T61" fmla="*/ 2147483647 h 92"/>
              <a:gd name="T62" fmla="*/ 2147483647 w 92"/>
              <a:gd name="T63" fmla="*/ 2147483647 h 92"/>
              <a:gd name="T64" fmla="*/ 2147483647 w 92"/>
              <a:gd name="T65" fmla="*/ 2147483647 h 92"/>
              <a:gd name="T66" fmla="*/ 2147483647 w 92"/>
              <a:gd name="T67" fmla="*/ 2147483647 h 92"/>
              <a:gd name="T68" fmla="*/ 2147483647 w 92"/>
              <a:gd name="T69" fmla="*/ 2147483647 h 92"/>
              <a:gd name="T70" fmla="*/ 2147483647 w 92"/>
              <a:gd name="T71" fmla="*/ 2147483647 h 92"/>
              <a:gd name="T72" fmla="*/ 2147483647 w 92"/>
              <a:gd name="T73" fmla="*/ 2147483647 h 92"/>
              <a:gd name="T74" fmla="*/ 2147483647 w 92"/>
              <a:gd name="T75" fmla="*/ 2147483647 h 92"/>
              <a:gd name="T76" fmla="*/ 2147483647 w 92"/>
              <a:gd name="T77" fmla="*/ 2147483647 h 92"/>
              <a:gd name="T78" fmla="*/ 2147483647 w 92"/>
              <a:gd name="T79" fmla="*/ 2147483647 h 92"/>
              <a:gd name="T80" fmla="*/ 2147483647 w 92"/>
              <a:gd name="T81" fmla="*/ 2147483647 h 92"/>
              <a:gd name="T82" fmla="*/ 2147483647 w 92"/>
              <a:gd name="T83" fmla="*/ 2147483647 h 92"/>
              <a:gd name="T84" fmla="*/ 2147483647 w 92"/>
              <a:gd name="T85" fmla="*/ 2147483647 h 92"/>
              <a:gd name="T86" fmla="*/ 2147483647 w 92"/>
              <a:gd name="T87" fmla="*/ 2147483647 h 92"/>
              <a:gd name="T88" fmla="*/ 2147483647 w 92"/>
              <a:gd name="T89" fmla="*/ 2147483647 h 92"/>
              <a:gd name="T90" fmla="*/ 2147483647 w 92"/>
              <a:gd name="T91" fmla="*/ 2147483647 h 92"/>
              <a:gd name="T92" fmla="*/ 2147483647 w 92"/>
              <a:gd name="T93" fmla="*/ 2147483647 h 92"/>
              <a:gd name="T94" fmla="*/ 2147483647 w 92"/>
              <a:gd name="T95" fmla="*/ 2147483647 h 92"/>
              <a:gd name="T96" fmla="*/ 2147483647 w 92"/>
              <a:gd name="T97" fmla="*/ 2147483647 h 92"/>
              <a:gd name="T98" fmla="*/ 2147483647 w 92"/>
              <a:gd name="T99" fmla="*/ 2147483647 h 92"/>
              <a:gd name="T100" fmla="*/ 2147483647 w 92"/>
              <a:gd name="T101" fmla="*/ 2147483647 h 92"/>
              <a:gd name="T102" fmla="*/ 2147483647 w 92"/>
              <a:gd name="T103" fmla="*/ 2147483647 h 92"/>
              <a:gd name="T104" fmla="*/ 2147483647 w 92"/>
              <a:gd name="T105" fmla="*/ 2147483647 h 92"/>
              <a:gd name="T106" fmla="*/ 2147483647 w 92"/>
              <a:gd name="T107" fmla="*/ 2147483647 h 92"/>
              <a:gd name="T108" fmla="*/ 2147483647 w 92"/>
              <a:gd name="T109" fmla="*/ 2147483647 h 92"/>
              <a:gd name="T110" fmla="*/ 2147483647 w 92"/>
              <a:gd name="T111" fmla="*/ 2147483647 h 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2"/>
              <a:gd name="T169" fmla="*/ 0 h 92"/>
              <a:gd name="T170" fmla="*/ 92 w 92"/>
              <a:gd name="T171" fmla="*/ 92 h 9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2" h="92">
                <a:moveTo>
                  <a:pt x="76" y="58"/>
                </a:moveTo>
                <a:cubicBezTo>
                  <a:pt x="78" y="50"/>
                  <a:pt x="78" y="50"/>
                  <a:pt x="78" y="50"/>
                </a:cubicBezTo>
                <a:cubicBezTo>
                  <a:pt x="92" y="42"/>
                  <a:pt x="92" y="42"/>
                  <a:pt x="92" y="42"/>
                </a:cubicBezTo>
                <a:cubicBezTo>
                  <a:pt x="88" y="26"/>
                  <a:pt x="88" y="26"/>
                  <a:pt x="88" y="26"/>
                </a:cubicBezTo>
                <a:cubicBezTo>
                  <a:pt x="72" y="26"/>
                  <a:pt x="72" y="26"/>
                  <a:pt x="72" y="26"/>
                </a:cubicBezTo>
                <a:cubicBezTo>
                  <a:pt x="66" y="20"/>
                  <a:pt x="66" y="20"/>
                  <a:pt x="66" y="20"/>
                </a:cubicBezTo>
                <a:cubicBezTo>
                  <a:pt x="66" y="20"/>
                  <a:pt x="66" y="20"/>
                  <a:pt x="66" y="20"/>
                </a:cubicBezTo>
                <a:cubicBezTo>
                  <a:pt x="66" y="4"/>
                  <a:pt x="66" y="4"/>
                  <a:pt x="66" y="4"/>
                </a:cubicBezTo>
                <a:cubicBezTo>
                  <a:pt x="50" y="0"/>
                  <a:pt x="50" y="0"/>
                  <a:pt x="50" y="0"/>
                </a:cubicBezTo>
                <a:cubicBezTo>
                  <a:pt x="41" y="14"/>
                  <a:pt x="41" y="14"/>
                  <a:pt x="41" y="14"/>
                </a:cubicBezTo>
                <a:cubicBezTo>
                  <a:pt x="33" y="16"/>
                  <a:pt x="33" y="16"/>
                  <a:pt x="33" y="16"/>
                </a:cubicBezTo>
                <a:cubicBezTo>
                  <a:pt x="19" y="8"/>
                  <a:pt x="19" y="8"/>
                  <a:pt x="19" y="8"/>
                </a:cubicBezTo>
                <a:cubicBezTo>
                  <a:pt x="8" y="20"/>
                  <a:pt x="8" y="20"/>
                  <a:pt x="8" y="20"/>
                </a:cubicBezTo>
                <a:cubicBezTo>
                  <a:pt x="16" y="34"/>
                  <a:pt x="16" y="34"/>
                  <a:pt x="16" y="34"/>
                </a:cubicBezTo>
                <a:cubicBezTo>
                  <a:pt x="16" y="34"/>
                  <a:pt x="16" y="34"/>
                  <a:pt x="16" y="34"/>
                </a:cubicBezTo>
                <a:cubicBezTo>
                  <a:pt x="14" y="42"/>
                  <a:pt x="14" y="42"/>
                  <a:pt x="14" y="42"/>
                </a:cubicBezTo>
                <a:cubicBezTo>
                  <a:pt x="0" y="50"/>
                  <a:pt x="0" y="50"/>
                  <a:pt x="0" y="50"/>
                </a:cubicBezTo>
                <a:cubicBezTo>
                  <a:pt x="4" y="66"/>
                  <a:pt x="4" y="66"/>
                  <a:pt x="4" y="66"/>
                </a:cubicBezTo>
                <a:cubicBezTo>
                  <a:pt x="20" y="66"/>
                  <a:pt x="20" y="66"/>
                  <a:pt x="20" y="66"/>
                </a:cubicBezTo>
                <a:cubicBezTo>
                  <a:pt x="20" y="66"/>
                  <a:pt x="20" y="66"/>
                  <a:pt x="20" y="66"/>
                </a:cubicBezTo>
                <a:cubicBezTo>
                  <a:pt x="26" y="72"/>
                  <a:pt x="26" y="72"/>
                  <a:pt x="26" y="72"/>
                </a:cubicBezTo>
                <a:cubicBezTo>
                  <a:pt x="26" y="72"/>
                  <a:pt x="26" y="72"/>
                  <a:pt x="26" y="72"/>
                </a:cubicBezTo>
                <a:cubicBezTo>
                  <a:pt x="26" y="88"/>
                  <a:pt x="26" y="88"/>
                  <a:pt x="26" y="88"/>
                </a:cubicBezTo>
                <a:cubicBezTo>
                  <a:pt x="42" y="92"/>
                  <a:pt x="42" y="92"/>
                  <a:pt x="42" y="92"/>
                </a:cubicBezTo>
                <a:cubicBezTo>
                  <a:pt x="50" y="79"/>
                  <a:pt x="50" y="79"/>
                  <a:pt x="50" y="79"/>
                </a:cubicBezTo>
                <a:cubicBezTo>
                  <a:pt x="58" y="76"/>
                  <a:pt x="58" y="76"/>
                  <a:pt x="58" y="76"/>
                </a:cubicBezTo>
                <a:cubicBezTo>
                  <a:pt x="72" y="84"/>
                  <a:pt x="72" y="84"/>
                  <a:pt x="72" y="84"/>
                </a:cubicBezTo>
                <a:cubicBezTo>
                  <a:pt x="84" y="72"/>
                  <a:pt x="84" y="72"/>
                  <a:pt x="84" y="72"/>
                </a:cubicBezTo>
                <a:cubicBezTo>
                  <a:pt x="76" y="58"/>
                  <a:pt x="76" y="58"/>
                  <a:pt x="76" y="58"/>
                </a:cubicBezTo>
                <a:close/>
                <a:moveTo>
                  <a:pt x="74" y="28"/>
                </a:moveTo>
                <a:cubicBezTo>
                  <a:pt x="86" y="28"/>
                  <a:pt x="86" y="28"/>
                  <a:pt x="86" y="28"/>
                </a:cubicBezTo>
                <a:cubicBezTo>
                  <a:pt x="86" y="28"/>
                  <a:pt x="86" y="28"/>
                  <a:pt x="86" y="28"/>
                </a:cubicBezTo>
                <a:cubicBezTo>
                  <a:pt x="86" y="28"/>
                  <a:pt x="86" y="28"/>
                  <a:pt x="86" y="28"/>
                </a:cubicBezTo>
                <a:cubicBezTo>
                  <a:pt x="86" y="28"/>
                  <a:pt x="86" y="28"/>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7" y="29"/>
                  <a:pt x="87" y="29"/>
                  <a:pt x="87" y="29"/>
                </a:cubicBezTo>
                <a:cubicBezTo>
                  <a:pt x="90" y="40"/>
                  <a:pt x="90" y="40"/>
                  <a:pt x="90" y="40"/>
                </a:cubicBezTo>
                <a:cubicBezTo>
                  <a:pt x="90" y="40"/>
                  <a:pt x="90" y="40"/>
                  <a:pt x="90" y="40"/>
                </a:cubicBezTo>
                <a:cubicBezTo>
                  <a:pt x="90" y="40"/>
                  <a:pt x="90" y="40"/>
                  <a:pt x="90" y="41"/>
                </a:cubicBezTo>
                <a:cubicBezTo>
                  <a:pt x="90" y="41"/>
                  <a:pt x="90" y="41"/>
                  <a:pt x="90" y="41"/>
                </a:cubicBezTo>
                <a:cubicBezTo>
                  <a:pt x="90" y="41"/>
                  <a:pt x="90" y="41"/>
                  <a:pt x="90" y="41"/>
                </a:cubicBezTo>
                <a:cubicBezTo>
                  <a:pt x="90" y="41"/>
                  <a:pt x="90" y="41"/>
                  <a:pt x="90" y="41"/>
                </a:cubicBezTo>
                <a:cubicBezTo>
                  <a:pt x="90" y="41"/>
                  <a:pt x="90" y="41"/>
                  <a:pt x="90" y="41"/>
                </a:cubicBezTo>
                <a:cubicBezTo>
                  <a:pt x="90" y="41"/>
                  <a:pt x="90" y="41"/>
                  <a:pt x="90" y="41"/>
                </a:cubicBezTo>
                <a:cubicBezTo>
                  <a:pt x="90" y="41"/>
                  <a:pt x="90" y="41"/>
                  <a:pt x="90" y="41"/>
                </a:cubicBezTo>
                <a:cubicBezTo>
                  <a:pt x="90" y="41"/>
                  <a:pt x="89" y="41"/>
                  <a:pt x="89" y="41"/>
                </a:cubicBezTo>
                <a:cubicBezTo>
                  <a:pt x="89" y="41"/>
                  <a:pt x="89" y="41"/>
                  <a:pt x="89" y="41"/>
                </a:cubicBezTo>
                <a:cubicBezTo>
                  <a:pt x="89" y="41"/>
                  <a:pt x="89" y="41"/>
                  <a:pt x="89" y="41"/>
                </a:cubicBezTo>
                <a:cubicBezTo>
                  <a:pt x="89" y="41"/>
                  <a:pt x="89" y="41"/>
                  <a:pt x="89" y="41"/>
                </a:cubicBezTo>
                <a:cubicBezTo>
                  <a:pt x="89" y="41"/>
                  <a:pt x="89" y="41"/>
                  <a:pt x="89" y="41"/>
                </a:cubicBezTo>
                <a:cubicBezTo>
                  <a:pt x="89" y="41"/>
                  <a:pt x="89" y="41"/>
                  <a:pt x="89" y="41"/>
                </a:cubicBezTo>
                <a:cubicBezTo>
                  <a:pt x="79" y="47"/>
                  <a:pt x="79" y="47"/>
                  <a:pt x="79" y="47"/>
                </a:cubicBezTo>
                <a:cubicBezTo>
                  <a:pt x="79" y="47"/>
                  <a:pt x="79" y="47"/>
                  <a:pt x="78" y="47"/>
                </a:cubicBezTo>
                <a:cubicBezTo>
                  <a:pt x="78" y="46"/>
                  <a:pt x="78" y="46"/>
                  <a:pt x="79" y="46"/>
                </a:cubicBezTo>
                <a:cubicBezTo>
                  <a:pt x="88" y="40"/>
                  <a:pt x="88" y="40"/>
                  <a:pt x="88" y="40"/>
                </a:cubicBezTo>
                <a:cubicBezTo>
                  <a:pt x="85" y="30"/>
                  <a:pt x="85" y="30"/>
                  <a:pt x="85" y="30"/>
                </a:cubicBezTo>
                <a:cubicBezTo>
                  <a:pt x="74" y="30"/>
                  <a:pt x="74" y="30"/>
                  <a:pt x="74" y="30"/>
                </a:cubicBezTo>
                <a:cubicBezTo>
                  <a:pt x="74" y="30"/>
                  <a:pt x="74" y="30"/>
                  <a:pt x="74" y="29"/>
                </a:cubicBezTo>
                <a:cubicBezTo>
                  <a:pt x="74" y="29"/>
                  <a:pt x="74" y="28"/>
                  <a:pt x="74" y="28"/>
                </a:cubicBezTo>
                <a:close/>
                <a:moveTo>
                  <a:pt x="41" y="31"/>
                </a:moveTo>
                <a:cubicBezTo>
                  <a:pt x="42" y="32"/>
                  <a:pt x="41" y="33"/>
                  <a:pt x="40" y="33"/>
                </a:cubicBezTo>
                <a:cubicBezTo>
                  <a:pt x="37" y="35"/>
                  <a:pt x="34" y="38"/>
                  <a:pt x="32" y="42"/>
                </a:cubicBezTo>
                <a:cubicBezTo>
                  <a:pt x="32" y="43"/>
                  <a:pt x="31" y="44"/>
                  <a:pt x="31" y="44"/>
                </a:cubicBezTo>
                <a:cubicBezTo>
                  <a:pt x="30" y="43"/>
                  <a:pt x="30" y="42"/>
                  <a:pt x="30" y="41"/>
                </a:cubicBezTo>
                <a:cubicBezTo>
                  <a:pt x="32" y="37"/>
                  <a:pt x="35" y="34"/>
                  <a:pt x="39" y="31"/>
                </a:cubicBezTo>
                <a:cubicBezTo>
                  <a:pt x="40" y="31"/>
                  <a:pt x="41" y="31"/>
                  <a:pt x="41" y="31"/>
                </a:cubicBezTo>
                <a:close/>
                <a:moveTo>
                  <a:pt x="17" y="64"/>
                </a:moveTo>
                <a:cubicBezTo>
                  <a:pt x="6" y="64"/>
                  <a:pt x="6" y="64"/>
                  <a:pt x="6" y="64"/>
                </a:cubicBezTo>
                <a:cubicBezTo>
                  <a:pt x="6" y="64"/>
                  <a:pt x="6" y="64"/>
                  <a:pt x="6" y="64"/>
                </a:cubicBezTo>
                <a:cubicBezTo>
                  <a:pt x="6" y="64"/>
                  <a:pt x="6" y="64"/>
                  <a:pt x="6" y="64"/>
                </a:cubicBezTo>
                <a:cubicBezTo>
                  <a:pt x="6" y="64"/>
                  <a:pt x="6" y="64"/>
                  <a:pt x="6" y="64"/>
                </a:cubicBezTo>
                <a:cubicBezTo>
                  <a:pt x="6" y="64"/>
                  <a:pt x="6" y="64"/>
                  <a:pt x="6" y="64"/>
                </a:cubicBezTo>
                <a:cubicBezTo>
                  <a:pt x="6" y="64"/>
                  <a:pt x="6" y="64"/>
                  <a:pt x="6" y="64"/>
                </a:cubicBezTo>
                <a:cubicBezTo>
                  <a:pt x="6" y="64"/>
                  <a:pt x="6" y="64"/>
                  <a:pt x="6" y="64"/>
                </a:cubicBezTo>
                <a:cubicBezTo>
                  <a:pt x="5" y="64"/>
                  <a:pt x="5" y="64"/>
                  <a:pt x="5" y="64"/>
                </a:cubicBezTo>
                <a:cubicBezTo>
                  <a:pt x="5" y="64"/>
                  <a:pt x="5" y="64"/>
                  <a:pt x="5" y="64"/>
                </a:cubicBezTo>
                <a:cubicBezTo>
                  <a:pt x="5" y="64"/>
                  <a:pt x="5" y="64"/>
                  <a:pt x="5" y="63"/>
                </a:cubicBezTo>
                <a:cubicBezTo>
                  <a:pt x="5" y="63"/>
                  <a:pt x="5" y="63"/>
                  <a:pt x="5" y="63"/>
                </a:cubicBezTo>
                <a:cubicBezTo>
                  <a:pt x="5" y="63"/>
                  <a:pt x="5" y="63"/>
                  <a:pt x="5" y="63"/>
                </a:cubicBezTo>
                <a:cubicBezTo>
                  <a:pt x="5" y="63"/>
                  <a:pt x="5" y="63"/>
                  <a:pt x="5" y="63"/>
                </a:cubicBezTo>
                <a:cubicBezTo>
                  <a:pt x="5" y="63"/>
                  <a:pt x="5" y="63"/>
                  <a:pt x="5" y="63"/>
                </a:cubicBezTo>
                <a:cubicBezTo>
                  <a:pt x="5" y="63"/>
                  <a:pt x="5" y="63"/>
                  <a:pt x="5" y="63"/>
                </a:cubicBezTo>
                <a:cubicBezTo>
                  <a:pt x="2" y="52"/>
                  <a:pt x="2" y="52"/>
                  <a:pt x="2" y="52"/>
                </a:cubicBezTo>
                <a:cubicBezTo>
                  <a:pt x="2" y="52"/>
                  <a:pt x="2" y="52"/>
                  <a:pt x="2" y="52"/>
                </a:cubicBezTo>
                <a:cubicBezTo>
                  <a:pt x="2" y="52"/>
                  <a:pt x="2" y="52"/>
                  <a:pt x="2" y="52"/>
                </a:cubicBezTo>
                <a:cubicBezTo>
                  <a:pt x="2" y="52"/>
                  <a:pt x="2" y="52"/>
                  <a:pt x="2" y="52"/>
                </a:cubicBezTo>
                <a:cubicBezTo>
                  <a:pt x="2" y="52"/>
                  <a:pt x="2" y="52"/>
                  <a:pt x="2" y="52"/>
                </a:cubicBezTo>
                <a:cubicBezTo>
                  <a:pt x="2" y="52"/>
                  <a:pt x="2" y="52"/>
                  <a:pt x="2" y="51"/>
                </a:cubicBezTo>
                <a:cubicBezTo>
                  <a:pt x="2" y="51"/>
                  <a:pt x="2" y="51"/>
                  <a:pt x="2" y="51"/>
                </a:cubicBezTo>
                <a:cubicBezTo>
                  <a:pt x="2" y="51"/>
                  <a:pt x="2" y="51"/>
                  <a:pt x="2" y="51"/>
                </a:cubicBezTo>
                <a:cubicBezTo>
                  <a:pt x="2" y="51"/>
                  <a:pt x="2" y="51"/>
                  <a:pt x="2" y="51"/>
                </a:cubicBezTo>
                <a:cubicBezTo>
                  <a:pt x="2" y="51"/>
                  <a:pt x="2" y="51"/>
                  <a:pt x="2" y="51"/>
                </a:cubicBezTo>
                <a:cubicBezTo>
                  <a:pt x="2" y="51"/>
                  <a:pt x="2" y="51"/>
                  <a:pt x="2" y="51"/>
                </a:cubicBezTo>
                <a:cubicBezTo>
                  <a:pt x="2" y="51"/>
                  <a:pt x="2" y="51"/>
                  <a:pt x="2" y="51"/>
                </a:cubicBezTo>
                <a:cubicBezTo>
                  <a:pt x="2" y="51"/>
                  <a:pt x="2" y="51"/>
                  <a:pt x="2" y="51"/>
                </a:cubicBezTo>
                <a:cubicBezTo>
                  <a:pt x="2" y="51"/>
                  <a:pt x="2" y="51"/>
                  <a:pt x="2" y="51"/>
                </a:cubicBezTo>
                <a:cubicBezTo>
                  <a:pt x="2" y="51"/>
                  <a:pt x="2" y="51"/>
                  <a:pt x="2" y="51"/>
                </a:cubicBezTo>
                <a:cubicBezTo>
                  <a:pt x="12" y="45"/>
                  <a:pt x="12" y="45"/>
                  <a:pt x="12" y="45"/>
                </a:cubicBezTo>
                <a:cubicBezTo>
                  <a:pt x="13" y="45"/>
                  <a:pt x="13" y="45"/>
                  <a:pt x="13" y="45"/>
                </a:cubicBezTo>
                <a:cubicBezTo>
                  <a:pt x="14" y="46"/>
                  <a:pt x="13" y="46"/>
                  <a:pt x="13" y="47"/>
                </a:cubicBezTo>
                <a:cubicBezTo>
                  <a:pt x="4" y="52"/>
                  <a:pt x="4" y="52"/>
                  <a:pt x="4" y="52"/>
                </a:cubicBezTo>
                <a:cubicBezTo>
                  <a:pt x="7" y="62"/>
                  <a:pt x="7" y="62"/>
                  <a:pt x="7" y="62"/>
                </a:cubicBezTo>
                <a:cubicBezTo>
                  <a:pt x="17" y="62"/>
                  <a:pt x="17" y="62"/>
                  <a:pt x="17" y="62"/>
                </a:cubicBezTo>
                <a:cubicBezTo>
                  <a:pt x="18" y="62"/>
                  <a:pt x="18" y="63"/>
                  <a:pt x="18" y="63"/>
                </a:cubicBezTo>
                <a:cubicBezTo>
                  <a:pt x="18" y="63"/>
                  <a:pt x="18" y="64"/>
                  <a:pt x="17" y="64"/>
                </a:cubicBezTo>
                <a:close/>
                <a:moveTo>
                  <a:pt x="20" y="13"/>
                </a:moveTo>
                <a:cubicBezTo>
                  <a:pt x="12" y="20"/>
                  <a:pt x="12" y="20"/>
                  <a:pt x="12" y="20"/>
                </a:cubicBezTo>
                <a:cubicBezTo>
                  <a:pt x="18" y="29"/>
                  <a:pt x="18" y="29"/>
                  <a:pt x="18" y="29"/>
                </a:cubicBezTo>
                <a:cubicBezTo>
                  <a:pt x="18" y="30"/>
                  <a:pt x="18" y="30"/>
                  <a:pt x="17" y="31"/>
                </a:cubicBezTo>
                <a:cubicBezTo>
                  <a:pt x="17" y="31"/>
                  <a:pt x="16" y="31"/>
                  <a:pt x="16" y="3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19"/>
                  <a:pt x="11" y="19"/>
                </a:cubicBezTo>
                <a:cubicBezTo>
                  <a:pt x="11" y="19"/>
                  <a:pt x="11" y="19"/>
                  <a:pt x="11" y="19"/>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30" y="17"/>
                  <a:pt x="30" y="17"/>
                  <a:pt x="30" y="17"/>
                </a:cubicBezTo>
                <a:cubicBezTo>
                  <a:pt x="30" y="17"/>
                  <a:pt x="30" y="17"/>
                  <a:pt x="30" y="18"/>
                </a:cubicBezTo>
                <a:cubicBezTo>
                  <a:pt x="30" y="18"/>
                  <a:pt x="29" y="18"/>
                  <a:pt x="29" y="18"/>
                </a:cubicBezTo>
                <a:lnTo>
                  <a:pt x="20" y="13"/>
                </a:lnTo>
                <a:close/>
                <a:moveTo>
                  <a:pt x="26" y="40"/>
                </a:moveTo>
                <a:cubicBezTo>
                  <a:pt x="25" y="41"/>
                  <a:pt x="25" y="42"/>
                  <a:pt x="24" y="42"/>
                </a:cubicBezTo>
                <a:cubicBezTo>
                  <a:pt x="23" y="42"/>
                  <a:pt x="23" y="41"/>
                  <a:pt x="24" y="40"/>
                </a:cubicBezTo>
                <a:cubicBezTo>
                  <a:pt x="26" y="33"/>
                  <a:pt x="30" y="28"/>
                  <a:pt x="36" y="25"/>
                </a:cubicBezTo>
                <a:cubicBezTo>
                  <a:pt x="37" y="24"/>
                  <a:pt x="38" y="24"/>
                  <a:pt x="39" y="25"/>
                </a:cubicBezTo>
                <a:cubicBezTo>
                  <a:pt x="39" y="26"/>
                  <a:pt x="38" y="26"/>
                  <a:pt x="37" y="27"/>
                </a:cubicBezTo>
                <a:cubicBezTo>
                  <a:pt x="32" y="30"/>
                  <a:pt x="28" y="34"/>
                  <a:pt x="26" y="40"/>
                </a:cubicBezTo>
                <a:close/>
                <a:moveTo>
                  <a:pt x="47" y="80"/>
                </a:move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0" y="90"/>
                </a:cubicBezTo>
                <a:cubicBezTo>
                  <a:pt x="40" y="90"/>
                  <a:pt x="40" y="90"/>
                  <a:pt x="40" y="90"/>
                </a:cubicBezTo>
                <a:cubicBezTo>
                  <a:pt x="40" y="90"/>
                  <a:pt x="40" y="90"/>
                  <a:pt x="40" y="90"/>
                </a:cubicBezTo>
                <a:cubicBezTo>
                  <a:pt x="40" y="90"/>
                  <a:pt x="40" y="90"/>
                  <a:pt x="40" y="90"/>
                </a:cubicBezTo>
                <a:cubicBezTo>
                  <a:pt x="29" y="87"/>
                  <a:pt x="29" y="87"/>
                  <a:pt x="29" y="87"/>
                </a:cubicBezTo>
                <a:cubicBezTo>
                  <a:pt x="29" y="87"/>
                  <a:pt x="29" y="87"/>
                  <a:pt x="29" y="87"/>
                </a:cubicBezTo>
                <a:cubicBezTo>
                  <a:pt x="29" y="87"/>
                  <a:pt x="29" y="87"/>
                  <a:pt x="29" y="87"/>
                </a:cubicBezTo>
                <a:cubicBezTo>
                  <a:pt x="29" y="87"/>
                  <a:pt x="29" y="87"/>
                  <a:pt x="29" y="87"/>
                </a:cubicBezTo>
                <a:cubicBezTo>
                  <a:pt x="29" y="87"/>
                  <a:pt x="29" y="87"/>
                  <a:pt x="29" y="87"/>
                </a:cubicBezTo>
                <a:cubicBezTo>
                  <a:pt x="29" y="87"/>
                  <a:pt x="29" y="87"/>
                  <a:pt x="29" y="87"/>
                </a:cubicBezTo>
                <a:cubicBezTo>
                  <a:pt x="29" y="87"/>
                  <a:pt x="29" y="87"/>
                  <a:pt x="29" y="87"/>
                </a:cubicBezTo>
                <a:cubicBezTo>
                  <a:pt x="29" y="87"/>
                  <a:pt x="29" y="87"/>
                  <a:pt x="29" y="87"/>
                </a:cubicBezTo>
                <a:cubicBezTo>
                  <a:pt x="29" y="87"/>
                  <a:pt x="29" y="87"/>
                  <a:pt x="28" y="87"/>
                </a:cubicBezTo>
                <a:cubicBezTo>
                  <a:pt x="28" y="87"/>
                  <a:pt x="28" y="86"/>
                  <a:pt x="28" y="86"/>
                </a:cubicBezTo>
                <a:cubicBezTo>
                  <a:pt x="28" y="86"/>
                  <a:pt x="28" y="86"/>
                  <a:pt x="28" y="86"/>
                </a:cubicBezTo>
                <a:cubicBezTo>
                  <a:pt x="28" y="86"/>
                  <a:pt x="28" y="86"/>
                  <a:pt x="28" y="86"/>
                </a:cubicBezTo>
                <a:cubicBezTo>
                  <a:pt x="28" y="86"/>
                  <a:pt x="28" y="86"/>
                  <a:pt x="28" y="86"/>
                </a:cubicBezTo>
                <a:cubicBezTo>
                  <a:pt x="28" y="86"/>
                  <a:pt x="28" y="86"/>
                  <a:pt x="28" y="86"/>
                </a:cubicBezTo>
                <a:cubicBezTo>
                  <a:pt x="28" y="86"/>
                  <a:pt x="28" y="86"/>
                  <a:pt x="28" y="86"/>
                </a:cubicBezTo>
                <a:cubicBezTo>
                  <a:pt x="28" y="75"/>
                  <a:pt x="28" y="75"/>
                  <a:pt x="28" y="75"/>
                </a:cubicBezTo>
                <a:cubicBezTo>
                  <a:pt x="28" y="74"/>
                  <a:pt x="29" y="74"/>
                  <a:pt x="29" y="74"/>
                </a:cubicBezTo>
                <a:cubicBezTo>
                  <a:pt x="29" y="74"/>
                  <a:pt x="30" y="74"/>
                  <a:pt x="30" y="75"/>
                </a:cubicBezTo>
                <a:cubicBezTo>
                  <a:pt x="30" y="86"/>
                  <a:pt x="30" y="86"/>
                  <a:pt x="30" y="86"/>
                </a:cubicBezTo>
                <a:cubicBezTo>
                  <a:pt x="40" y="88"/>
                  <a:pt x="40" y="88"/>
                  <a:pt x="40" y="88"/>
                </a:cubicBezTo>
                <a:cubicBezTo>
                  <a:pt x="46" y="79"/>
                  <a:pt x="46" y="79"/>
                  <a:pt x="46" y="79"/>
                </a:cubicBezTo>
                <a:cubicBezTo>
                  <a:pt x="46" y="79"/>
                  <a:pt x="46" y="78"/>
                  <a:pt x="47" y="79"/>
                </a:cubicBezTo>
                <a:cubicBezTo>
                  <a:pt x="47" y="79"/>
                  <a:pt x="47" y="79"/>
                  <a:pt x="47" y="80"/>
                </a:cubicBezTo>
                <a:close/>
                <a:moveTo>
                  <a:pt x="48" y="54"/>
                </a:moveTo>
                <a:cubicBezTo>
                  <a:pt x="44" y="55"/>
                  <a:pt x="39" y="53"/>
                  <a:pt x="38" y="48"/>
                </a:cubicBezTo>
                <a:cubicBezTo>
                  <a:pt x="37" y="44"/>
                  <a:pt x="39" y="39"/>
                  <a:pt x="44" y="38"/>
                </a:cubicBezTo>
                <a:cubicBezTo>
                  <a:pt x="48" y="37"/>
                  <a:pt x="53" y="39"/>
                  <a:pt x="54" y="44"/>
                </a:cubicBezTo>
                <a:cubicBezTo>
                  <a:pt x="55" y="48"/>
                  <a:pt x="52" y="53"/>
                  <a:pt x="48" y="54"/>
                </a:cubicBezTo>
                <a:close/>
                <a:moveTo>
                  <a:pt x="52" y="4"/>
                </a:moveTo>
                <a:cubicBezTo>
                  <a:pt x="46" y="13"/>
                  <a:pt x="46" y="13"/>
                  <a:pt x="46" y="13"/>
                </a:cubicBezTo>
                <a:cubicBezTo>
                  <a:pt x="46" y="14"/>
                  <a:pt x="45" y="14"/>
                  <a:pt x="45" y="14"/>
                </a:cubicBezTo>
                <a:cubicBezTo>
                  <a:pt x="45" y="13"/>
                  <a:pt x="45" y="13"/>
                  <a:pt x="45" y="12"/>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2"/>
                  <a:pt x="51" y="2"/>
                  <a:pt x="51" y="2"/>
                </a:cubicBezTo>
                <a:cubicBezTo>
                  <a:pt x="51" y="2"/>
                  <a:pt x="51" y="2"/>
                  <a:pt x="51" y="2"/>
                </a:cubicBezTo>
                <a:cubicBezTo>
                  <a:pt x="51" y="2"/>
                  <a:pt x="51" y="2"/>
                  <a:pt x="51" y="2"/>
                </a:cubicBezTo>
                <a:cubicBezTo>
                  <a:pt x="51" y="2"/>
                  <a:pt x="51" y="2"/>
                  <a:pt x="51" y="2"/>
                </a:cubicBezTo>
                <a:cubicBezTo>
                  <a:pt x="51" y="2"/>
                  <a:pt x="51" y="2"/>
                  <a:pt x="51" y="2"/>
                </a:cubicBezTo>
                <a:cubicBezTo>
                  <a:pt x="51" y="2"/>
                  <a:pt x="51" y="2"/>
                  <a:pt x="51" y="2"/>
                </a:cubicBezTo>
                <a:cubicBezTo>
                  <a:pt x="51" y="2"/>
                  <a:pt x="51" y="2"/>
                  <a:pt x="51" y="2"/>
                </a:cubicBezTo>
                <a:cubicBezTo>
                  <a:pt x="51" y="2"/>
                  <a:pt x="51" y="2"/>
                  <a:pt x="51" y="2"/>
                </a:cubicBezTo>
                <a:cubicBezTo>
                  <a:pt x="51" y="2"/>
                  <a:pt x="51" y="2"/>
                  <a:pt x="51" y="2"/>
                </a:cubicBezTo>
                <a:cubicBezTo>
                  <a:pt x="51" y="2"/>
                  <a:pt x="51" y="2"/>
                  <a:pt x="51" y="2"/>
                </a:cubicBezTo>
                <a:cubicBezTo>
                  <a:pt x="63" y="5"/>
                  <a:pt x="63" y="5"/>
                  <a:pt x="63" y="5"/>
                </a:cubicBezTo>
                <a:cubicBezTo>
                  <a:pt x="63" y="5"/>
                  <a:pt x="63" y="5"/>
                  <a:pt x="63" y="5"/>
                </a:cubicBezTo>
                <a:cubicBezTo>
                  <a:pt x="63" y="5"/>
                  <a:pt x="63" y="5"/>
                  <a:pt x="63" y="5"/>
                </a:cubicBezTo>
                <a:cubicBezTo>
                  <a:pt x="63" y="5"/>
                  <a:pt x="63" y="5"/>
                  <a:pt x="63" y="5"/>
                </a:cubicBezTo>
                <a:cubicBezTo>
                  <a:pt x="63" y="5"/>
                  <a:pt x="63" y="5"/>
                  <a:pt x="63" y="5"/>
                </a:cubicBezTo>
                <a:cubicBezTo>
                  <a:pt x="63" y="6"/>
                  <a:pt x="63" y="6"/>
                  <a:pt x="63" y="6"/>
                </a:cubicBezTo>
                <a:cubicBezTo>
                  <a:pt x="63" y="6"/>
                  <a:pt x="63" y="6"/>
                  <a:pt x="63" y="6"/>
                </a:cubicBezTo>
                <a:cubicBezTo>
                  <a:pt x="63" y="6"/>
                  <a:pt x="63" y="6"/>
                  <a:pt x="63" y="6"/>
                </a:cubicBezTo>
                <a:cubicBezTo>
                  <a:pt x="63" y="6"/>
                  <a:pt x="63" y="6"/>
                  <a:pt x="63" y="6"/>
                </a:cubicBezTo>
                <a:cubicBezTo>
                  <a:pt x="63" y="6"/>
                  <a:pt x="63" y="6"/>
                  <a:pt x="63" y="6"/>
                </a:cubicBezTo>
                <a:cubicBezTo>
                  <a:pt x="63" y="6"/>
                  <a:pt x="63" y="6"/>
                  <a:pt x="63" y="6"/>
                </a:cubicBezTo>
                <a:cubicBezTo>
                  <a:pt x="63" y="6"/>
                  <a:pt x="63" y="6"/>
                  <a:pt x="63" y="6"/>
                </a:cubicBezTo>
                <a:cubicBezTo>
                  <a:pt x="63" y="6"/>
                  <a:pt x="63" y="6"/>
                  <a:pt x="63" y="6"/>
                </a:cubicBezTo>
                <a:cubicBezTo>
                  <a:pt x="63" y="6"/>
                  <a:pt x="63" y="6"/>
                  <a:pt x="63" y="6"/>
                </a:cubicBezTo>
                <a:cubicBezTo>
                  <a:pt x="63" y="6"/>
                  <a:pt x="63" y="6"/>
                  <a:pt x="63" y="6"/>
                </a:cubicBezTo>
                <a:cubicBezTo>
                  <a:pt x="63" y="17"/>
                  <a:pt x="63" y="17"/>
                  <a:pt x="63" y="17"/>
                </a:cubicBezTo>
                <a:cubicBezTo>
                  <a:pt x="63" y="18"/>
                  <a:pt x="63" y="18"/>
                  <a:pt x="63" y="18"/>
                </a:cubicBezTo>
                <a:cubicBezTo>
                  <a:pt x="62" y="18"/>
                  <a:pt x="62" y="18"/>
                  <a:pt x="62" y="17"/>
                </a:cubicBezTo>
                <a:cubicBezTo>
                  <a:pt x="62" y="7"/>
                  <a:pt x="62" y="7"/>
                  <a:pt x="62" y="7"/>
                </a:cubicBezTo>
                <a:lnTo>
                  <a:pt x="52" y="4"/>
                </a:lnTo>
                <a:close/>
                <a:moveTo>
                  <a:pt x="81" y="72"/>
                </a:moveTo>
                <a:cubicBezTo>
                  <a:pt x="81" y="72"/>
                  <a:pt x="81" y="72"/>
                  <a:pt x="81" y="72"/>
                </a:cubicBezTo>
                <a:cubicBezTo>
                  <a:pt x="81" y="72"/>
                  <a:pt x="81" y="72"/>
                  <a:pt x="81" y="72"/>
                </a:cubicBezTo>
                <a:cubicBezTo>
                  <a:pt x="81" y="72"/>
                  <a:pt x="81" y="72"/>
                  <a:pt x="81" y="72"/>
                </a:cubicBezTo>
                <a:cubicBezTo>
                  <a:pt x="81" y="72"/>
                  <a:pt x="81" y="72"/>
                  <a:pt x="81" y="72"/>
                </a:cubicBezTo>
                <a:cubicBezTo>
                  <a:pt x="81" y="72"/>
                  <a:pt x="81" y="72"/>
                  <a:pt x="81" y="72"/>
                </a:cubicBezTo>
                <a:cubicBezTo>
                  <a:pt x="81" y="72"/>
                  <a:pt x="81" y="72"/>
                  <a:pt x="81" y="72"/>
                </a:cubicBezTo>
                <a:cubicBezTo>
                  <a:pt x="81" y="72"/>
                  <a:pt x="81" y="72"/>
                  <a:pt x="81" y="72"/>
                </a:cubicBezTo>
                <a:cubicBezTo>
                  <a:pt x="81" y="72"/>
                  <a:pt x="81" y="72"/>
                  <a:pt x="81" y="73"/>
                </a:cubicBezTo>
                <a:cubicBezTo>
                  <a:pt x="81" y="73"/>
                  <a:pt x="81" y="73"/>
                  <a:pt x="81" y="73"/>
                </a:cubicBezTo>
                <a:cubicBezTo>
                  <a:pt x="81" y="73"/>
                  <a:pt x="81" y="73"/>
                  <a:pt x="81" y="73"/>
                </a:cubicBezTo>
                <a:cubicBezTo>
                  <a:pt x="81" y="73"/>
                  <a:pt x="81" y="73"/>
                  <a:pt x="81" y="73"/>
                </a:cubicBezTo>
                <a:cubicBezTo>
                  <a:pt x="81" y="73"/>
                  <a:pt x="81" y="73"/>
                  <a:pt x="81" y="73"/>
                </a:cubicBezTo>
                <a:cubicBezTo>
                  <a:pt x="81" y="73"/>
                  <a:pt x="81" y="73"/>
                  <a:pt x="81" y="73"/>
                </a:cubicBezTo>
                <a:cubicBezTo>
                  <a:pt x="73" y="81"/>
                  <a:pt x="73" y="81"/>
                  <a:pt x="73" y="81"/>
                </a:cubicBezTo>
                <a:cubicBezTo>
                  <a:pt x="73" y="81"/>
                  <a:pt x="73" y="81"/>
                  <a:pt x="73" y="81"/>
                </a:cubicBezTo>
                <a:cubicBezTo>
                  <a:pt x="73" y="81"/>
                  <a:pt x="73" y="81"/>
                  <a:pt x="73" y="81"/>
                </a:cubicBezTo>
                <a:cubicBezTo>
                  <a:pt x="73" y="81"/>
                  <a:pt x="73" y="81"/>
                  <a:pt x="73"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62" y="76"/>
                  <a:pt x="62" y="76"/>
                  <a:pt x="62" y="76"/>
                </a:cubicBezTo>
                <a:cubicBezTo>
                  <a:pt x="61" y="75"/>
                  <a:pt x="61" y="75"/>
                  <a:pt x="62" y="75"/>
                </a:cubicBezTo>
                <a:cubicBezTo>
                  <a:pt x="62" y="74"/>
                  <a:pt x="62" y="74"/>
                  <a:pt x="63" y="74"/>
                </a:cubicBezTo>
                <a:cubicBezTo>
                  <a:pt x="72" y="80"/>
                  <a:pt x="72" y="80"/>
                  <a:pt x="72" y="80"/>
                </a:cubicBezTo>
                <a:cubicBezTo>
                  <a:pt x="79" y="72"/>
                  <a:pt x="79" y="72"/>
                  <a:pt x="79" y="72"/>
                </a:cubicBezTo>
                <a:cubicBezTo>
                  <a:pt x="74" y="63"/>
                  <a:pt x="74" y="63"/>
                  <a:pt x="74" y="63"/>
                </a:cubicBezTo>
                <a:cubicBezTo>
                  <a:pt x="74" y="62"/>
                  <a:pt x="74" y="62"/>
                  <a:pt x="74" y="62"/>
                </a:cubicBezTo>
                <a:cubicBezTo>
                  <a:pt x="75" y="61"/>
                  <a:pt x="75" y="62"/>
                  <a:pt x="75" y="62"/>
                </a:cubicBezTo>
                <a:cubicBezTo>
                  <a:pt x="81" y="72"/>
                  <a:pt x="81" y="72"/>
                  <a:pt x="81" y="72"/>
                </a:cubicBezTo>
                <a:cubicBezTo>
                  <a:pt x="81" y="72"/>
                  <a:pt x="81" y="72"/>
                  <a:pt x="81" y="7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1" name="Freeform 502"/>
          <p:cNvSpPr>
            <a:spLocks noEditPoints="1"/>
          </p:cNvSpPr>
          <p:nvPr/>
        </p:nvSpPr>
        <p:spPr bwMode="auto">
          <a:xfrm>
            <a:off x="8878888" y="1905000"/>
            <a:ext cx="593725" cy="439738"/>
          </a:xfrm>
          <a:custGeom>
            <a:avLst/>
            <a:gdLst>
              <a:gd name="T0" fmla="*/ 2147483647 w 107"/>
              <a:gd name="T1" fmla="*/ 2147483647 h 79"/>
              <a:gd name="T2" fmla="*/ 2147483647 w 107"/>
              <a:gd name="T3" fmla="*/ 2147483647 h 79"/>
              <a:gd name="T4" fmla="*/ 2147483647 w 107"/>
              <a:gd name="T5" fmla="*/ 2147483647 h 79"/>
              <a:gd name="T6" fmla="*/ 0 w 107"/>
              <a:gd name="T7" fmla="*/ 2147483647 h 79"/>
              <a:gd name="T8" fmla="*/ 2147483647 w 107"/>
              <a:gd name="T9" fmla="*/ 2147483647 h 79"/>
              <a:gd name="T10" fmla="*/ 2147483647 w 107"/>
              <a:gd name="T11" fmla="*/ 2147483647 h 79"/>
              <a:gd name="T12" fmla="*/ 2147483647 w 107"/>
              <a:gd name="T13" fmla="*/ 2147483647 h 79"/>
              <a:gd name="T14" fmla="*/ 2147483647 w 107"/>
              <a:gd name="T15" fmla="*/ 2147483647 h 79"/>
              <a:gd name="T16" fmla="*/ 2147483647 w 107"/>
              <a:gd name="T17" fmla="*/ 2147483647 h 79"/>
              <a:gd name="T18" fmla="*/ 2147483647 w 107"/>
              <a:gd name="T19" fmla="*/ 2147483647 h 79"/>
              <a:gd name="T20" fmla="*/ 2147483647 w 107"/>
              <a:gd name="T21" fmla="*/ 2147483647 h 79"/>
              <a:gd name="T22" fmla="*/ 2147483647 w 107"/>
              <a:gd name="T23" fmla="*/ 2147483647 h 79"/>
              <a:gd name="T24" fmla="*/ 2147483647 w 107"/>
              <a:gd name="T25" fmla="*/ 2147483647 h 79"/>
              <a:gd name="T26" fmla="*/ 2147483647 w 107"/>
              <a:gd name="T27" fmla="*/ 2147483647 h 79"/>
              <a:gd name="T28" fmla="*/ 2147483647 w 107"/>
              <a:gd name="T29" fmla="*/ 0 h 79"/>
              <a:gd name="T30" fmla="*/ 2147483647 w 107"/>
              <a:gd name="T31" fmla="*/ 0 h 79"/>
              <a:gd name="T32" fmla="*/ 0 w 107"/>
              <a:gd name="T33" fmla="*/ 2147483647 h 79"/>
              <a:gd name="T34" fmla="*/ 0 w 107"/>
              <a:gd name="T35" fmla="*/ 2147483647 h 79"/>
              <a:gd name="T36" fmla="*/ 2147483647 w 107"/>
              <a:gd name="T37" fmla="*/ 2147483647 h 79"/>
              <a:gd name="T38" fmla="*/ 2147483647 w 107"/>
              <a:gd name="T39" fmla="*/ 2147483647 h 7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7"/>
              <a:gd name="T61" fmla="*/ 0 h 79"/>
              <a:gd name="T62" fmla="*/ 107 w 107"/>
              <a:gd name="T63" fmla="*/ 79 h 7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7" h="79">
                <a:moveTo>
                  <a:pt x="106" y="33"/>
                </a:moveTo>
                <a:cubicBezTo>
                  <a:pt x="17" y="33"/>
                  <a:pt x="17" y="33"/>
                  <a:pt x="17" y="33"/>
                </a:cubicBezTo>
                <a:cubicBezTo>
                  <a:pt x="17" y="33"/>
                  <a:pt x="16" y="34"/>
                  <a:pt x="16" y="35"/>
                </a:cubicBezTo>
                <a:cubicBezTo>
                  <a:pt x="0" y="79"/>
                  <a:pt x="0" y="79"/>
                  <a:pt x="0" y="79"/>
                </a:cubicBezTo>
                <a:cubicBezTo>
                  <a:pt x="91" y="79"/>
                  <a:pt x="91" y="79"/>
                  <a:pt x="91" y="79"/>
                </a:cubicBezTo>
                <a:cubicBezTo>
                  <a:pt x="107" y="35"/>
                  <a:pt x="107" y="35"/>
                  <a:pt x="107" y="35"/>
                </a:cubicBezTo>
                <a:cubicBezTo>
                  <a:pt x="107" y="34"/>
                  <a:pt x="107" y="33"/>
                  <a:pt x="106" y="33"/>
                </a:cubicBezTo>
                <a:close/>
                <a:moveTo>
                  <a:pt x="17" y="30"/>
                </a:moveTo>
                <a:cubicBezTo>
                  <a:pt x="91" y="30"/>
                  <a:pt x="91" y="30"/>
                  <a:pt x="91" y="30"/>
                </a:cubicBezTo>
                <a:cubicBezTo>
                  <a:pt x="91" y="14"/>
                  <a:pt x="91" y="14"/>
                  <a:pt x="91" y="14"/>
                </a:cubicBezTo>
                <a:cubicBezTo>
                  <a:pt x="91" y="13"/>
                  <a:pt x="90" y="13"/>
                  <a:pt x="90" y="13"/>
                </a:cubicBezTo>
                <a:cubicBezTo>
                  <a:pt x="41" y="13"/>
                  <a:pt x="41" y="13"/>
                  <a:pt x="41" y="13"/>
                </a:cubicBezTo>
                <a:cubicBezTo>
                  <a:pt x="40" y="13"/>
                  <a:pt x="40" y="12"/>
                  <a:pt x="40" y="12"/>
                </a:cubicBezTo>
                <a:cubicBezTo>
                  <a:pt x="40" y="5"/>
                  <a:pt x="40" y="5"/>
                  <a:pt x="40" y="5"/>
                </a:cubicBezTo>
                <a:cubicBezTo>
                  <a:pt x="40" y="2"/>
                  <a:pt x="38" y="0"/>
                  <a:pt x="35" y="0"/>
                </a:cubicBezTo>
                <a:cubicBezTo>
                  <a:pt x="5" y="0"/>
                  <a:pt x="5" y="0"/>
                  <a:pt x="5" y="0"/>
                </a:cubicBezTo>
                <a:cubicBezTo>
                  <a:pt x="2" y="0"/>
                  <a:pt x="0" y="2"/>
                  <a:pt x="0" y="5"/>
                </a:cubicBezTo>
                <a:cubicBezTo>
                  <a:pt x="0" y="70"/>
                  <a:pt x="0" y="70"/>
                  <a:pt x="0" y="70"/>
                </a:cubicBezTo>
                <a:cubicBezTo>
                  <a:pt x="13" y="34"/>
                  <a:pt x="13" y="34"/>
                  <a:pt x="13" y="34"/>
                </a:cubicBezTo>
                <a:cubicBezTo>
                  <a:pt x="13" y="32"/>
                  <a:pt x="15" y="30"/>
                  <a:pt x="17" y="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12" name="Freeform 370"/>
          <p:cNvSpPr>
            <a:spLocks noEditPoints="1"/>
          </p:cNvSpPr>
          <p:nvPr/>
        </p:nvSpPr>
        <p:spPr bwMode="auto">
          <a:xfrm>
            <a:off x="2613025" y="1917700"/>
            <a:ext cx="495300" cy="600075"/>
          </a:xfrm>
          <a:custGeom>
            <a:avLst/>
            <a:gdLst>
              <a:gd name="T0" fmla="*/ 2147483647 w 73"/>
              <a:gd name="T1" fmla="*/ 2147483647 h 88"/>
              <a:gd name="T2" fmla="*/ 2147483647 w 73"/>
              <a:gd name="T3" fmla="*/ 2147483647 h 88"/>
              <a:gd name="T4" fmla="*/ 2147483647 w 73"/>
              <a:gd name="T5" fmla="*/ 2147483647 h 88"/>
              <a:gd name="T6" fmla="*/ 2147483647 w 73"/>
              <a:gd name="T7" fmla="*/ 2147483647 h 88"/>
              <a:gd name="T8" fmla="*/ 2147483647 w 73"/>
              <a:gd name="T9" fmla="*/ 2147483647 h 88"/>
              <a:gd name="T10" fmla="*/ 2147483647 w 73"/>
              <a:gd name="T11" fmla="*/ 2147483647 h 88"/>
              <a:gd name="T12" fmla="*/ 2147483647 w 73"/>
              <a:gd name="T13" fmla="*/ 2147483647 h 88"/>
              <a:gd name="T14" fmla="*/ 2147483647 w 73"/>
              <a:gd name="T15" fmla="*/ 2147483647 h 88"/>
              <a:gd name="T16" fmla="*/ 2147483647 w 73"/>
              <a:gd name="T17" fmla="*/ 2147483647 h 88"/>
              <a:gd name="T18" fmla="*/ 2147483647 w 73"/>
              <a:gd name="T19" fmla="*/ 2147483647 h 88"/>
              <a:gd name="T20" fmla="*/ 2147483647 w 73"/>
              <a:gd name="T21" fmla="*/ 2147483647 h 88"/>
              <a:gd name="T22" fmla="*/ 2147483647 w 73"/>
              <a:gd name="T23" fmla="*/ 2147483647 h 88"/>
              <a:gd name="T24" fmla="*/ 2147483647 w 73"/>
              <a:gd name="T25" fmla="*/ 2147483647 h 88"/>
              <a:gd name="T26" fmla="*/ 2147483647 w 73"/>
              <a:gd name="T27" fmla="*/ 2147483647 h 88"/>
              <a:gd name="T28" fmla="*/ 2147483647 w 73"/>
              <a:gd name="T29" fmla="*/ 2147483647 h 88"/>
              <a:gd name="T30" fmla="*/ 2147483647 w 73"/>
              <a:gd name="T31" fmla="*/ 2147483647 h 88"/>
              <a:gd name="T32" fmla="*/ 2147483647 w 73"/>
              <a:gd name="T33" fmla="*/ 2147483647 h 88"/>
              <a:gd name="T34" fmla="*/ 2147483647 w 73"/>
              <a:gd name="T35" fmla="*/ 2147483647 h 88"/>
              <a:gd name="T36" fmla="*/ 2147483647 w 73"/>
              <a:gd name="T37" fmla="*/ 2147483647 h 88"/>
              <a:gd name="T38" fmla="*/ 2147483647 w 73"/>
              <a:gd name="T39" fmla="*/ 2147483647 h 88"/>
              <a:gd name="T40" fmla="*/ 2147483647 w 73"/>
              <a:gd name="T41" fmla="*/ 2147483647 h 88"/>
              <a:gd name="T42" fmla="*/ 2147483647 w 73"/>
              <a:gd name="T43" fmla="*/ 2147483647 h 88"/>
              <a:gd name="T44" fmla="*/ 2147483647 w 73"/>
              <a:gd name="T45" fmla="*/ 2147483647 h 88"/>
              <a:gd name="T46" fmla="*/ 2147483647 w 73"/>
              <a:gd name="T47" fmla="*/ 2147483647 h 88"/>
              <a:gd name="T48" fmla="*/ 2147483647 w 73"/>
              <a:gd name="T49" fmla="*/ 2147483647 h 88"/>
              <a:gd name="T50" fmla="*/ 2147483647 w 73"/>
              <a:gd name="T51" fmla="*/ 2147483647 h 88"/>
              <a:gd name="T52" fmla="*/ 2147483647 w 73"/>
              <a:gd name="T53" fmla="*/ 2147483647 h 88"/>
              <a:gd name="T54" fmla="*/ 2147483647 w 73"/>
              <a:gd name="T55" fmla="*/ 2147483647 h 88"/>
              <a:gd name="T56" fmla="*/ 2147483647 w 73"/>
              <a:gd name="T57" fmla="*/ 2147483647 h 88"/>
              <a:gd name="T58" fmla="*/ 2147483647 w 73"/>
              <a:gd name="T59" fmla="*/ 2147483647 h 88"/>
              <a:gd name="T60" fmla="*/ 2147483647 w 73"/>
              <a:gd name="T61" fmla="*/ 2147483647 h 88"/>
              <a:gd name="T62" fmla="*/ 2147483647 w 73"/>
              <a:gd name="T63" fmla="*/ 2147483647 h 88"/>
              <a:gd name="T64" fmla="*/ 2147483647 w 73"/>
              <a:gd name="T65" fmla="*/ 2147483647 h 88"/>
              <a:gd name="T66" fmla="*/ 2147483647 w 73"/>
              <a:gd name="T67" fmla="*/ 2147483647 h 88"/>
              <a:gd name="T68" fmla="*/ 2147483647 w 73"/>
              <a:gd name="T69" fmla="*/ 2147483647 h 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3"/>
              <a:gd name="T106" fmla="*/ 0 h 88"/>
              <a:gd name="T107" fmla="*/ 73 w 73"/>
              <a:gd name="T108" fmla="*/ 88 h 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3" h="88">
                <a:moveTo>
                  <a:pt x="60" y="8"/>
                </a:moveTo>
                <a:cubicBezTo>
                  <a:pt x="50" y="0"/>
                  <a:pt x="36" y="3"/>
                  <a:pt x="28" y="13"/>
                </a:cubicBezTo>
                <a:cubicBezTo>
                  <a:pt x="22" y="22"/>
                  <a:pt x="23" y="33"/>
                  <a:pt x="29" y="41"/>
                </a:cubicBezTo>
                <a:cubicBezTo>
                  <a:pt x="2" y="79"/>
                  <a:pt x="2" y="79"/>
                  <a:pt x="2" y="79"/>
                </a:cubicBezTo>
                <a:cubicBezTo>
                  <a:pt x="0" y="81"/>
                  <a:pt x="1" y="85"/>
                  <a:pt x="4" y="87"/>
                </a:cubicBezTo>
                <a:cubicBezTo>
                  <a:pt x="4" y="87"/>
                  <a:pt x="4" y="87"/>
                  <a:pt x="4" y="87"/>
                </a:cubicBezTo>
                <a:cubicBezTo>
                  <a:pt x="4" y="87"/>
                  <a:pt x="4" y="87"/>
                  <a:pt x="4" y="87"/>
                </a:cubicBezTo>
                <a:cubicBezTo>
                  <a:pt x="4" y="87"/>
                  <a:pt x="4" y="87"/>
                  <a:pt x="4" y="87"/>
                </a:cubicBezTo>
                <a:cubicBezTo>
                  <a:pt x="31" y="49"/>
                  <a:pt x="31" y="49"/>
                  <a:pt x="31" y="49"/>
                </a:cubicBezTo>
                <a:cubicBezTo>
                  <a:pt x="31" y="49"/>
                  <a:pt x="32" y="48"/>
                  <a:pt x="33" y="49"/>
                </a:cubicBezTo>
                <a:cubicBezTo>
                  <a:pt x="34" y="49"/>
                  <a:pt x="34" y="50"/>
                  <a:pt x="33" y="51"/>
                </a:cubicBezTo>
                <a:cubicBezTo>
                  <a:pt x="6" y="88"/>
                  <a:pt x="6" y="88"/>
                  <a:pt x="6" y="88"/>
                </a:cubicBezTo>
                <a:cubicBezTo>
                  <a:pt x="13" y="87"/>
                  <a:pt x="13" y="87"/>
                  <a:pt x="13" y="87"/>
                </a:cubicBezTo>
                <a:cubicBezTo>
                  <a:pt x="14" y="85"/>
                  <a:pt x="14" y="85"/>
                  <a:pt x="14" y="85"/>
                </a:cubicBezTo>
                <a:cubicBezTo>
                  <a:pt x="20" y="84"/>
                  <a:pt x="20" y="84"/>
                  <a:pt x="20" y="84"/>
                </a:cubicBezTo>
                <a:cubicBezTo>
                  <a:pt x="18" y="80"/>
                  <a:pt x="18" y="80"/>
                  <a:pt x="18" y="80"/>
                </a:cubicBezTo>
                <a:cubicBezTo>
                  <a:pt x="20" y="79"/>
                  <a:pt x="20" y="79"/>
                  <a:pt x="20" y="79"/>
                </a:cubicBezTo>
                <a:cubicBezTo>
                  <a:pt x="23" y="78"/>
                  <a:pt x="23" y="78"/>
                  <a:pt x="23" y="78"/>
                </a:cubicBezTo>
                <a:cubicBezTo>
                  <a:pt x="25" y="75"/>
                  <a:pt x="25" y="75"/>
                  <a:pt x="25" y="75"/>
                </a:cubicBezTo>
                <a:cubicBezTo>
                  <a:pt x="29" y="75"/>
                  <a:pt x="29" y="75"/>
                  <a:pt x="29" y="75"/>
                </a:cubicBezTo>
                <a:cubicBezTo>
                  <a:pt x="31" y="72"/>
                  <a:pt x="31" y="72"/>
                  <a:pt x="31" y="72"/>
                </a:cubicBezTo>
                <a:cubicBezTo>
                  <a:pt x="30" y="66"/>
                  <a:pt x="30" y="66"/>
                  <a:pt x="30" y="66"/>
                </a:cubicBezTo>
                <a:cubicBezTo>
                  <a:pt x="31" y="65"/>
                  <a:pt x="31" y="65"/>
                  <a:pt x="31" y="65"/>
                </a:cubicBezTo>
                <a:cubicBezTo>
                  <a:pt x="37" y="64"/>
                  <a:pt x="37" y="64"/>
                  <a:pt x="37" y="64"/>
                </a:cubicBezTo>
                <a:cubicBezTo>
                  <a:pt x="34" y="59"/>
                  <a:pt x="34" y="59"/>
                  <a:pt x="34" y="59"/>
                </a:cubicBezTo>
                <a:cubicBezTo>
                  <a:pt x="40" y="57"/>
                  <a:pt x="40" y="57"/>
                  <a:pt x="40" y="57"/>
                </a:cubicBezTo>
                <a:cubicBezTo>
                  <a:pt x="36" y="51"/>
                  <a:pt x="36" y="51"/>
                  <a:pt x="36" y="51"/>
                </a:cubicBezTo>
                <a:cubicBezTo>
                  <a:pt x="39" y="48"/>
                  <a:pt x="39" y="48"/>
                  <a:pt x="39" y="48"/>
                </a:cubicBezTo>
                <a:cubicBezTo>
                  <a:pt x="48" y="52"/>
                  <a:pt x="59" y="49"/>
                  <a:pt x="66" y="40"/>
                </a:cubicBezTo>
                <a:cubicBezTo>
                  <a:pt x="73" y="30"/>
                  <a:pt x="71" y="15"/>
                  <a:pt x="60" y="8"/>
                </a:cubicBezTo>
                <a:close/>
                <a:moveTo>
                  <a:pt x="58" y="19"/>
                </a:moveTo>
                <a:cubicBezTo>
                  <a:pt x="56" y="21"/>
                  <a:pt x="53" y="22"/>
                  <a:pt x="51" y="20"/>
                </a:cubicBezTo>
                <a:cubicBezTo>
                  <a:pt x="49" y="19"/>
                  <a:pt x="49" y="16"/>
                  <a:pt x="50" y="14"/>
                </a:cubicBezTo>
                <a:cubicBezTo>
                  <a:pt x="52" y="12"/>
                  <a:pt x="55" y="11"/>
                  <a:pt x="57" y="13"/>
                </a:cubicBezTo>
                <a:cubicBezTo>
                  <a:pt x="59" y="14"/>
                  <a:pt x="59" y="17"/>
                  <a:pt x="58"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29713" name="图片 16" descr="deepmin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80425" y="4141788"/>
            <a:ext cx="2655888"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en-US" altLang="zh-CN" dirty="0"/>
              <a:t>Google </a:t>
            </a:r>
            <a:r>
              <a:rPr lang="en-US" altLang="zh-CN" dirty="0" err="1"/>
              <a:t>Deepmind</a:t>
            </a:r>
            <a:r>
              <a:rPr lang="en-US" altLang="zh-CN" dirty="0"/>
              <a:t> </a:t>
            </a:r>
            <a:r>
              <a:rPr lang="zh-CN" altLang="en-US" dirty="0"/>
              <a:t>简介</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2" name="组合 4"/>
          <p:cNvGrpSpPr/>
          <p:nvPr/>
        </p:nvGrpSpPr>
        <p:grpSpPr bwMode="auto">
          <a:xfrm>
            <a:off x="0" y="223838"/>
            <a:ext cx="10313988" cy="6446837"/>
            <a:chOff x="0" y="0"/>
            <a:chExt cx="10314148" cy="6447454"/>
          </a:xfrm>
        </p:grpSpPr>
        <p:pic>
          <p:nvPicPr>
            <p:cNvPr id="30723" name="图片 1" descr="kejie.jpg"/>
            <p:cNvPicPr>
              <a:picLocks noChangeAspect="1"/>
            </p:cNvPicPr>
            <p:nvPr/>
          </p:nvPicPr>
          <p:blipFill>
            <a:blip r:embed="rId2">
              <a:extLst>
                <a:ext uri="{28A0092B-C50C-407E-A947-70E740481C1C}">
                  <a14:useLocalDpi xmlns:a14="http://schemas.microsoft.com/office/drawing/2010/main" val="0"/>
                </a:ext>
              </a:extLst>
            </a:blip>
            <a:srcRect t="3618" b="5685"/>
            <a:stretch>
              <a:fillRect/>
            </a:stretch>
          </p:blipFill>
          <p:spPr bwMode="auto">
            <a:xfrm>
              <a:off x="0" y="0"/>
              <a:ext cx="5009631" cy="327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图片 2" descr="kejie2.jpg"/>
            <p:cNvPicPr>
              <a:picLocks noChangeAspect="1"/>
            </p:cNvPicPr>
            <p:nvPr/>
          </p:nvPicPr>
          <p:blipFill>
            <a:blip r:embed="rId3">
              <a:extLst>
                <a:ext uri="{28A0092B-C50C-407E-A947-70E740481C1C}">
                  <a14:useLocalDpi xmlns:a14="http://schemas.microsoft.com/office/drawing/2010/main" val="0"/>
                </a:ext>
              </a:extLst>
            </a:blip>
            <a:srcRect t="8115"/>
            <a:stretch>
              <a:fillRect/>
            </a:stretch>
          </p:blipFill>
          <p:spPr bwMode="auto">
            <a:xfrm>
              <a:off x="4967706" y="0"/>
              <a:ext cx="5346442" cy="3275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图片 3" descr="5.jpg"/>
            <p:cNvPicPr>
              <a:picLocks noChangeAspect="1"/>
            </p:cNvPicPr>
            <p:nvPr/>
          </p:nvPicPr>
          <p:blipFill>
            <a:blip r:embed="rId4">
              <a:extLst>
                <a:ext uri="{28A0092B-C50C-407E-A947-70E740481C1C}">
                  <a14:useLocalDpi xmlns:a14="http://schemas.microsoft.com/office/drawing/2010/main" val="0"/>
                </a:ext>
              </a:extLst>
            </a:blip>
            <a:srcRect t="24266" b="6647"/>
            <a:stretch>
              <a:fillRect/>
            </a:stretch>
          </p:blipFill>
          <p:spPr bwMode="auto">
            <a:xfrm>
              <a:off x="1921194" y="3247054"/>
              <a:ext cx="6933557"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任意多边形 45"/>
          <p:cNvSpPr/>
          <p:nvPr/>
        </p:nvSpPr>
        <p:spPr bwMode="auto">
          <a:xfrm>
            <a:off x="2486025" y="3311525"/>
            <a:ext cx="2378075" cy="171450"/>
          </a:xfrm>
          <a:custGeom>
            <a:avLst/>
            <a:gdLst>
              <a:gd name="T0" fmla="*/ 0 w 1307927"/>
              <a:gd name="T1" fmla="*/ 0 h 101600"/>
              <a:gd name="T2" fmla="*/ 80336888 w 1307927"/>
              <a:gd name="T3" fmla="*/ 0 h 101600"/>
              <a:gd name="T4" fmla="*/ 85883719 w 1307927"/>
              <a:gd name="T5" fmla="*/ 3953726 h 101600"/>
              <a:gd name="T6" fmla="*/ 0 w 1307927"/>
              <a:gd name="T7" fmla="*/ 3953726 h 101600"/>
              <a:gd name="T8" fmla="*/ 0 w 1307927"/>
              <a:gd name="T9" fmla="*/ 0 h 101600"/>
              <a:gd name="T10" fmla="*/ 0 60000 65536"/>
              <a:gd name="T11" fmla="*/ 0 60000 65536"/>
              <a:gd name="T12" fmla="*/ 0 60000 65536"/>
              <a:gd name="T13" fmla="*/ 0 60000 65536"/>
              <a:gd name="T14" fmla="*/ 0 60000 65536"/>
              <a:gd name="T15" fmla="*/ 0 w 1307927"/>
              <a:gd name="T16" fmla="*/ 0 h 101600"/>
              <a:gd name="T17" fmla="*/ 1307927 w 1307927"/>
              <a:gd name="T18" fmla="*/ 101600 h 101600"/>
            </a:gdLst>
            <a:ahLst/>
            <a:cxnLst>
              <a:cxn ang="T10">
                <a:pos x="T0" y="T1"/>
              </a:cxn>
              <a:cxn ang="T11">
                <a:pos x="T2" y="T3"/>
              </a:cxn>
              <a:cxn ang="T12">
                <a:pos x="T4" y="T5"/>
              </a:cxn>
              <a:cxn ang="T13">
                <a:pos x="T6" y="T7"/>
              </a:cxn>
              <a:cxn ang="T14">
                <a:pos x="T8" y="T9"/>
              </a:cxn>
            </a:cxnLst>
            <a:rect l="T15" t="T16" r="T17" b="T18"/>
            <a:pathLst>
              <a:path w="1307927" h="101600">
                <a:moveTo>
                  <a:pt x="0" y="0"/>
                </a:moveTo>
                <a:lnTo>
                  <a:pt x="1223454" y="0"/>
                </a:lnTo>
                <a:lnTo>
                  <a:pt x="1307927" y="101600"/>
                </a:lnTo>
                <a:lnTo>
                  <a:pt x="0" y="101600"/>
                </a:lnTo>
                <a:lnTo>
                  <a:pt x="0" y="0"/>
                </a:lnTo>
                <a:close/>
              </a:path>
            </a:pathLst>
          </a:custGeom>
          <a:solidFill>
            <a:srgbClr val="E5AA57"/>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7651" name="任意多边形 126"/>
          <p:cNvSpPr/>
          <p:nvPr/>
        </p:nvSpPr>
        <p:spPr bwMode="auto">
          <a:xfrm>
            <a:off x="5064125" y="3311525"/>
            <a:ext cx="5256213" cy="171450"/>
          </a:xfrm>
          <a:custGeom>
            <a:avLst/>
            <a:gdLst>
              <a:gd name="T0" fmla="*/ 0 w 2891416"/>
              <a:gd name="T1" fmla="*/ 0 h 101600"/>
              <a:gd name="T2" fmla="*/ 189653094 w 2891416"/>
              <a:gd name="T3" fmla="*/ 0 h 101600"/>
              <a:gd name="T4" fmla="*/ 189653094 w 2891416"/>
              <a:gd name="T5" fmla="*/ 3953726 h 101600"/>
              <a:gd name="T6" fmla="*/ 5540735 w 2891416"/>
              <a:gd name="T7" fmla="*/ 3953726 h 101600"/>
              <a:gd name="T8" fmla="*/ 0 w 2891416"/>
              <a:gd name="T9" fmla="*/ 0 h 101600"/>
              <a:gd name="T10" fmla="*/ 0 60000 65536"/>
              <a:gd name="T11" fmla="*/ 0 60000 65536"/>
              <a:gd name="T12" fmla="*/ 0 60000 65536"/>
              <a:gd name="T13" fmla="*/ 0 60000 65536"/>
              <a:gd name="T14" fmla="*/ 0 60000 65536"/>
              <a:gd name="T15" fmla="*/ 0 w 2891416"/>
              <a:gd name="T16" fmla="*/ 0 h 101600"/>
              <a:gd name="T17" fmla="*/ 2891416 w 2891416"/>
              <a:gd name="T18" fmla="*/ 101600 h 101600"/>
            </a:gdLst>
            <a:ahLst/>
            <a:cxnLst>
              <a:cxn ang="T10">
                <a:pos x="T0" y="T1"/>
              </a:cxn>
              <a:cxn ang="T11">
                <a:pos x="T2" y="T3"/>
              </a:cxn>
              <a:cxn ang="T12">
                <a:pos x="T4" y="T5"/>
              </a:cxn>
              <a:cxn ang="T13">
                <a:pos x="T6" y="T7"/>
              </a:cxn>
              <a:cxn ang="T14">
                <a:pos x="T8" y="T9"/>
              </a:cxn>
            </a:cxnLst>
            <a:rect l="T15" t="T16" r="T17" b="T18"/>
            <a:pathLst>
              <a:path w="2891416" h="101600">
                <a:moveTo>
                  <a:pt x="0" y="0"/>
                </a:moveTo>
                <a:lnTo>
                  <a:pt x="2891416" y="0"/>
                </a:lnTo>
                <a:lnTo>
                  <a:pt x="2891416" y="101600"/>
                </a:lnTo>
                <a:lnTo>
                  <a:pt x="84473" y="101600"/>
                </a:lnTo>
                <a:lnTo>
                  <a:pt x="0" y="0"/>
                </a:lnTo>
                <a:close/>
              </a:path>
            </a:pathLst>
          </a:custGeom>
          <a:solidFill>
            <a:srgbClr val="0176AB"/>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7652" name="文本框 69"/>
          <p:cNvSpPr txBox="1">
            <a:spLocks noChangeArrowheads="1"/>
          </p:cNvSpPr>
          <p:nvPr/>
        </p:nvSpPr>
        <p:spPr bwMode="auto">
          <a:xfrm>
            <a:off x="5057775" y="2495550"/>
            <a:ext cx="554831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400" b="1">
                <a:solidFill>
                  <a:srgbClr val="262626"/>
                </a:solidFill>
                <a:latin typeface="微软雅黑" panose="020B0503020204020204" pitchFamily="34" charset="-122"/>
                <a:ea typeface="微软雅黑" panose="020B0503020204020204" pitchFamily="34" charset="-122"/>
              </a:rPr>
              <a:t>深度学习与智能围棋</a:t>
            </a:r>
            <a:endParaRPr lang="zh-CN" altLang="zh-CN" sz="4400" b="1">
              <a:solidFill>
                <a:srgbClr val="262626"/>
              </a:solidFill>
              <a:latin typeface="微软雅黑" panose="020B0503020204020204" pitchFamily="34" charset="-122"/>
              <a:ea typeface="微软雅黑" panose="020B0503020204020204" pitchFamily="34" charset="-122"/>
            </a:endParaRPr>
          </a:p>
        </p:txBody>
      </p:sp>
      <p:sp>
        <p:nvSpPr>
          <p:cNvPr id="27653" name="文本框 69"/>
          <p:cNvSpPr txBox="1">
            <a:spLocks noChangeArrowheads="1"/>
          </p:cNvSpPr>
          <p:nvPr/>
        </p:nvSpPr>
        <p:spPr bwMode="auto">
          <a:xfrm>
            <a:off x="2447925" y="2519363"/>
            <a:ext cx="24161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zh-CN" sz="4400" b="1">
                <a:solidFill>
                  <a:srgbClr val="262626"/>
                </a:solidFill>
                <a:latin typeface="微软雅黑" panose="020B0503020204020204" pitchFamily="34" charset="-122"/>
                <a:ea typeface="微软雅黑" panose="020B0503020204020204" pitchFamily="34" charset="-122"/>
              </a:rPr>
              <a:t>第二节</a:t>
            </a:r>
          </a:p>
        </p:txBody>
      </p:sp>
      <p:sp>
        <p:nvSpPr>
          <p:cNvPr id="27654" name="矩形 47"/>
          <p:cNvSpPr>
            <a:spLocks noChangeArrowheads="1"/>
          </p:cNvSpPr>
          <p:nvPr/>
        </p:nvSpPr>
        <p:spPr bwMode="auto">
          <a:xfrm>
            <a:off x="5129212" y="3590925"/>
            <a:ext cx="5191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zh-CN" altLang="en-US" sz="2400" dirty="0">
                <a:solidFill>
                  <a:srgbClr val="262626"/>
                </a:solidFill>
                <a:latin typeface="微软雅黑" panose="020B0503020204020204" pitchFamily="34" charset="-122"/>
                <a:ea typeface="微软雅黑" panose="020B0503020204020204" pitchFamily="34" charset="-122"/>
              </a:rPr>
              <a:t>从</a:t>
            </a:r>
            <a:r>
              <a:rPr lang="en-US" altLang="zh-CN" sz="2400" dirty="0" err="1">
                <a:solidFill>
                  <a:srgbClr val="262626"/>
                </a:solidFill>
                <a:latin typeface="微软雅黑" panose="020B0503020204020204" pitchFamily="34" charset="-122"/>
                <a:ea typeface="微软雅黑" panose="020B0503020204020204" pitchFamily="34" charset="-122"/>
              </a:rPr>
              <a:t>AlphaGo</a:t>
            </a:r>
            <a:r>
              <a:rPr lang="en-US" altLang="zh-CN" sz="2400" dirty="0">
                <a:solidFill>
                  <a:srgbClr val="262626"/>
                </a:solidFill>
                <a:latin typeface="微软雅黑" panose="020B0503020204020204" pitchFamily="34" charset="-122"/>
                <a:ea typeface="微软雅黑" panose="020B0503020204020204" pitchFamily="34" charset="-122"/>
              </a:rPr>
              <a:t> Lee/Master</a:t>
            </a:r>
            <a:r>
              <a:rPr lang="zh-CN" altLang="en-US" sz="2400" dirty="0">
                <a:solidFill>
                  <a:srgbClr val="262626"/>
                </a:solidFill>
                <a:latin typeface="微软雅黑" panose="020B0503020204020204" pitchFamily="34" charset="-122"/>
                <a:ea typeface="微软雅黑" panose="020B0503020204020204" pitchFamily="34" charset="-122"/>
              </a:rPr>
              <a:t>讲起</a:t>
            </a:r>
            <a:endParaRPr lang="zh-CN" altLang="zh-CN" sz="2400" dirty="0">
              <a:solidFill>
                <a:srgbClr val="262626"/>
              </a:solidFill>
              <a:latin typeface="微软雅黑" panose="020B0503020204020204" pitchFamily="34" charset="-122"/>
              <a:ea typeface="微软雅黑" panose="020B0503020204020204" pitchFamily="34" charset="-122"/>
            </a:endParaRPr>
          </a:p>
        </p:txBody>
      </p:sp>
      <p:sp>
        <p:nvSpPr>
          <p:cNvPr id="27655" name="矩形 50"/>
          <p:cNvSpPr>
            <a:spLocks noChangeArrowheads="1"/>
          </p:cNvSpPr>
          <p:nvPr/>
        </p:nvSpPr>
        <p:spPr bwMode="auto">
          <a:xfrm>
            <a:off x="5129213" y="4122738"/>
            <a:ext cx="4686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zh-CN" altLang="en-US" sz="2400" dirty="0">
                <a:solidFill>
                  <a:srgbClr val="262626"/>
                </a:solidFill>
                <a:latin typeface="微软雅黑" panose="020B0503020204020204" pitchFamily="34" charset="-122"/>
                <a:ea typeface="微软雅黑" panose="020B0503020204020204" pitchFamily="34" charset="-122"/>
              </a:rPr>
              <a:t>蒙特卡洛树搜索</a:t>
            </a:r>
            <a:endParaRPr lang="zh-CN" altLang="zh-CN" sz="2400" dirty="0">
              <a:solidFill>
                <a:srgbClr val="262626"/>
              </a:solidFill>
              <a:latin typeface="微软雅黑" panose="020B0503020204020204" pitchFamily="34" charset="-122"/>
              <a:ea typeface="微软雅黑" panose="020B0503020204020204" pitchFamily="34" charset="-122"/>
            </a:endParaRPr>
          </a:p>
        </p:txBody>
      </p:sp>
      <p:sp>
        <p:nvSpPr>
          <p:cNvPr id="27656" name="矩形 50"/>
          <p:cNvSpPr>
            <a:spLocks noChangeArrowheads="1"/>
          </p:cNvSpPr>
          <p:nvPr/>
        </p:nvSpPr>
        <p:spPr bwMode="auto">
          <a:xfrm>
            <a:off x="5126038" y="4619625"/>
            <a:ext cx="3551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en-US" altLang="zh-CN" sz="2400" dirty="0" err="1">
                <a:solidFill>
                  <a:srgbClr val="262626"/>
                </a:solidFill>
                <a:latin typeface="微软雅黑" panose="020B0503020204020204" pitchFamily="34" charset="-122"/>
                <a:ea typeface="微软雅黑" panose="020B0503020204020204" pitchFamily="34" charset="-122"/>
              </a:rPr>
              <a:t>AlphaGo</a:t>
            </a:r>
            <a:r>
              <a:rPr lang="zh-CN" altLang="en-US" sz="2400" dirty="0">
                <a:solidFill>
                  <a:srgbClr val="262626"/>
                </a:solidFill>
                <a:latin typeface="微软雅黑" panose="020B0503020204020204" pitchFamily="34" charset="-122"/>
                <a:ea typeface="微软雅黑" panose="020B0503020204020204" pitchFamily="34" charset="-122"/>
              </a:rPr>
              <a:t>的实现原理</a:t>
            </a:r>
            <a:endParaRPr lang="zh-CN" altLang="zh-CN" sz="2400" dirty="0">
              <a:solidFill>
                <a:srgbClr val="262626"/>
              </a:solidFill>
              <a:latin typeface="微软雅黑" panose="020B0503020204020204" pitchFamily="34" charset="-122"/>
              <a:ea typeface="微软雅黑" panose="020B0503020204020204" pitchFamily="34" charset="-122"/>
            </a:endParaRPr>
          </a:p>
        </p:txBody>
      </p:sp>
      <p:sp>
        <p:nvSpPr>
          <p:cNvPr id="9" name="右箭头 8"/>
          <p:cNvSpPr/>
          <p:nvPr/>
        </p:nvSpPr>
        <p:spPr>
          <a:xfrm rot="10800000">
            <a:off x="9141042" y="4078605"/>
            <a:ext cx="1131570" cy="518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50"/>
          <p:cNvSpPr>
            <a:spLocks noChangeArrowheads="1"/>
          </p:cNvSpPr>
          <p:nvPr/>
        </p:nvSpPr>
        <p:spPr bwMode="auto">
          <a:xfrm>
            <a:off x="5126038" y="5092065"/>
            <a:ext cx="3551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en-US" altLang="zh-CN" sz="2400" dirty="0" err="1">
                <a:solidFill>
                  <a:srgbClr val="262626"/>
                </a:solidFill>
                <a:latin typeface="微软雅黑" panose="020B0503020204020204" pitchFamily="34" charset="-122"/>
                <a:ea typeface="微软雅黑" panose="020B0503020204020204" pitchFamily="34" charset="-122"/>
              </a:rPr>
              <a:t>AlphaGo</a:t>
            </a:r>
            <a:r>
              <a:rPr lang="en-US" altLang="zh-CN" sz="2400" dirty="0">
                <a:solidFill>
                  <a:srgbClr val="262626"/>
                </a:solidFill>
                <a:latin typeface="微软雅黑" panose="020B0503020204020204" pitchFamily="34" charset="-122"/>
                <a:ea typeface="微软雅黑" panose="020B0503020204020204" pitchFamily="34" charset="-122"/>
              </a:rPr>
              <a:t> Zero</a:t>
            </a:r>
            <a:endParaRPr lang="zh-CN" altLang="zh-CN" sz="2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zh-CN" altLang="en-US" dirty="0"/>
              <a:t>传统围棋</a:t>
            </a:r>
            <a:r>
              <a:rPr lang="en-US" altLang="zh-CN" dirty="0"/>
              <a:t>AI</a:t>
            </a:r>
            <a:r>
              <a:rPr lang="zh-CN" altLang="en-US" dirty="0"/>
              <a:t>算法 </a:t>
            </a:r>
            <a:r>
              <a:rPr lang="en-US" altLang="zh-CN" dirty="0"/>
              <a:t>— MCTS</a:t>
            </a:r>
            <a:r>
              <a:rPr lang="zh-CN" altLang="en-US" dirty="0"/>
              <a:t> （蒙特卡洛树搜索）</a:t>
            </a:r>
          </a:p>
        </p:txBody>
      </p:sp>
      <p:sp>
        <p:nvSpPr>
          <p:cNvPr id="8" name="内容占位符 5"/>
          <p:cNvSpPr txBox="1"/>
          <p:nvPr/>
        </p:nvSpPr>
        <p:spPr>
          <a:xfrm>
            <a:off x="838200" y="1708785"/>
            <a:ext cx="10515600" cy="21756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pPr>
            <a:r>
              <a:rPr lang="zh-CN" altLang="en-US" dirty="0"/>
              <a:t>双人</a:t>
            </a:r>
          </a:p>
          <a:p>
            <a:pPr>
              <a:lnSpc>
                <a:spcPct val="70000"/>
              </a:lnSpc>
            </a:pPr>
            <a:r>
              <a:rPr lang="zh-CN" altLang="en-US" dirty="0"/>
              <a:t>一人一步</a:t>
            </a:r>
          </a:p>
          <a:p>
            <a:pPr>
              <a:lnSpc>
                <a:spcPct val="70000"/>
              </a:lnSpc>
            </a:pPr>
            <a:r>
              <a:rPr lang="zh-CN" altLang="en-US" dirty="0"/>
              <a:t>双方信息完备（棋类</a:t>
            </a:r>
            <a:r>
              <a:rPr lang="en-US" altLang="zh-CN" dirty="0"/>
              <a:t>—</a:t>
            </a:r>
            <a:r>
              <a:rPr lang="zh-CN" altLang="en-US" dirty="0">
                <a:solidFill>
                  <a:srgbClr val="FF0000"/>
                </a:solidFill>
              </a:rPr>
              <a:t>完全信息</a:t>
            </a:r>
            <a:r>
              <a:rPr lang="zh-CN" altLang="en-US" dirty="0"/>
              <a:t>，牌类</a:t>
            </a:r>
            <a:r>
              <a:rPr lang="en-US" altLang="zh-CN" dirty="0"/>
              <a:t>—</a:t>
            </a:r>
            <a:r>
              <a:rPr lang="zh-CN" altLang="en-US" dirty="0"/>
              <a:t>不完全信息）</a:t>
            </a:r>
          </a:p>
          <a:p>
            <a:pPr>
              <a:lnSpc>
                <a:spcPct val="70000"/>
              </a:lnSpc>
            </a:pPr>
            <a:r>
              <a:rPr lang="zh-CN" altLang="en-US" dirty="0"/>
              <a:t>零和</a:t>
            </a:r>
          </a:p>
        </p:txBody>
      </p:sp>
      <p:sp>
        <p:nvSpPr>
          <p:cNvPr id="9" name="文本框 69"/>
          <p:cNvSpPr txBox="1">
            <a:spLocks noChangeArrowheads="1"/>
          </p:cNvSpPr>
          <p:nvPr/>
        </p:nvSpPr>
        <p:spPr bwMode="auto">
          <a:xfrm>
            <a:off x="303213" y="1078548"/>
            <a:ext cx="45989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400" b="1" dirty="0">
                <a:solidFill>
                  <a:srgbClr val="262626"/>
                </a:solidFill>
                <a:latin typeface="微软雅黑" panose="020B0503020204020204" pitchFamily="34" charset="-122"/>
                <a:ea typeface="微软雅黑" panose="020B0503020204020204" pitchFamily="34" charset="-122"/>
              </a:rPr>
              <a:t>动态</a:t>
            </a:r>
            <a:r>
              <a:rPr lang="zh-CN" altLang="en-US" sz="2400" b="1" dirty="0">
                <a:solidFill>
                  <a:srgbClr val="FF0000"/>
                </a:solidFill>
                <a:latin typeface="微软雅黑" panose="020B0503020204020204" pitchFamily="34" charset="-122"/>
                <a:ea typeface="微软雅黑" panose="020B0503020204020204" pitchFamily="34" charset="-122"/>
              </a:rPr>
              <a:t>博弈</a:t>
            </a:r>
            <a:r>
              <a:rPr lang="zh-CN" altLang="en-US" sz="2400" b="1" dirty="0">
                <a:solidFill>
                  <a:srgbClr val="262626"/>
                </a:solidFill>
                <a:latin typeface="微软雅黑" panose="020B0503020204020204" pitchFamily="34" charset="-122"/>
                <a:ea typeface="微软雅黑" panose="020B0503020204020204" pitchFamily="34" charset="-122"/>
              </a:rPr>
              <a:t>问题</a:t>
            </a:r>
          </a:p>
        </p:txBody>
      </p:sp>
      <p:sp>
        <p:nvSpPr>
          <p:cNvPr id="10" name="文本框 69"/>
          <p:cNvSpPr txBox="1">
            <a:spLocks noChangeArrowheads="1"/>
          </p:cNvSpPr>
          <p:nvPr/>
        </p:nvSpPr>
        <p:spPr bwMode="auto">
          <a:xfrm>
            <a:off x="333375" y="3535680"/>
            <a:ext cx="5411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solidFill>
                  <a:srgbClr val="262626"/>
                </a:solidFill>
                <a:latin typeface="微软雅黑" panose="020B0503020204020204" pitchFamily="34" charset="-122"/>
                <a:ea typeface="微软雅黑" panose="020B0503020204020204" pitchFamily="34" charset="-122"/>
              </a:rPr>
              <a:t>计算机下棋</a:t>
            </a:r>
          </a:p>
        </p:txBody>
      </p:sp>
      <p:sp>
        <p:nvSpPr>
          <p:cNvPr id="11" name="内容占位符 5"/>
          <p:cNvSpPr txBox="1"/>
          <p:nvPr/>
        </p:nvSpPr>
        <p:spPr>
          <a:xfrm>
            <a:off x="838200" y="4101465"/>
            <a:ext cx="10515600" cy="25926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棋类要素的</a:t>
            </a:r>
            <a:r>
              <a:rPr lang="zh-CN" altLang="en-US" dirty="0">
                <a:solidFill>
                  <a:srgbClr val="FF0000"/>
                </a:solidFill>
              </a:rPr>
              <a:t>数字化</a:t>
            </a:r>
            <a:r>
              <a:rPr lang="en-US" altLang="zh-CN" dirty="0"/>
              <a:t>——</a:t>
            </a:r>
            <a:r>
              <a:rPr lang="zh-CN" altLang="en-US" dirty="0"/>
              <a:t>恰当的</a:t>
            </a:r>
            <a:r>
              <a:rPr lang="zh-CN" altLang="en-US" dirty="0">
                <a:solidFill>
                  <a:srgbClr val="FF0000"/>
                </a:solidFill>
              </a:rPr>
              <a:t>数据结构</a:t>
            </a:r>
          </a:p>
          <a:p>
            <a:pPr marL="0" indent="0">
              <a:buNone/>
            </a:pPr>
            <a:r>
              <a:rPr lang="zh-CN" altLang="en-US" dirty="0"/>
              <a:t>             棋盘、棋子、棋规（着法规则，胜负规则）</a:t>
            </a:r>
          </a:p>
          <a:p>
            <a:r>
              <a:rPr lang="zh-CN" altLang="en-US" dirty="0"/>
              <a:t>用着法推演局面</a:t>
            </a:r>
            <a:r>
              <a:rPr lang="en-US" altLang="zh-CN" dirty="0"/>
              <a:t>——</a:t>
            </a:r>
            <a:r>
              <a:rPr lang="zh-CN" altLang="en-US" dirty="0">
                <a:solidFill>
                  <a:srgbClr val="FF0000"/>
                </a:solidFill>
              </a:rPr>
              <a:t>博弈树展开</a:t>
            </a:r>
          </a:p>
          <a:p>
            <a:r>
              <a:rPr lang="zh-CN" altLang="en-US" dirty="0"/>
              <a:t>从有利局面选择当前着法</a:t>
            </a:r>
            <a:r>
              <a:rPr lang="en-US" altLang="zh-CN" dirty="0"/>
              <a:t>——</a:t>
            </a:r>
            <a:r>
              <a:rPr lang="zh-CN" altLang="en-US" dirty="0">
                <a:solidFill>
                  <a:srgbClr val="FF0000"/>
                </a:solidFill>
              </a:rPr>
              <a:t>博弈搜索</a:t>
            </a:r>
          </a:p>
          <a:p>
            <a:r>
              <a:rPr lang="zh-CN" altLang="en-US" dirty="0">
                <a:solidFill>
                  <a:srgbClr val="FF0000"/>
                </a:solidFill>
              </a:rPr>
              <a:t>局面评估</a:t>
            </a:r>
            <a:r>
              <a:rPr lang="en-US" altLang="zh-CN" dirty="0"/>
              <a:t>——</a:t>
            </a:r>
            <a:r>
              <a:rPr lang="zh-CN" altLang="en-US" dirty="0"/>
              <a:t>指标定义与综合</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0310876" y="3461892"/>
            <a:ext cx="1635759" cy="2609723"/>
          </a:xfrm>
          <a:prstGeom prst="rect">
            <a:avLst/>
          </a:prstGeom>
          <a:blipFill>
            <a:blip r:embed="rId2" cstate="print"/>
            <a:stretch>
              <a:fillRect/>
            </a:stretch>
          </a:blipFill>
        </p:spPr>
        <p:txBody>
          <a:bodyPr wrap="square" lIns="0" tIns="0" rIns="0" bIns="0" rtlCol="0"/>
          <a:lstStyle/>
          <a:p>
            <a:endParaRPr b="1">
              <a:latin typeface="+mn-ea"/>
            </a:endParaRPr>
          </a:p>
        </p:txBody>
      </p:sp>
      <p:sp>
        <p:nvSpPr>
          <p:cNvPr id="6" name="object 6"/>
          <p:cNvSpPr/>
          <p:nvPr/>
        </p:nvSpPr>
        <p:spPr>
          <a:xfrm>
            <a:off x="8081771" y="1235963"/>
            <a:ext cx="1365503" cy="2225294"/>
          </a:xfrm>
          <a:prstGeom prst="rect">
            <a:avLst/>
          </a:prstGeom>
          <a:blipFill>
            <a:blip r:embed="rId3" cstate="print"/>
            <a:stretch>
              <a:fillRect/>
            </a:stretch>
          </a:blipFill>
        </p:spPr>
        <p:txBody>
          <a:bodyPr wrap="square" lIns="0" tIns="0" rIns="0" bIns="0" rtlCol="0"/>
          <a:lstStyle/>
          <a:p>
            <a:endParaRPr b="1">
              <a:latin typeface="+mn-ea"/>
            </a:endParaRPr>
          </a:p>
        </p:txBody>
      </p:sp>
      <p:sp>
        <p:nvSpPr>
          <p:cNvPr id="7" name="object 7"/>
          <p:cNvSpPr/>
          <p:nvPr/>
        </p:nvSpPr>
        <p:spPr>
          <a:xfrm>
            <a:off x="7042404" y="3474720"/>
            <a:ext cx="1365503" cy="2599943"/>
          </a:xfrm>
          <a:prstGeom prst="rect">
            <a:avLst/>
          </a:prstGeom>
          <a:blipFill>
            <a:blip r:embed="rId4" cstate="print"/>
            <a:stretch>
              <a:fillRect/>
            </a:stretch>
          </a:blipFill>
        </p:spPr>
        <p:txBody>
          <a:bodyPr wrap="square" lIns="0" tIns="0" rIns="0" bIns="0" rtlCol="0"/>
          <a:lstStyle/>
          <a:p>
            <a:endParaRPr b="1">
              <a:latin typeface="+mn-ea"/>
            </a:endParaRPr>
          </a:p>
        </p:txBody>
      </p:sp>
      <p:sp>
        <p:nvSpPr>
          <p:cNvPr id="8" name="object 8"/>
          <p:cNvSpPr/>
          <p:nvPr/>
        </p:nvSpPr>
        <p:spPr>
          <a:xfrm>
            <a:off x="5484621" y="1267206"/>
            <a:ext cx="1365504" cy="2223008"/>
          </a:xfrm>
          <a:prstGeom prst="rect">
            <a:avLst/>
          </a:prstGeom>
          <a:blipFill>
            <a:blip r:embed="rId5" cstate="print"/>
            <a:stretch>
              <a:fillRect/>
            </a:stretch>
          </a:blipFill>
        </p:spPr>
        <p:txBody>
          <a:bodyPr wrap="square" lIns="0" tIns="0" rIns="0" bIns="0" rtlCol="0"/>
          <a:lstStyle/>
          <a:p>
            <a:endParaRPr b="1">
              <a:latin typeface="+mn-ea"/>
            </a:endParaRPr>
          </a:p>
        </p:txBody>
      </p:sp>
      <p:sp>
        <p:nvSpPr>
          <p:cNvPr id="9" name="object 9"/>
          <p:cNvSpPr/>
          <p:nvPr/>
        </p:nvSpPr>
        <p:spPr>
          <a:xfrm>
            <a:off x="4221098" y="3509517"/>
            <a:ext cx="1367028" cy="2599944"/>
          </a:xfrm>
          <a:prstGeom prst="rect">
            <a:avLst/>
          </a:prstGeom>
          <a:blipFill>
            <a:blip r:embed="rId6" cstate="print"/>
            <a:stretch>
              <a:fillRect/>
            </a:stretch>
          </a:blipFill>
        </p:spPr>
        <p:txBody>
          <a:bodyPr wrap="square" lIns="0" tIns="0" rIns="0" bIns="0" rtlCol="0"/>
          <a:lstStyle/>
          <a:p>
            <a:endParaRPr b="1">
              <a:latin typeface="+mn-ea"/>
            </a:endParaRPr>
          </a:p>
        </p:txBody>
      </p:sp>
      <p:sp>
        <p:nvSpPr>
          <p:cNvPr id="10" name="object 10"/>
          <p:cNvSpPr/>
          <p:nvPr/>
        </p:nvSpPr>
        <p:spPr>
          <a:xfrm>
            <a:off x="3208020" y="1235963"/>
            <a:ext cx="1365504" cy="2260473"/>
          </a:xfrm>
          <a:prstGeom prst="rect">
            <a:avLst/>
          </a:prstGeom>
          <a:blipFill>
            <a:blip r:embed="rId7" cstate="print"/>
            <a:stretch>
              <a:fillRect/>
            </a:stretch>
          </a:blipFill>
        </p:spPr>
        <p:txBody>
          <a:bodyPr wrap="square" lIns="0" tIns="0" rIns="0" bIns="0" rtlCol="0"/>
          <a:lstStyle/>
          <a:p>
            <a:endParaRPr b="1">
              <a:latin typeface="+mn-ea"/>
            </a:endParaRPr>
          </a:p>
        </p:txBody>
      </p:sp>
      <p:sp>
        <p:nvSpPr>
          <p:cNvPr id="11" name="object 11"/>
          <p:cNvSpPr/>
          <p:nvPr/>
        </p:nvSpPr>
        <p:spPr>
          <a:xfrm>
            <a:off x="762000" y="3478657"/>
            <a:ext cx="1365504" cy="2661538"/>
          </a:xfrm>
          <a:prstGeom prst="rect">
            <a:avLst/>
          </a:prstGeom>
          <a:blipFill>
            <a:blip r:embed="rId8" cstate="print"/>
            <a:stretch>
              <a:fillRect/>
            </a:stretch>
          </a:blipFill>
        </p:spPr>
        <p:txBody>
          <a:bodyPr wrap="square" lIns="0" tIns="0" rIns="0" bIns="0" rtlCol="0"/>
          <a:lstStyle/>
          <a:p>
            <a:endParaRPr b="1">
              <a:latin typeface="+mn-ea"/>
            </a:endParaRPr>
          </a:p>
        </p:txBody>
      </p:sp>
      <p:sp>
        <p:nvSpPr>
          <p:cNvPr id="12" name="object 12"/>
          <p:cNvSpPr/>
          <p:nvPr/>
        </p:nvSpPr>
        <p:spPr>
          <a:xfrm>
            <a:off x="9686543" y="1263396"/>
            <a:ext cx="1365503" cy="2036444"/>
          </a:xfrm>
          <a:prstGeom prst="rect">
            <a:avLst/>
          </a:prstGeom>
          <a:blipFill>
            <a:blip r:embed="rId9" cstate="print"/>
            <a:stretch>
              <a:fillRect/>
            </a:stretch>
          </a:blipFill>
        </p:spPr>
        <p:txBody>
          <a:bodyPr wrap="square" lIns="0" tIns="0" rIns="0" bIns="0" rtlCol="0"/>
          <a:lstStyle/>
          <a:p>
            <a:endParaRPr b="1">
              <a:latin typeface="+mn-ea"/>
            </a:endParaRPr>
          </a:p>
        </p:txBody>
      </p:sp>
      <p:sp>
        <p:nvSpPr>
          <p:cNvPr id="13" name="object 13"/>
          <p:cNvSpPr/>
          <p:nvPr/>
        </p:nvSpPr>
        <p:spPr>
          <a:xfrm>
            <a:off x="1338072" y="1243583"/>
            <a:ext cx="1365504" cy="2058924"/>
          </a:xfrm>
          <a:prstGeom prst="rect">
            <a:avLst/>
          </a:prstGeom>
          <a:blipFill>
            <a:blip r:embed="rId10" cstate="print"/>
            <a:stretch>
              <a:fillRect/>
            </a:stretch>
          </a:blipFill>
        </p:spPr>
        <p:txBody>
          <a:bodyPr wrap="square" lIns="0" tIns="0" rIns="0" bIns="0" rtlCol="0"/>
          <a:lstStyle/>
          <a:p>
            <a:endParaRPr b="1">
              <a:latin typeface="+mn-ea"/>
            </a:endParaRPr>
          </a:p>
        </p:txBody>
      </p:sp>
      <p:sp>
        <p:nvSpPr>
          <p:cNvPr id="14" name="object 14"/>
          <p:cNvSpPr/>
          <p:nvPr/>
        </p:nvSpPr>
        <p:spPr>
          <a:xfrm>
            <a:off x="1070559" y="3421760"/>
            <a:ext cx="10544175" cy="114300"/>
          </a:xfrm>
          <a:custGeom>
            <a:avLst/>
            <a:gdLst/>
            <a:ahLst/>
            <a:cxnLst/>
            <a:rect l="l" t="t" r="r" b="b"/>
            <a:pathLst>
              <a:path w="10544175" h="114300">
                <a:moveTo>
                  <a:pt x="10505704" y="37973"/>
                </a:moveTo>
                <a:lnTo>
                  <a:pt x="10448467" y="37973"/>
                </a:lnTo>
                <a:lnTo>
                  <a:pt x="10448594" y="76073"/>
                </a:lnTo>
                <a:lnTo>
                  <a:pt x="10429417" y="76130"/>
                </a:lnTo>
                <a:lnTo>
                  <a:pt x="10429544" y="114300"/>
                </a:lnTo>
                <a:lnTo>
                  <a:pt x="10543590" y="56768"/>
                </a:lnTo>
                <a:lnTo>
                  <a:pt x="10505704" y="37973"/>
                </a:lnTo>
                <a:close/>
              </a:path>
              <a:path w="10544175" h="114300">
                <a:moveTo>
                  <a:pt x="10429290" y="38030"/>
                </a:moveTo>
                <a:lnTo>
                  <a:pt x="0" y="69087"/>
                </a:lnTo>
                <a:lnTo>
                  <a:pt x="101" y="107187"/>
                </a:lnTo>
                <a:lnTo>
                  <a:pt x="10429417" y="76130"/>
                </a:lnTo>
                <a:lnTo>
                  <a:pt x="10429290" y="38030"/>
                </a:lnTo>
                <a:close/>
              </a:path>
              <a:path w="10544175" h="114300">
                <a:moveTo>
                  <a:pt x="10448467" y="37973"/>
                </a:moveTo>
                <a:lnTo>
                  <a:pt x="10429290" y="38030"/>
                </a:lnTo>
                <a:lnTo>
                  <a:pt x="10429417" y="76130"/>
                </a:lnTo>
                <a:lnTo>
                  <a:pt x="10448594" y="76073"/>
                </a:lnTo>
                <a:lnTo>
                  <a:pt x="10448467" y="37973"/>
                </a:lnTo>
                <a:close/>
              </a:path>
              <a:path w="10544175" h="114300">
                <a:moveTo>
                  <a:pt x="10429163" y="0"/>
                </a:moveTo>
                <a:lnTo>
                  <a:pt x="10429290" y="38030"/>
                </a:lnTo>
                <a:lnTo>
                  <a:pt x="10505704" y="37973"/>
                </a:lnTo>
                <a:lnTo>
                  <a:pt x="10429163" y="0"/>
                </a:lnTo>
                <a:close/>
              </a:path>
            </a:pathLst>
          </a:custGeom>
          <a:solidFill>
            <a:srgbClr val="006FC0"/>
          </a:solidFill>
        </p:spPr>
        <p:txBody>
          <a:bodyPr wrap="square" lIns="0" tIns="0" rIns="0" bIns="0" rtlCol="0"/>
          <a:lstStyle/>
          <a:p>
            <a:endParaRPr b="1">
              <a:latin typeface="+mn-ea"/>
            </a:endParaRPr>
          </a:p>
        </p:txBody>
      </p:sp>
      <p:sp>
        <p:nvSpPr>
          <p:cNvPr id="15" name="object 15"/>
          <p:cNvSpPr/>
          <p:nvPr/>
        </p:nvSpPr>
        <p:spPr>
          <a:xfrm>
            <a:off x="2242566" y="3288029"/>
            <a:ext cx="614680" cy="434340"/>
          </a:xfrm>
          <a:custGeom>
            <a:avLst/>
            <a:gdLst/>
            <a:ahLst/>
            <a:cxnLst/>
            <a:rect l="l" t="t" r="r" b="b"/>
            <a:pathLst>
              <a:path w="614680" h="434339">
                <a:moveTo>
                  <a:pt x="307085" y="0"/>
                </a:moveTo>
                <a:lnTo>
                  <a:pt x="251901" y="3500"/>
                </a:lnTo>
                <a:lnTo>
                  <a:pt x="199955" y="13592"/>
                </a:lnTo>
                <a:lnTo>
                  <a:pt x="152117" y="29661"/>
                </a:lnTo>
                <a:lnTo>
                  <a:pt x="109256" y="51092"/>
                </a:lnTo>
                <a:lnTo>
                  <a:pt x="72240" y="77271"/>
                </a:lnTo>
                <a:lnTo>
                  <a:pt x="41938" y="107583"/>
                </a:lnTo>
                <a:lnTo>
                  <a:pt x="19218" y="141413"/>
                </a:lnTo>
                <a:lnTo>
                  <a:pt x="4949" y="178147"/>
                </a:lnTo>
                <a:lnTo>
                  <a:pt x="0" y="217170"/>
                </a:lnTo>
                <a:lnTo>
                  <a:pt x="4949" y="256192"/>
                </a:lnTo>
                <a:lnTo>
                  <a:pt x="19218" y="292926"/>
                </a:lnTo>
                <a:lnTo>
                  <a:pt x="41938" y="326756"/>
                </a:lnTo>
                <a:lnTo>
                  <a:pt x="72240" y="357068"/>
                </a:lnTo>
                <a:lnTo>
                  <a:pt x="109256" y="383247"/>
                </a:lnTo>
                <a:lnTo>
                  <a:pt x="152117" y="404678"/>
                </a:lnTo>
                <a:lnTo>
                  <a:pt x="199955" y="420747"/>
                </a:lnTo>
                <a:lnTo>
                  <a:pt x="251901" y="430839"/>
                </a:lnTo>
                <a:lnTo>
                  <a:pt x="307085" y="434340"/>
                </a:lnTo>
                <a:lnTo>
                  <a:pt x="362270" y="430839"/>
                </a:lnTo>
                <a:lnTo>
                  <a:pt x="414216" y="420747"/>
                </a:lnTo>
                <a:lnTo>
                  <a:pt x="462054" y="404678"/>
                </a:lnTo>
                <a:lnTo>
                  <a:pt x="504915" y="383247"/>
                </a:lnTo>
                <a:lnTo>
                  <a:pt x="541931" y="357068"/>
                </a:lnTo>
                <a:lnTo>
                  <a:pt x="572233" y="326756"/>
                </a:lnTo>
                <a:lnTo>
                  <a:pt x="594953" y="292926"/>
                </a:lnTo>
                <a:lnTo>
                  <a:pt x="609222" y="256192"/>
                </a:lnTo>
                <a:lnTo>
                  <a:pt x="614171" y="217170"/>
                </a:lnTo>
                <a:lnTo>
                  <a:pt x="609222" y="178147"/>
                </a:lnTo>
                <a:lnTo>
                  <a:pt x="594953" y="141413"/>
                </a:lnTo>
                <a:lnTo>
                  <a:pt x="572233" y="107583"/>
                </a:lnTo>
                <a:lnTo>
                  <a:pt x="541931" y="77271"/>
                </a:lnTo>
                <a:lnTo>
                  <a:pt x="504915" y="51092"/>
                </a:lnTo>
                <a:lnTo>
                  <a:pt x="462054" y="29661"/>
                </a:lnTo>
                <a:lnTo>
                  <a:pt x="414216" y="13592"/>
                </a:lnTo>
                <a:lnTo>
                  <a:pt x="362270" y="3500"/>
                </a:lnTo>
                <a:lnTo>
                  <a:pt x="307085" y="0"/>
                </a:lnTo>
                <a:close/>
              </a:path>
            </a:pathLst>
          </a:custGeom>
          <a:solidFill>
            <a:srgbClr val="006FC0"/>
          </a:solidFill>
        </p:spPr>
        <p:txBody>
          <a:bodyPr wrap="square" lIns="0" tIns="0" rIns="0" bIns="0" rtlCol="0"/>
          <a:lstStyle/>
          <a:p>
            <a:endParaRPr b="1">
              <a:latin typeface="+mn-ea"/>
            </a:endParaRPr>
          </a:p>
        </p:txBody>
      </p:sp>
      <p:sp>
        <p:nvSpPr>
          <p:cNvPr id="16" name="object 16"/>
          <p:cNvSpPr/>
          <p:nvPr/>
        </p:nvSpPr>
        <p:spPr>
          <a:xfrm>
            <a:off x="2242566" y="3288029"/>
            <a:ext cx="614680" cy="434340"/>
          </a:xfrm>
          <a:custGeom>
            <a:avLst/>
            <a:gdLst/>
            <a:ahLst/>
            <a:cxnLst/>
            <a:rect l="l" t="t" r="r" b="b"/>
            <a:pathLst>
              <a:path w="614680" h="434339">
                <a:moveTo>
                  <a:pt x="0" y="217170"/>
                </a:moveTo>
                <a:lnTo>
                  <a:pt x="4949" y="178147"/>
                </a:lnTo>
                <a:lnTo>
                  <a:pt x="19218" y="141413"/>
                </a:lnTo>
                <a:lnTo>
                  <a:pt x="41938" y="107583"/>
                </a:lnTo>
                <a:lnTo>
                  <a:pt x="72240" y="77271"/>
                </a:lnTo>
                <a:lnTo>
                  <a:pt x="109256" y="51092"/>
                </a:lnTo>
                <a:lnTo>
                  <a:pt x="152117" y="29661"/>
                </a:lnTo>
                <a:lnTo>
                  <a:pt x="199955" y="13592"/>
                </a:lnTo>
                <a:lnTo>
                  <a:pt x="251901" y="3500"/>
                </a:lnTo>
                <a:lnTo>
                  <a:pt x="307085" y="0"/>
                </a:lnTo>
                <a:lnTo>
                  <a:pt x="362270" y="3500"/>
                </a:lnTo>
                <a:lnTo>
                  <a:pt x="414216" y="13592"/>
                </a:lnTo>
                <a:lnTo>
                  <a:pt x="462054" y="29661"/>
                </a:lnTo>
                <a:lnTo>
                  <a:pt x="504915" y="51092"/>
                </a:lnTo>
                <a:lnTo>
                  <a:pt x="541931" y="77271"/>
                </a:lnTo>
                <a:lnTo>
                  <a:pt x="572233" y="107583"/>
                </a:lnTo>
                <a:lnTo>
                  <a:pt x="594953" y="141413"/>
                </a:lnTo>
                <a:lnTo>
                  <a:pt x="609222" y="178147"/>
                </a:lnTo>
                <a:lnTo>
                  <a:pt x="614171" y="217170"/>
                </a:lnTo>
                <a:lnTo>
                  <a:pt x="609222" y="256192"/>
                </a:lnTo>
                <a:lnTo>
                  <a:pt x="594953" y="292926"/>
                </a:lnTo>
                <a:lnTo>
                  <a:pt x="572233" y="326756"/>
                </a:lnTo>
                <a:lnTo>
                  <a:pt x="541931" y="357068"/>
                </a:lnTo>
                <a:lnTo>
                  <a:pt x="504915" y="383247"/>
                </a:lnTo>
                <a:lnTo>
                  <a:pt x="462054" y="404678"/>
                </a:lnTo>
                <a:lnTo>
                  <a:pt x="414216" y="420747"/>
                </a:lnTo>
                <a:lnTo>
                  <a:pt x="362270" y="430839"/>
                </a:lnTo>
                <a:lnTo>
                  <a:pt x="307085" y="434340"/>
                </a:lnTo>
                <a:lnTo>
                  <a:pt x="251901" y="430839"/>
                </a:lnTo>
                <a:lnTo>
                  <a:pt x="199955" y="420747"/>
                </a:lnTo>
                <a:lnTo>
                  <a:pt x="152117" y="404678"/>
                </a:lnTo>
                <a:lnTo>
                  <a:pt x="109256" y="383247"/>
                </a:lnTo>
                <a:lnTo>
                  <a:pt x="72240" y="357068"/>
                </a:lnTo>
                <a:lnTo>
                  <a:pt x="41938" y="326756"/>
                </a:lnTo>
                <a:lnTo>
                  <a:pt x="19218" y="292926"/>
                </a:lnTo>
                <a:lnTo>
                  <a:pt x="4949" y="256192"/>
                </a:lnTo>
                <a:lnTo>
                  <a:pt x="0" y="217170"/>
                </a:lnTo>
                <a:close/>
              </a:path>
            </a:pathLst>
          </a:custGeom>
          <a:ln w="38100">
            <a:solidFill>
              <a:srgbClr val="006FC0"/>
            </a:solidFill>
          </a:ln>
        </p:spPr>
        <p:txBody>
          <a:bodyPr wrap="square" lIns="0" tIns="0" rIns="0" bIns="0" rtlCol="0"/>
          <a:lstStyle/>
          <a:p>
            <a:endParaRPr b="1">
              <a:latin typeface="+mn-ea"/>
            </a:endParaRPr>
          </a:p>
        </p:txBody>
      </p:sp>
      <p:sp>
        <p:nvSpPr>
          <p:cNvPr id="17" name="object 17"/>
          <p:cNvSpPr txBox="1"/>
          <p:nvPr/>
        </p:nvSpPr>
        <p:spPr>
          <a:xfrm>
            <a:off x="2341626" y="3420617"/>
            <a:ext cx="446405" cy="215444"/>
          </a:xfrm>
          <a:prstGeom prst="rect">
            <a:avLst/>
          </a:prstGeom>
        </p:spPr>
        <p:txBody>
          <a:bodyPr vert="horz" wrap="square" lIns="0" tIns="0" rIns="0" bIns="0" rtlCol="0">
            <a:spAutoFit/>
          </a:bodyPr>
          <a:lstStyle/>
          <a:p>
            <a:pPr marL="12700">
              <a:lnSpc>
                <a:spcPct val="100000"/>
              </a:lnSpc>
            </a:pPr>
            <a:r>
              <a:rPr sz="1400" b="1" dirty="0">
                <a:solidFill>
                  <a:srgbClr val="FFFFFF"/>
                </a:solidFill>
                <a:latin typeface="+mn-ea"/>
                <a:cs typeface="微软雅黑" panose="020B0503020204020204" pitchFamily="34" charset="-122"/>
              </a:rPr>
              <a:t>1956</a:t>
            </a:r>
            <a:endParaRPr sz="1400" b="1">
              <a:latin typeface="+mn-ea"/>
              <a:cs typeface="微软雅黑" panose="020B0503020204020204" pitchFamily="34" charset="-122"/>
            </a:endParaRPr>
          </a:p>
        </p:txBody>
      </p:sp>
      <p:sp>
        <p:nvSpPr>
          <p:cNvPr id="18" name="object 18"/>
          <p:cNvSpPr/>
          <p:nvPr/>
        </p:nvSpPr>
        <p:spPr>
          <a:xfrm>
            <a:off x="4025646" y="3306317"/>
            <a:ext cx="536575" cy="370840"/>
          </a:xfrm>
          <a:custGeom>
            <a:avLst/>
            <a:gdLst/>
            <a:ahLst/>
            <a:cxnLst/>
            <a:rect l="l" t="t" r="r" b="b"/>
            <a:pathLst>
              <a:path w="536575" h="370839">
                <a:moveTo>
                  <a:pt x="268224" y="0"/>
                </a:moveTo>
                <a:lnTo>
                  <a:pt x="214183" y="3763"/>
                </a:lnTo>
                <a:lnTo>
                  <a:pt x="163841" y="14555"/>
                </a:lnTo>
                <a:lnTo>
                  <a:pt x="118281" y="31631"/>
                </a:lnTo>
                <a:lnTo>
                  <a:pt x="78581" y="54244"/>
                </a:lnTo>
                <a:lnTo>
                  <a:pt x="45822" y="81650"/>
                </a:lnTo>
                <a:lnTo>
                  <a:pt x="21085" y="113103"/>
                </a:lnTo>
                <a:lnTo>
                  <a:pt x="5451" y="147857"/>
                </a:lnTo>
                <a:lnTo>
                  <a:pt x="0" y="185166"/>
                </a:lnTo>
                <a:lnTo>
                  <a:pt x="5451" y="222474"/>
                </a:lnTo>
                <a:lnTo>
                  <a:pt x="21085" y="257228"/>
                </a:lnTo>
                <a:lnTo>
                  <a:pt x="45822" y="288681"/>
                </a:lnTo>
                <a:lnTo>
                  <a:pt x="78581" y="316087"/>
                </a:lnTo>
                <a:lnTo>
                  <a:pt x="118281" y="338700"/>
                </a:lnTo>
                <a:lnTo>
                  <a:pt x="163841" y="355776"/>
                </a:lnTo>
                <a:lnTo>
                  <a:pt x="214183" y="366568"/>
                </a:lnTo>
                <a:lnTo>
                  <a:pt x="268224" y="370332"/>
                </a:lnTo>
                <a:lnTo>
                  <a:pt x="322264" y="366568"/>
                </a:lnTo>
                <a:lnTo>
                  <a:pt x="372606" y="355776"/>
                </a:lnTo>
                <a:lnTo>
                  <a:pt x="418166" y="338700"/>
                </a:lnTo>
                <a:lnTo>
                  <a:pt x="457866" y="316087"/>
                </a:lnTo>
                <a:lnTo>
                  <a:pt x="490625" y="288681"/>
                </a:lnTo>
                <a:lnTo>
                  <a:pt x="515362" y="257228"/>
                </a:lnTo>
                <a:lnTo>
                  <a:pt x="530996" y="222474"/>
                </a:lnTo>
                <a:lnTo>
                  <a:pt x="536448" y="185166"/>
                </a:lnTo>
                <a:lnTo>
                  <a:pt x="530996" y="147857"/>
                </a:lnTo>
                <a:lnTo>
                  <a:pt x="515362" y="113103"/>
                </a:lnTo>
                <a:lnTo>
                  <a:pt x="490625" y="81650"/>
                </a:lnTo>
                <a:lnTo>
                  <a:pt x="457866" y="54244"/>
                </a:lnTo>
                <a:lnTo>
                  <a:pt x="418166" y="31631"/>
                </a:lnTo>
                <a:lnTo>
                  <a:pt x="372606" y="14555"/>
                </a:lnTo>
                <a:lnTo>
                  <a:pt x="322264" y="3763"/>
                </a:lnTo>
                <a:lnTo>
                  <a:pt x="268224" y="0"/>
                </a:lnTo>
                <a:close/>
              </a:path>
            </a:pathLst>
          </a:custGeom>
          <a:solidFill>
            <a:srgbClr val="006FC0"/>
          </a:solidFill>
        </p:spPr>
        <p:txBody>
          <a:bodyPr wrap="square" lIns="0" tIns="0" rIns="0" bIns="0" rtlCol="0"/>
          <a:lstStyle/>
          <a:p>
            <a:endParaRPr b="1">
              <a:latin typeface="+mn-ea"/>
            </a:endParaRPr>
          </a:p>
        </p:txBody>
      </p:sp>
      <p:sp>
        <p:nvSpPr>
          <p:cNvPr id="19" name="object 19"/>
          <p:cNvSpPr/>
          <p:nvPr/>
        </p:nvSpPr>
        <p:spPr>
          <a:xfrm>
            <a:off x="4025646" y="3306317"/>
            <a:ext cx="536575" cy="370840"/>
          </a:xfrm>
          <a:custGeom>
            <a:avLst/>
            <a:gdLst/>
            <a:ahLst/>
            <a:cxnLst/>
            <a:rect l="l" t="t" r="r" b="b"/>
            <a:pathLst>
              <a:path w="536575" h="370839">
                <a:moveTo>
                  <a:pt x="0" y="185166"/>
                </a:moveTo>
                <a:lnTo>
                  <a:pt x="21085" y="113103"/>
                </a:lnTo>
                <a:lnTo>
                  <a:pt x="45822" y="81650"/>
                </a:lnTo>
                <a:lnTo>
                  <a:pt x="78581" y="54244"/>
                </a:lnTo>
                <a:lnTo>
                  <a:pt x="118281" y="31631"/>
                </a:lnTo>
                <a:lnTo>
                  <a:pt x="163841" y="14555"/>
                </a:lnTo>
                <a:lnTo>
                  <a:pt x="214183" y="3763"/>
                </a:lnTo>
                <a:lnTo>
                  <a:pt x="268224" y="0"/>
                </a:lnTo>
                <a:lnTo>
                  <a:pt x="322264" y="3763"/>
                </a:lnTo>
                <a:lnTo>
                  <a:pt x="372606" y="14555"/>
                </a:lnTo>
                <a:lnTo>
                  <a:pt x="418166" y="31631"/>
                </a:lnTo>
                <a:lnTo>
                  <a:pt x="457866" y="54244"/>
                </a:lnTo>
                <a:lnTo>
                  <a:pt x="490625" y="81650"/>
                </a:lnTo>
                <a:lnTo>
                  <a:pt x="515362" y="113103"/>
                </a:lnTo>
                <a:lnTo>
                  <a:pt x="530996" y="147857"/>
                </a:lnTo>
                <a:lnTo>
                  <a:pt x="536448" y="185166"/>
                </a:lnTo>
                <a:lnTo>
                  <a:pt x="530996" y="222474"/>
                </a:lnTo>
                <a:lnTo>
                  <a:pt x="515362" y="257228"/>
                </a:lnTo>
                <a:lnTo>
                  <a:pt x="490625" y="288681"/>
                </a:lnTo>
                <a:lnTo>
                  <a:pt x="457866" y="316087"/>
                </a:lnTo>
                <a:lnTo>
                  <a:pt x="418166" y="338700"/>
                </a:lnTo>
                <a:lnTo>
                  <a:pt x="372606" y="355776"/>
                </a:lnTo>
                <a:lnTo>
                  <a:pt x="322264" y="366568"/>
                </a:lnTo>
                <a:lnTo>
                  <a:pt x="268224" y="370332"/>
                </a:lnTo>
                <a:lnTo>
                  <a:pt x="214183" y="366568"/>
                </a:lnTo>
                <a:lnTo>
                  <a:pt x="163841" y="355776"/>
                </a:lnTo>
                <a:lnTo>
                  <a:pt x="118281" y="338700"/>
                </a:lnTo>
                <a:lnTo>
                  <a:pt x="78581" y="316087"/>
                </a:lnTo>
                <a:lnTo>
                  <a:pt x="45822" y="288681"/>
                </a:lnTo>
                <a:lnTo>
                  <a:pt x="21085" y="257228"/>
                </a:lnTo>
                <a:lnTo>
                  <a:pt x="5451" y="222474"/>
                </a:lnTo>
                <a:lnTo>
                  <a:pt x="0" y="185166"/>
                </a:lnTo>
                <a:close/>
              </a:path>
            </a:pathLst>
          </a:custGeom>
          <a:ln w="38100">
            <a:solidFill>
              <a:srgbClr val="006FC0"/>
            </a:solidFill>
          </a:ln>
        </p:spPr>
        <p:txBody>
          <a:bodyPr wrap="square" lIns="0" tIns="0" rIns="0" bIns="0" rtlCol="0"/>
          <a:lstStyle/>
          <a:p>
            <a:endParaRPr b="1">
              <a:latin typeface="+mn-ea"/>
            </a:endParaRPr>
          </a:p>
        </p:txBody>
      </p:sp>
      <p:sp>
        <p:nvSpPr>
          <p:cNvPr id="20" name="object 20"/>
          <p:cNvSpPr txBox="1"/>
          <p:nvPr/>
        </p:nvSpPr>
        <p:spPr>
          <a:xfrm>
            <a:off x="4093209" y="3388614"/>
            <a:ext cx="446405" cy="215444"/>
          </a:xfrm>
          <a:prstGeom prst="rect">
            <a:avLst/>
          </a:prstGeom>
        </p:spPr>
        <p:txBody>
          <a:bodyPr vert="horz" wrap="square" lIns="0" tIns="0" rIns="0" bIns="0" rtlCol="0">
            <a:spAutoFit/>
          </a:bodyPr>
          <a:lstStyle/>
          <a:p>
            <a:pPr marL="12700">
              <a:lnSpc>
                <a:spcPct val="100000"/>
              </a:lnSpc>
            </a:pPr>
            <a:r>
              <a:rPr sz="1400" b="1" dirty="0">
                <a:solidFill>
                  <a:srgbClr val="FFFFFF"/>
                </a:solidFill>
                <a:latin typeface="+mn-ea"/>
                <a:cs typeface="微软雅黑" panose="020B0503020204020204" pitchFamily="34" charset="-122"/>
              </a:rPr>
              <a:t>1974</a:t>
            </a:r>
            <a:endParaRPr sz="1400" b="1">
              <a:latin typeface="+mn-ea"/>
              <a:cs typeface="微软雅黑" panose="020B0503020204020204" pitchFamily="34" charset="-122"/>
            </a:endParaRPr>
          </a:p>
        </p:txBody>
      </p:sp>
      <p:sp>
        <p:nvSpPr>
          <p:cNvPr id="21" name="object 21"/>
          <p:cNvSpPr/>
          <p:nvPr/>
        </p:nvSpPr>
        <p:spPr>
          <a:xfrm>
            <a:off x="5360670" y="3320034"/>
            <a:ext cx="556260" cy="340360"/>
          </a:xfrm>
          <a:custGeom>
            <a:avLst/>
            <a:gdLst/>
            <a:ahLst/>
            <a:cxnLst/>
            <a:rect l="l" t="t" r="r" b="b"/>
            <a:pathLst>
              <a:path w="556260" h="340360">
                <a:moveTo>
                  <a:pt x="278129" y="0"/>
                </a:moveTo>
                <a:lnTo>
                  <a:pt x="222059" y="3452"/>
                </a:lnTo>
                <a:lnTo>
                  <a:pt x="169842" y="13352"/>
                </a:lnTo>
                <a:lnTo>
                  <a:pt x="122597" y="29019"/>
                </a:lnTo>
                <a:lnTo>
                  <a:pt x="81438" y="49768"/>
                </a:lnTo>
                <a:lnTo>
                  <a:pt x="47483" y="74916"/>
                </a:lnTo>
                <a:lnTo>
                  <a:pt x="21847" y="103780"/>
                </a:lnTo>
                <a:lnTo>
                  <a:pt x="0" y="169925"/>
                </a:lnTo>
                <a:lnTo>
                  <a:pt x="5648" y="204173"/>
                </a:lnTo>
                <a:lnTo>
                  <a:pt x="47483" y="264935"/>
                </a:lnTo>
                <a:lnTo>
                  <a:pt x="81438" y="290083"/>
                </a:lnTo>
                <a:lnTo>
                  <a:pt x="122597" y="310832"/>
                </a:lnTo>
                <a:lnTo>
                  <a:pt x="169842" y="326499"/>
                </a:lnTo>
                <a:lnTo>
                  <a:pt x="222059" y="336399"/>
                </a:lnTo>
                <a:lnTo>
                  <a:pt x="278129" y="339851"/>
                </a:lnTo>
                <a:lnTo>
                  <a:pt x="334200" y="336399"/>
                </a:lnTo>
                <a:lnTo>
                  <a:pt x="386417" y="326499"/>
                </a:lnTo>
                <a:lnTo>
                  <a:pt x="433662" y="310832"/>
                </a:lnTo>
                <a:lnTo>
                  <a:pt x="474821" y="290083"/>
                </a:lnTo>
                <a:lnTo>
                  <a:pt x="508776" y="264935"/>
                </a:lnTo>
                <a:lnTo>
                  <a:pt x="534412" y="236071"/>
                </a:lnTo>
                <a:lnTo>
                  <a:pt x="556259" y="169925"/>
                </a:lnTo>
                <a:lnTo>
                  <a:pt x="550611" y="135678"/>
                </a:lnTo>
                <a:lnTo>
                  <a:pt x="508776" y="74916"/>
                </a:lnTo>
                <a:lnTo>
                  <a:pt x="474821" y="49768"/>
                </a:lnTo>
                <a:lnTo>
                  <a:pt x="433662" y="29019"/>
                </a:lnTo>
                <a:lnTo>
                  <a:pt x="386417" y="13352"/>
                </a:lnTo>
                <a:lnTo>
                  <a:pt x="334200" y="3452"/>
                </a:lnTo>
                <a:lnTo>
                  <a:pt x="278129" y="0"/>
                </a:lnTo>
                <a:close/>
              </a:path>
            </a:pathLst>
          </a:custGeom>
          <a:solidFill>
            <a:srgbClr val="006FC0"/>
          </a:solidFill>
        </p:spPr>
        <p:txBody>
          <a:bodyPr wrap="square" lIns="0" tIns="0" rIns="0" bIns="0" rtlCol="0"/>
          <a:lstStyle/>
          <a:p>
            <a:endParaRPr b="1">
              <a:latin typeface="+mn-ea"/>
            </a:endParaRPr>
          </a:p>
        </p:txBody>
      </p:sp>
      <p:sp>
        <p:nvSpPr>
          <p:cNvPr id="22" name="object 22"/>
          <p:cNvSpPr/>
          <p:nvPr/>
        </p:nvSpPr>
        <p:spPr>
          <a:xfrm>
            <a:off x="5360670" y="3320034"/>
            <a:ext cx="556260" cy="340360"/>
          </a:xfrm>
          <a:custGeom>
            <a:avLst/>
            <a:gdLst/>
            <a:ahLst/>
            <a:cxnLst/>
            <a:rect l="l" t="t" r="r" b="b"/>
            <a:pathLst>
              <a:path w="556260" h="340360">
                <a:moveTo>
                  <a:pt x="0" y="169925"/>
                </a:moveTo>
                <a:lnTo>
                  <a:pt x="21847" y="103780"/>
                </a:lnTo>
                <a:lnTo>
                  <a:pt x="47483" y="74916"/>
                </a:lnTo>
                <a:lnTo>
                  <a:pt x="81438" y="49768"/>
                </a:lnTo>
                <a:lnTo>
                  <a:pt x="122597" y="29019"/>
                </a:lnTo>
                <a:lnTo>
                  <a:pt x="169842" y="13352"/>
                </a:lnTo>
                <a:lnTo>
                  <a:pt x="222059" y="3452"/>
                </a:lnTo>
                <a:lnTo>
                  <a:pt x="278129" y="0"/>
                </a:lnTo>
                <a:lnTo>
                  <a:pt x="334200" y="3452"/>
                </a:lnTo>
                <a:lnTo>
                  <a:pt x="386417" y="13352"/>
                </a:lnTo>
                <a:lnTo>
                  <a:pt x="433662" y="29019"/>
                </a:lnTo>
                <a:lnTo>
                  <a:pt x="474821" y="49768"/>
                </a:lnTo>
                <a:lnTo>
                  <a:pt x="508776" y="74916"/>
                </a:lnTo>
                <a:lnTo>
                  <a:pt x="534412" y="103780"/>
                </a:lnTo>
                <a:lnTo>
                  <a:pt x="556259" y="169925"/>
                </a:lnTo>
                <a:lnTo>
                  <a:pt x="550611" y="204173"/>
                </a:lnTo>
                <a:lnTo>
                  <a:pt x="508776" y="264935"/>
                </a:lnTo>
                <a:lnTo>
                  <a:pt x="474821" y="290083"/>
                </a:lnTo>
                <a:lnTo>
                  <a:pt x="433662" y="310832"/>
                </a:lnTo>
                <a:lnTo>
                  <a:pt x="386417" y="326499"/>
                </a:lnTo>
                <a:lnTo>
                  <a:pt x="334200" y="336399"/>
                </a:lnTo>
                <a:lnTo>
                  <a:pt x="278129" y="339851"/>
                </a:lnTo>
                <a:lnTo>
                  <a:pt x="222059" y="336399"/>
                </a:lnTo>
                <a:lnTo>
                  <a:pt x="169842" y="326499"/>
                </a:lnTo>
                <a:lnTo>
                  <a:pt x="122597" y="310832"/>
                </a:lnTo>
                <a:lnTo>
                  <a:pt x="81438" y="290083"/>
                </a:lnTo>
                <a:lnTo>
                  <a:pt x="47483" y="264935"/>
                </a:lnTo>
                <a:lnTo>
                  <a:pt x="21847" y="236071"/>
                </a:lnTo>
                <a:lnTo>
                  <a:pt x="0" y="169925"/>
                </a:lnTo>
                <a:close/>
              </a:path>
            </a:pathLst>
          </a:custGeom>
          <a:ln w="38100">
            <a:solidFill>
              <a:srgbClr val="006FC0"/>
            </a:solidFill>
          </a:ln>
        </p:spPr>
        <p:txBody>
          <a:bodyPr wrap="square" lIns="0" tIns="0" rIns="0" bIns="0" rtlCol="0"/>
          <a:lstStyle/>
          <a:p>
            <a:endParaRPr b="1">
              <a:latin typeface="+mn-ea"/>
            </a:endParaRPr>
          </a:p>
        </p:txBody>
      </p:sp>
      <p:sp>
        <p:nvSpPr>
          <p:cNvPr id="23" name="object 23"/>
          <p:cNvSpPr txBox="1"/>
          <p:nvPr/>
        </p:nvSpPr>
        <p:spPr>
          <a:xfrm>
            <a:off x="5423661" y="3394202"/>
            <a:ext cx="446405" cy="215444"/>
          </a:xfrm>
          <a:prstGeom prst="rect">
            <a:avLst/>
          </a:prstGeom>
        </p:spPr>
        <p:txBody>
          <a:bodyPr vert="horz" wrap="square" lIns="0" tIns="0" rIns="0" bIns="0" rtlCol="0">
            <a:spAutoFit/>
          </a:bodyPr>
          <a:lstStyle/>
          <a:p>
            <a:pPr marL="12700">
              <a:lnSpc>
                <a:spcPct val="100000"/>
              </a:lnSpc>
            </a:pPr>
            <a:r>
              <a:rPr sz="1400" b="1" dirty="0">
                <a:solidFill>
                  <a:srgbClr val="FFFFFF"/>
                </a:solidFill>
                <a:latin typeface="+mn-ea"/>
                <a:cs typeface="微软雅黑" panose="020B0503020204020204" pitchFamily="34" charset="-122"/>
              </a:rPr>
              <a:t>1980</a:t>
            </a:r>
            <a:endParaRPr sz="1400" b="1">
              <a:latin typeface="+mn-ea"/>
              <a:cs typeface="微软雅黑" panose="020B0503020204020204" pitchFamily="34" charset="-122"/>
            </a:endParaRPr>
          </a:p>
        </p:txBody>
      </p:sp>
      <p:sp>
        <p:nvSpPr>
          <p:cNvPr id="24" name="object 24"/>
          <p:cNvSpPr/>
          <p:nvPr/>
        </p:nvSpPr>
        <p:spPr>
          <a:xfrm>
            <a:off x="6694169" y="3298697"/>
            <a:ext cx="561340" cy="370840"/>
          </a:xfrm>
          <a:custGeom>
            <a:avLst/>
            <a:gdLst/>
            <a:ahLst/>
            <a:cxnLst/>
            <a:rect l="l" t="t" r="r" b="b"/>
            <a:pathLst>
              <a:path w="561340" h="370839">
                <a:moveTo>
                  <a:pt x="280415" y="0"/>
                </a:moveTo>
                <a:lnTo>
                  <a:pt x="223918" y="3763"/>
                </a:lnTo>
                <a:lnTo>
                  <a:pt x="171289" y="14555"/>
                </a:lnTo>
                <a:lnTo>
                  <a:pt x="123657" y="31631"/>
                </a:lnTo>
                <a:lnTo>
                  <a:pt x="82153" y="54244"/>
                </a:lnTo>
                <a:lnTo>
                  <a:pt x="47905" y="81650"/>
                </a:lnTo>
                <a:lnTo>
                  <a:pt x="22044" y="113103"/>
                </a:lnTo>
                <a:lnTo>
                  <a:pt x="5699" y="147857"/>
                </a:lnTo>
                <a:lnTo>
                  <a:pt x="0" y="185165"/>
                </a:lnTo>
                <a:lnTo>
                  <a:pt x="5699" y="222474"/>
                </a:lnTo>
                <a:lnTo>
                  <a:pt x="22044" y="257228"/>
                </a:lnTo>
                <a:lnTo>
                  <a:pt x="47905" y="288681"/>
                </a:lnTo>
                <a:lnTo>
                  <a:pt x="82153" y="316087"/>
                </a:lnTo>
                <a:lnTo>
                  <a:pt x="123657" y="338700"/>
                </a:lnTo>
                <a:lnTo>
                  <a:pt x="171289" y="355776"/>
                </a:lnTo>
                <a:lnTo>
                  <a:pt x="223918" y="366568"/>
                </a:lnTo>
                <a:lnTo>
                  <a:pt x="280415" y="370331"/>
                </a:lnTo>
                <a:lnTo>
                  <a:pt x="336913" y="366568"/>
                </a:lnTo>
                <a:lnTo>
                  <a:pt x="389542" y="355776"/>
                </a:lnTo>
                <a:lnTo>
                  <a:pt x="437174" y="338700"/>
                </a:lnTo>
                <a:lnTo>
                  <a:pt x="478678" y="316087"/>
                </a:lnTo>
                <a:lnTo>
                  <a:pt x="512926" y="288681"/>
                </a:lnTo>
                <a:lnTo>
                  <a:pt x="538787" y="257228"/>
                </a:lnTo>
                <a:lnTo>
                  <a:pt x="555132" y="222474"/>
                </a:lnTo>
                <a:lnTo>
                  <a:pt x="560831" y="185165"/>
                </a:lnTo>
                <a:lnTo>
                  <a:pt x="555132" y="147857"/>
                </a:lnTo>
                <a:lnTo>
                  <a:pt x="538787" y="113103"/>
                </a:lnTo>
                <a:lnTo>
                  <a:pt x="512926" y="81650"/>
                </a:lnTo>
                <a:lnTo>
                  <a:pt x="478678" y="54244"/>
                </a:lnTo>
                <a:lnTo>
                  <a:pt x="437174" y="31631"/>
                </a:lnTo>
                <a:lnTo>
                  <a:pt x="389542" y="14555"/>
                </a:lnTo>
                <a:lnTo>
                  <a:pt x="336913" y="3763"/>
                </a:lnTo>
                <a:lnTo>
                  <a:pt x="280415" y="0"/>
                </a:lnTo>
                <a:close/>
              </a:path>
            </a:pathLst>
          </a:custGeom>
          <a:solidFill>
            <a:srgbClr val="006FC0"/>
          </a:solidFill>
        </p:spPr>
        <p:txBody>
          <a:bodyPr wrap="square" lIns="0" tIns="0" rIns="0" bIns="0" rtlCol="0"/>
          <a:lstStyle/>
          <a:p>
            <a:endParaRPr b="1">
              <a:latin typeface="+mn-ea"/>
            </a:endParaRPr>
          </a:p>
        </p:txBody>
      </p:sp>
      <p:sp>
        <p:nvSpPr>
          <p:cNvPr id="25" name="object 25"/>
          <p:cNvSpPr/>
          <p:nvPr/>
        </p:nvSpPr>
        <p:spPr>
          <a:xfrm>
            <a:off x="6694169" y="3298697"/>
            <a:ext cx="561340" cy="370840"/>
          </a:xfrm>
          <a:custGeom>
            <a:avLst/>
            <a:gdLst/>
            <a:ahLst/>
            <a:cxnLst/>
            <a:rect l="l" t="t" r="r" b="b"/>
            <a:pathLst>
              <a:path w="561340" h="370839">
                <a:moveTo>
                  <a:pt x="0" y="185165"/>
                </a:moveTo>
                <a:lnTo>
                  <a:pt x="22044" y="113103"/>
                </a:lnTo>
                <a:lnTo>
                  <a:pt x="47905" y="81650"/>
                </a:lnTo>
                <a:lnTo>
                  <a:pt x="82153" y="54244"/>
                </a:lnTo>
                <a:lnTo>
                  <a:pt x="123657" y="31631"/>
                </a:lnTo>
                <a:lnTo>
                  <a:pt x="171289" y="14555"/>
                </a:lnTo>
                <a:lnTo>
                  <a:pt x="223918" y="3763"/>
                </a:lnTo>
                <a:lnTo>
                  <a:pt x="280415" y="0"/>
                </a:lnTo>
                <a:lnTo>
                  <a:pt x="336913" y="3763"/>
                </a:lnTo>
                <a:lnTo>
                  <a:pt x="389542" y="14555"/>
                </a:lnTo>
                <a:lnTo>
                  <a:pt x="437174" y="31631"/>
                </a:lnTo>
                <a:lnTo>
                  <a:pt x="478678" y="54244"/>
                </a:lnTo>
                <a:lnTo>
                  <a:pt x="512926" y="81650"/>
                </a:lnTo>
                <a:lnTo>
                  <a:pt x="538787" y="113103"/>
                </a:lnTo>
                <a:lnTo>
                  <a:pt x="555132" y="147857"/>
                </a:lnTo>
                <a:lnTo>
                  <a:pt x="560831" y="185165"/>
                </a:lnTo>
                <a:lnTo>
                  <a:pt x="555132" y="222474"/>
                </a:lnTo>
                <a:lnTo>
                  <a:pt x="538787" y="257228"/>
                </a:lnTo>
                <a:lnTo>
                  <a:pt x="512926" y="288681"/>
                </a:lnTo>
                <a:lnTo>
                  <a:pt x="478678" y="316087"/>
                </a:lnTo>
                <a:lnTo>
                  <a:pt x="437174" y="338700"/>
                </a:lnTo>
                <a:lnTo>
                  <a:pt x="389542" y="355776"/>
                </a:lnTo>
                <a:lnTo>
                  <a:pt x="336913" y="366568"/>
                </a:lnTo>
                <a:lnTo>
                  <a:pt x="280415" y="370331"/>
                </a:lnTo>
                <a:lnTo>
                  <a:pt x="223918" y="366568"/>
                </a:lnTo>
                <a:lnTo>
                  <a:pt x="171289" y="355776"/>
                </a:lnTo>
                <a:lnTo>
                  <a:pt x="123657" y="338700"/>
                </a:lnTo>
                <a:lnTo>
                  <a:pt x="82153" y="316087"/>
                </a:lnTo>
                <a:lnTo>
                  <a:pt x="47905" y="288681"/>
                </a:lnTo>
                <a:lnTo>
                  <a:pt x="22044" y="257228"/>
                </a:lnTo>
                <a:lnTo>
                  <a:pt x="5699" y="222474"/>
                </a:lnTo>
                <a:lnTo>
                  <a:pt x="0" y="185165"/>
                </a:lnTo>
                <a:close/>
              </a:path>
            </a:pathLst>
          </a:custGeom>
          <a:ln w="38100">
            <a:solidFill>
              <a:srgbClr val="006FC0"/>
            </a:solidFill>
          </a:ln>
        </p:spPr>
        <p:txBody>
          <a:bodyPr wrap="square" lIns="0" tIns="0" rIns="0" bIns="0" rtlCol="0"/>
          <a:lstStyle/>
          <a:p>
            <a:endParaRPr b="1">
              <a:latin typeface="+mn-ea"/>
            </a:endParaRPr>
          </a:p>
        </p:txBody>
      </p:sp>
      <p:sp>
        <p:nvSpPr>
          <p:cNvPr id="26" name="object 26"/>
          <p:cNvSpPr txBox="1"/>
          <p:nvPr/>
        </p:nvSpPr>
        <p:spPr>
          <a:xfrm>
            <a:off x="6776719" y="3385058"/>
            <a:ext cx="446405" cy="215444"/>
          </a:xfrm>
          <a:prstGeom prst="rect">
            <a:avLst/>
          </a:prstGeom>
        </p:spPr>
        <p:txBody>
          <a:bodyPr vert="horz" wrap="square" lIns="0" tIns="0" rIns="0" bIns="0" rtlCol="0">
            <a:spAutoFit/>
          </a:bodyPr>
          <a:lstStyle/>
          <a:p>
            <a:pPr marL="12700">
              <a:lnSpc>
                <a:spcPct val="100000"/>
              </a:lnSpc>
            </a:pPr>
            <a:r>
              <a:rPr sz="1400" b="1" dirty="0">
                <a:solidFill>
                  <a:srgbClr val="FFFFFF"/>
                </a:solidFill>
                <a:latin typeface="+mn-ea"/>
                <a:cs typeface="微软雅黑" panose="020B0503020204020204" pitchFamily="34" charset="-122"/>
              </a:rPr>
              <a:t>1987</a:t>
            </a:r>
            <a:endParaRPr sz="1400" b="1">
              <a:latin typeface="+mn-ea"/>
              <a:cs typeface="微软雅黑" panose="020B0503020204020204" pitchFamily="34" charset="-122"/>
            </a:endParaRPr>
          </a:p>
        </p:txBody>
      </p:sp>
      <p:sp>
        <p:nvSpPr>
          <p:cNvPr id="27" name="object 27"/>
          <p:cNvSpPr/>
          <p:nvPr/>
        </p:nvSpPr>
        <p:spPr>
          <a:xfrm>
            <a:off x="7971281" y="3284982"/>
            <a:ext cx="570230" cy="370840"/>
          </a:xfrm>
          <a:custGeom>
            <a:avLst/>
            <a:gdLst/>
            <a:ahLst/>
            <a:cxnLst/>
            <a:rect l="l" t="t" r="r" b="b"/>
            <a:pathLst>
              <a:path w="570229" h="370839">
                <a:moveTo>
                  <a:pt x="284988" y="0"/>
                </a:moveTo>
                <a:lnTo>
                  <a:pt x="227564" y="3763"/>
                </a:lnTo>
                <a:lnTo>
                  <a:pt x="174075" y="14555"/>
                </a:lnTo>
                <a:lnTo>
                  <a:pt x="125666" y="31631"/>
                </a:lnTo>
                <a:lnTo>
                  <a:pt x="83486" y="54244"/>
                </a:lnTo>
                <a:lnTo>
                  <a:pt x="48682" y="81650"/>
                </a:lnTo>
                <a:lnTo>
                  <a:pt x="22401" y="113103"/>
                </a:lnTo>
                <a:lnTo>
                  <a:pt x="5791" y="147857"/>
                </a:lnTo>
                <a:lnTo>
                  <a:pt x="0" y="185165"/>
                </a:lnTo>
                <a:lnTo>
                  <a:pt x="5791" y="222474"/>
                </a:lnTo>
                <a:lnTo>
                  <a:pt x="22401" y="257228"/>
                </a:lnTo>
                <a:lnTo>
                  <a:pt x="48682" y="288681"/>
                </a:lnTo>
                <a:lnTo>
                  <a:pt x="83486" y="316087"/>
                </a:lnTo>
                <a:lnTo>
                  <a:pt x="125666" y="338700"/>
                </a:lnTo>
                <a:lnTo>
                  <a:pt x="174075" y="355776"/>
                </a:lnTo>
                <a:lnTo>
                  <a:pt x="227564" y="366568"/>
                </a:lnTo>
                <a:lnTo>
                  <a:pt x="284988" y="370331"/>
                </a:lnTo>
                <a:lnTo>
                  <a:pt x="342411" y="366568"/>
                </a:lnTo>
                <a:lnTo>
                  <a:pt x="395900" y="355776"/>
                </a:lnTo>
                <a:lnTo>
                  <a:pt x="444309" y="338700"/>
                </a:lnTo>
                <a:lnTo>
                  <a:pt x="486489" y="316087"/>
                </a:lnTo>
                <a:lnTo>
                  <a:pt x="521293" y="288681"/>
                </a:lnTo>
                <a:lnTo>
                  <a:pt x="547574" y="257228"/>
                </a:lnTo>
                <a:lnTo>
                  <a:pt x="564184" y="222474"/>
                </a:lnTo>
                <a:lnTo>
                  <a:pt x="569976" y="185165"/>
                </a:lnTo>
                <a:lnTo>
                  <a:pt x="564184" y="147857"/>
                </a:lnTo>
                <a:lnTo>
                  <a:pt x="547574" y="113103"/>
                </a:lnTo>
                <a:lnTo>
                  <a:pt x="521293" y="81650"/>
                </a:lnTo>
                <a:lnTo>
                  <a:pt x="486489" y="54244"/>
                </a:lnTo>
                <a:lnTo>
                  <a:pt x="444309" y="31631"/>
                </a:lnTo>
                <a:lnTo>
                  <a:pt x="395900" y="14555"/>
                </a:lnTo>
                <a:lnTo>
                  <a:pt x="342411" y="3763"/>
                </a:lnTo>
                <a:lnTo>
                  <a:pt x="284988" y="0"/>
                </a:lnTo>
                <a:close/>
              </a:path>
            </a:pathLst>
          </a:custGeom>
          <a:solidFill>
            <a:srgbClr val="006FC0"/>
          </a:solidFill>
        </p:spPr>
        <p:txBody>
          <a:bodyPr wrap="square" lIns="0" tIns="0" rIns="0" bIns="0" rtlCol="0"/>
          <a:lstStyle/>
          <a:p>
            <a:endParaRPr b="1">
              <a:latin typeface="+mn-ea"/>
            </a:endParaRPr>
          </a:p>
        </p:txBody>
      </p:sp>
      <p:sp>
        <p:nvSpPr>
          <p:cNvPr id="28" name="object 28"/>
          <p:cNvSpPr/>
          <p:nvPr/>
        </p:nvSpPr>
        <p:spPr>
          <a:xfrm>
            <a:off x="7971281" y="3284982"/>
            <a:ext cx="570230" cy="370840"/>
          </a:xfrm>
          <a:custGeom>
            <a:avLst/>
            <a:gdLst/>
            <a:ahLst/>
            <a:cxnLst/>
            <a:rect l="l" t="t" r="r" b="b"/>
            <a:pathLst>
              <a:path w="570229" h="370839">
                <a:moveTo>
                  <a:pt x="0" y="185165"/>
                </a:moveTo>
                <a:lnTo>
                  <a:pt x="22401" y="113103"/>
                </a:lnTo>
                <a:lnTo>
                  <a:pt x="48682" y="81650"/>
                </a:lnTo>
                <a:lnTo>
                  <a:pt x="83486" y="54244"/>
                </a:lnTo>
                <a:lnTo>
                  <a:pt x="125666" y="31631"/>
                </a:lnTo>
                <a:lnTo>
                  <a:pt x="174075" y="14555"/>
                </a:lnTo>
                <a:lnTo>
                  <a:pt x="227564" y="3763"/>
                </a:lnTo>
                <a:lnTo>
                  <a:pt x="284988" y="0"/>
                </a:lnTo>
                <a:lnTo>
                  <a:pt x="342411" y="3763"/>
                </a:lnTo>
                <a:lnTo>
                  <a:pt x="395900" y="14555"/>
                </a:lnTo>
                <a:lnTo>
                  <a:pt x="444309" y="31631"/>
                </a:lnTo>
                <a:lnTo>
                  <a:pt x="486489" y="54244"/>
                </a:lnTo>
                <a:lnTo>
                  <a:pt x="521293" y="81650"/>
                </a:lnTo>
                <a:lnTo>
                  <a:pt x="547574" y="113103"/>
                </a:lnTo>
                <a:lnTo>
                  <a:pt x="564184" y="147857"/>
                </a:lnTo>
                <a:lnTo>
                  <a:pt x="569976" y="185165"/>
                </a:lnTo>
                <a:lnTo>
                  <a:pt x="564184" y="222474"/>
                </a:lnTo>
                <a:lnTo>
                  <a:pt x="547574" y="257228"/>
                </a:lnTo>
                <a:lnTo>
                  <a:pt x="521293" y="288681"/>
                </a:lnTo>
                <a:lnTo>
                  <a:pt x="486489" y="316087"/>
                </a:lnTo>
                <a:lnTo>
                  <a:pt x="444309" y="338700"/>
                </a:lnTo>
                <a:lnTo>
                  <a:pt x="395900" y="355776"/>
                </a:lnTo>
                <a:lnTo>
                  <a:pt x="342411" y="366568"/>
                </a:lnTo>
                <a:lnTo>
                  <a:pt x="284988" y="370331"/>
                </a:lnTo>
                <a:lnTo>
                  <a:pt x="227564" y="366568"/>
                </a:lnTo>
                <a:lnTo>
                  <a:pt x="174075" y="355776"/>
                </a:lnTo>
                <a:lnTo>
                  <a:pt x="125666" y="338700"/>
                </a:lnTo>
                <a:lnTo>
                  <a:pt x="83486" y="316087"/>
                </a:lnTo>
                <a:lnTo>
                  <a:pt x="48682" y="288681"/>
                </a:lnTo>
                <a:lnTo>
                  <a:pt x="22401" y="257228"/>
                </a:lnTo>
                <a:lnTo>
                  <a:pt x="5791" y="222474"/>
                </a:lnTo>
                <a:lnTo>
                  <a:pt x="0" y="185165"/>
                </a:lnTo>
                <a:close/>
              </a:path>
            </a:pathLst>
          </a:custGeom>
          <a:ln w="38100">
            <a:solidFill>
              <a:srgbClr val="006FC0"/>
            </a:solidFill>
          </a:ln>
        </p:spPr>
        <p:txBody>
          <a:bodyPr wrap="square" lIns="0" tIns="0" rIns="0" bIns="0" rtlCol="0"/>
          <a:lstStyle/>
          <a:p>
            <a:endParaRPr b="1">
              <a:latin typeface="+mn-ea"/>
            </a:endParaRPr>
          </a:p>
        </p:txBody>
      </p:sp>
      <p:sp>
        <p:nvSpPr>
          <p:cNvPr id="29" name="object 29"/>
          <p:cNvSpPr txBox="1"/>
          <p:nvPr/>
        </p:nvSpPr>
        <p:spPr>
          <a:xfrm>
            <a:off x="8043164" y="3370707"/>
            <a:ext cx="447675" cy="215444"/>
          </a:xfrm>
          <a:prstGeom prst="rect">
            <a:avLst/>
          </a:prstGeom>
        </p:spPr>
        <p:txBody>
          <a:bodyPr vert="horz" wrap="square" lIns="0" tIns="0" rIns="0" bIns="0" rtlCol="0">
            <a:spAutoFit/>
          </a:bodyPr>
          <a:lstStyle/>
          <a:p>
            <a:pPr marL="12700">
              <a:lnSpc>
                <a:spcPct val="100000"/>
              </a:lnSpc>
            </a:pPr>
            <a:r>
              <a:rPr sz="1400" b="1" spc="5" dirty="0">
                <a:solidFill>
                  <a:srgbClr val="FFFFFF"/>
                </a:solidFill>
                <a:latin typeface="+mn-ea"/>
                <a:cs typeface="微软雅黑" panose="020B0503020204020204" pitchFamily="34" charset="-122"/>
              </a:rPr>
              <a:t>1993</a:t>
            </a:r>
            <a:endParaRPr sz="1400" b="1">
              <a:latin typeface="+mn-ea"/>
              <a:cs typeface="微软雅黑" panose="020B0503020204020204" pitchFamily="34" charset="-122"/>
            </a:endParaRPr>
          </a:p>
        </p:txBody>
      </p:sp>
      <p:sp>
        <p:nvSpPr>
          <p:cNvPr id="30" name="object 30"/>
          <p:cNvSpPr/>
          <p:nvPr/>
        </p:nvSpPr>
        <p:spPr>
          <a:xfrm>
            <a:off x="9341357" y="3289553"/>
            <a:ext cx="609600" cy="370840"/>
          </a:xfrm>
          <a:custGeom>
            <a:avLst/>
            <a:gdLst/>
            <a:ahLst/>
            <a:cxnLst/>
            <a:rect l="l" t="t" r="r" b="b"/>
            <a:pathLst>
              <a:path w="609600" h="370839">
                <a:moveTo>
                  <a:pt x="304800" y="0"/>
                </a:moveTo>
                <a:lnTo>
                  <a:pt x="243389" y="3763"/>
                </a:lnTo>
                <a:lnTo>
                  <a:pt x="186183" y="14555"/>
                </a:lnTo>
                <a:lnTo>
                  <a:pt x="134410" y="31631"/>
                </a:lnTo>
                <a:lnTo>
                  <a:pt x="89296" y="54244"/>
                </a:lnTo>
                <a:lnTo>
                  <a:pt x="52071" y="81650"/>
                </a:lnTo>
                <a:lnTo>
                  <a:pt x="23961" y="113103"/>
                </a:lnTo>
                <a:lnTo>
                  <a:pt x="6194" y="147857"/>
                </a:lnTo>
                <a:lnTo>
                  <a:pt x="0" y="185166"/>
                </a:lnTo>
                <a:lnTo>
                  <a:pt x="6194" y="222474"/>
                </a:lnTo>
                <a:lnTo>
                  <a:pt x="23961" y="257228"/>
                </a:lnTo>
                <a:lnTo>
                  <a:pt x="52071" y="288681"/>
                </a:lnTo>
                <a:lnTo>
                  <a:pt x="89296" y="316087"/>
                </a:lnTo>
                <a:lnTo>
                  <a:pt x="134410" y="338700"/>
                </a:lnTo>
                <a:lnTo>
                  <a:pt x="186183" y="355776"/>
                </a:lnTo>
                <a:lnTo>
                  <a:pt x="243389" y="366568"/>
                </a:lnTo>
                <a:lnTo>
                  <a:pt x="304800" y="370332"/>
                </a:lnTo>
                <a:lnTo>
                  <a:pt x="366210" y="366568"/>
                </a:lnTo>
                <a:lnTo>
                  <a:pt x="423416" y="355776"/>
                </a:lnTo>
                <a:lnTo>
                  <a:pt x="475189" y="338700"/>
                </a:lnTo>
                <a:lnTo>
                  <a:pt x="520303" y="316087"/>
                </a:lnTo>
                <a:lnTo>
                  <a:pt x="557528" y="288681"/>
                </a:lnTo>
                <a:lnTo>
                  <a:pt x="585638" y="257228"/>
                </a:lnTo>
                <a:lnTo>
                  <a:pt x="603405" y="222474"/>
                </a:lnTo>
                <a:lnTo>
                  <a:pt x="609600" y="185166"/>
                </a:lnTo>
                <a:lnTo>
                  <a:pt x="603405" y="147857"/>
                </a:lnTo>
                <a:lnTo>
                  <a:pt x="585638" y="113103"/>
                </a:lnTo>
                <a:lnTo>
                  <a:pt x="557528" y="81650"/>
                </a:lnTo>
                <a:lnTo>
                  <a:pt x="520303" y="54244"/>
                </a:lnTo>
                <a:lnTo>
                  <a:pt x="475189" y="31631"/>
                </a:lnTo>
                <a:lnTo>
                  <a:pt x="423416" y="14555"/>
                </a:lnTo>
                <a:lnTo>
                  <a:pt x="366210" y="3763"/>
                </a:lnTo>
                <a:lnTo>
                  <a:pt x="304800" y="0"/>
                </a:lnTo>
                <a:close/>
              </a:path>
            </a:pathLst>
          </a:custGeom>
          <a:solidFill>
            <a:srgbClr val="006FC0"/>
          </a:solidFill>
        </p:spPr>
        <p:txBody>
          <a:bodyPr wrap="square" lIns="0" tIns="0" rIns="0" bIns="0" rtlCol="0"/>
          <a:lstStyle/>
          <a:p>
            <a:endParaRPr b="1">
              <a:latin typeface="+mn-ea"/>
            </a:endParaRPr>
          </a:p>
        </p:txBody>
      </p:sp>
      <p:sp>
        <p:nvSpPr>
          <p:cNvPr id="31" name="object 31"/>
          <p:cNvSpPr/>
          <p:nvPr/>
        </p:nvSpPr>
        <p:spPr>
          <a:xfrm>
            <a:off x="9341357" y="3289553"/>
            <a:ext cx="609600" cy="370840"/>
          </a:xfrm>
          <a:custGeom>
            <a:avLst/>
            <a:gdLst/>
            <a:ahLst/>
            <a:cxnLst/>
            <a:rect l="l" t="t" r="r" b="b"/>
            <a:pathLst>
              <a:path w="609600" h="370839">
                <a:moveTo>
                  <a:pt x="0" y="185166"/>
                </a:moveTo>
                <a:lnTo>
                  <a:pt x="23961" y="113103"/>
                </a:lnTo>
                <a:lnTo>
                  <a:pt x="52071" y="81650"/>
                </a:lnTo>
                <a:lnTo>
                  <a:pt x="89296" y="54244"/>
                </a:lnTo>
                <a:lnTo>
                  <a:pt x="134410" y="31631"/>
                </a:lnTo>
                <a:lnTo>
                  <a:pt x="186183" y="14555"/>
                </a:lnTo>
                <a:lnTo>
                  <a:pt x="243389" y="3763"/>
                </a:lnTo>
                <a:lnTo>
                  <a:pt x="304800" y="0"/>
                </a:lnTo>
                <a:lnTo>
                  <a:pt x="366210" y="3763"/>
                </a:lnTo>
                <a:lnTo>
                  <a:pt x="423416" y="14555"/>
                </a:lnTo>
                <a:lnTo>
                  <a:pt x="475189" y="31631"/>
                </a:lnTo>
                <a:lnTo>
                  <a:pt x="520303" y="54244"/>
                </a:lnTo>
                <a:lnTo>
                  <a:pt x="557528" y="81650"/>
                </a:lnTo>
                <a:lnTo>
                  <a:pt x="585638" y="113103"/>
                </a:lnTo>
                <a:lnTo>
                  <a:pt x="603405" y="147857"/>
                </a:lnTo>
                <a:lnTo>
                  <a:pt x="609600" y="185166"/>
                </a:lnTo>
                <a:lnTo>
                  <a:pt x="603405" y="222474"/>
                </a:lnTo>
                <a:lnTo>
                  <a:pt x="585638" y="257228"/>
                </a:lnTo>
                <a:lnTo>
                  <a:pt x="557528" y="288681"/>
                </a:lnTo>
                <a:lnTo>
                  <a:pt x="520303" y="316087"/>
                </a:lnTo>
                <a:lnTo>
                  <a:pt x="475189" y="338700"/>
                </a:lnTo>
                <a:lnTo>
                  <a:pt x="423416" y="355776"/>
                </a:lnTo>
                <a:lnTo>
                  <a:pt x="366210" y="366568"/>
                </a:lnTo>
                <a:lnTo>
                  <a:pt x="304800" y="370332"/>
                </a:lnTo>
                <a:lnTo>
                  <a:pt x="243389" y="366568"/>
                </a:lnTo>
                <a:lnTo>
                  <a:pt x="186183" y="355776"/>
                </a:lnTo>
                <a:lnTo>
                  <a:pt x="134410" y="338700"/>
                </a:lnTo>
                <a:lnTo>
                  <a:pt x="89296" y="316087"/>
                </a:lnTo>
                <a:lnTo>
                  <a:pt x="52071" y="288681"/>
                </a:lnTo>
                <a:lnTo>
                  <a:pt x="23961" y="257228"/>
                </a:lnTo>
                <a:lnTo>
                  <a:pt x="6194" y="222474"/>
                </a:lnTo>
                <a:lnTo>
                  <a:pt x="0" y="185166"/>
                </a:lnTo>
                <a:close/>
              </a:path>
            </a:pathLst>
          </a:custGeom>
          <a:ln w="38100">
            <a:solidFill>
              <a:srgbClr val="006FC0"/>
            </a:solidFill>
          </a:ln>
        </p:spPr>
        <p:txBody>
          <a:bodyPr wrap="square" lIns="0" tIns="0" rIns="0" bIns="0" rtlCol="0"/>
          <a:lstStyle/>
          <a:p>
            <a:endParaRPr b="1">
              <a:latin typeface="+mn-ea"/>
            </a:endParaRPr>
          </a:p>
        </p:txBody>
      </p:sp>
      <p:sp>
        <p:nvSpPr>
          <p:cNvPr id="32" name="object 32"/>
          <p:cNvSpPr txBox="1"/>
          <p:nvPr/>
        </p:nvSpPr>
        <p:spPr>
          <a:xfrm>
            <a:off x="9433052" y="3375533"/>
            <a:ext cx="446405" cy="215444"/>
          </a:xfrm>
          <a:prstGeom prst="rect">
            <a:avLst/>
          </a:prstGeom>
        </p:spPr>
        <p:txBody>
          <a:bodyPr vert="horz" wrap="square" lIns="0" tIns="0" rIns="0" bIns="0" rtlCol="0">
            <a:spAutoFit/>
          </a:bodyPr>
          <a:lstStyle/>
          <a:p>
            <a:pPr marL="12700">
              <a:lnSpc>
                <a:spcPct val="100000"/>
              </a:lnSpc>
            </a:pPr>
            <a:r>
              <a:rPr sz="1400" b="1" dirty="0">
                <a:solidFill>
                  <a:srgbClr val="FFFFFF"/>
                </a:solidFill>
                <a:latin typeface="+mn-ea"/>
                <a:cs typeface="微软雅黑" panose="020B0503020204020204" pitchFamily="34" charset="-122"/>
              </a:rPr>
              <a:t>2006</a:t>
            </a:r>
            <a:endParaRPr sz="1400" b="1">
              <a:latin typeface="+mn-ea"/>
              <a:cs typeface="微软雅黑" panose="020B0503020204020204" pitchFamily="34" charset="-122"/>
            </a:endParaRPr>
          </a:p>
        </p:txBody>
      </p:sp>
      <p:sp>
        <p:nvSpPr>
          <p:cNvPr id="33" name="object 33"/>
          <p:cNvSpPr txBox="1"/>
          <p:nvPr/>
        </p:nvSpPr>
        <p:spPr>
          <a:xfrm>
            <a:off x="1405889" y="1517269"/>
            <a:ext cx="1273810" cy="1104265"/>
          </a:xfrm>
          <a:prstGeom prst="rect">
            <a:avLst/>
          </a:prstGeom>
        </p:spPr>
        <p:txBody>
          <a:bodyPr vert="horz" wrap="square" lIns="0" tIns="0" rIns="0" bIns="0" rtlCol="0">
            <a:spAutoFit/>
          </a:bodyPr>
          <a:lstStyle/>
          <a:p>
            <a:pPr marL="94615">
              <a:lnSpc>
                <a:spcPct val="100000"/>
              </a:lnSpc>
            </a:pPr>
            <a:r>
              <a:rPr sz="1800" b="1" spc="-5" dirty="0">
                <a:latin typeface="+mn-ea"/>
                <a:cs typeface="微软雅黑" panose="020B0503020204020204" pitchFamily="34" charset="-122"/>
              </a:rPr>
              <a:t>AI的诞生</a:t>
            </a:r>
            <a:endParaRPr sz="1800" b="1">
              <a:latin typeface="+mn-ea"/>
              <a:cs typeface="微软雅黑" panose="020B0503020204020204" pitchFamily="34" charset="-122"/>
            </a:endParaRPr>
          </a:p>
          <a:p>
            <a:pPr marL="12700" marR="5080">
              <a:lnSpc>
                <a:spcPct val="100000"/>
              </a:lnSpc>
              <a:spcBef>
                <a:spcPts val="1390"/>
              </a:spcBef>
            </a:pPr>
            <a:r>
              <a:rPr sz="1400" b="1" dirty="0">
                <a:solidFill>
                  <a:srgbClr val="333333"/>
                </a:solidFill>
                <a:latin typeface="+mn-ea"/>
                <a:cs typeface="微软雅黑" panose="020B0503020204020204" pitchFamily="34" charset="-122"/>
              </a:rPr>
              <a:t>1956达特矛斯  会议，“人工智  能”正式诞生</a:t>
            </a:r>
            <a:endParaRPr sz="1400" b="1">
              <a:latin typeface="+mn-ea"/>
              <a:cs typeface="微软雅黑" panose="020B0503020204020204" pitchFamily="34" charset="-122"/>
            </a:endParaRPr>
          </a:p>
        </p:txBody>
      </p:sp>
      <p:sp>
        <p:nvSpPr>
          <p:cNvPr id="34" name="object 34"/>
          <p:cNvSpPr txBox="1"/>
          <p:nvPr/>
        </p:nvSpPr>
        <p:spPr>
          <a:xfrm>
            <a:off x="813917" y="4226686"/>
            <a:ext cx="1263015" cy="1805939"/>
          </a:xfrm>
          <a:prstGeom prst="rect">
            <a:avLst/>
          </a:prstGeom>
        </p:spPr>
        <p:txBody>
          <a:bodyPr vert="horz" wrap="square" lIns="0" tIns="0" rIns="0" bIns="0" rtlCol="0">
            <a:spAutoFit/>
          </a:bodyPr>
          <a:lstStyle/>
          <a:p>
            <a:pPr marR="49530" algn="ctr">
              <a:lnSpc>
                <a:spcPct val="100000"/>
              </a:lnSpc>
            </a:pPr>
            <a:r>
              <a:rPr sz="1800" b="1" dirty="0">
                <a:latin typeface="+mn-ea"/>
                <a:cs typeface="微软雅黑" panose="020B0503020204020204" pitchFamily="34" charset="-122"/>
              </a:rPr>
              <a:t>孕育期</a:t>
            </a:r>
          </a:p>
          <a:p>
            <a:pPr marL="12700" marR="5080" indent="-1270" algn="ctr">
              <a:lnSpc>
                <a:spcPct val="136000"/>
              </a:lnSpc>
              <a:spcBef>
                <a:spcPts val="555"/>
              </a:spcBef>
            </a:pPr>
            <a:r>
              <a:rPr sz="1400" b="1" dirty="0">
                <a:latin typeface="+mn-ea"/>
                <a:cs typeface="微软雅黑" panose="020B0503020204020204" pitchFamily="34" charset="-122"/>
              </a:rPr>
              <a:t>电子计算机  机器翻译与NLP  图灵测试  计算机下棋  早期神经网络</a:t>
            </a:r>
          </a:p>
        </p:txBody>
      </p:sp>
      <p:sp>
        <p:nvSpPr>
          <p:cNvPr id="35" name="object 35"/>
          <p:cNvSpPr txBox="1"/>
          <p:nvPr/>
        </p:nvSpPr>
        <p:spPr>
          <a:xfrm>
            <a:off x="3393440" y="1559814"/>
            <a:ext cx="916940" cy="591820"/>
          </a:xfrm>
          <a:prstGeom prst="rect">
            <a:avLst/>
          </a:prstGeom>
        </p:spPr>
        <p:txBody>
          <a:bodyPr vert="horz" wrap="square" lIns="0" tIns="0" rIns="0" bIns="0" rtlCol="0">
            <a:spAutoFit/>
          </a:bodyPr>
          <a:lstStyle/>
          <a:p>
            <a:pPr marL="12700">
              <a:lnSpc>
                <a:spcPct val="100000"/>
              </a:lnSpc>
            </a:pPr>
            <a:r>
              <a:rPr sz="1400" b="1" dirty="0">
                <a:latin typeface="+mn-ea"/>
                <a:cs typeface="微软雅黑" panose="020B0503020204020204" pitchFamily="34" charset="-122"/>
              </a:rPr>
              <a:t>搜索式推理</a:t>
            </a:r>
            <a:endParaRPr sz="1400" b="1">
              <a:latin typeface="+mn-ea"/>
              <a:cs typeface="微软雅黑" panose="020B0503020204020204" pitchFamily="34" charset="-122"/>
            </a:endParaRPr>
          </a:p>
          <a:p>
            <a:pPr marL="12700">
              <a:lnSpc>
                <a:spcPct val="100000"/>
              </a:lnSpc>
              <a:spcBef>
                <a:spcPts val="1200"/>
              </a:spcBef>
            </a:pPr>
            <a:r>
              <a:rPr sz="1400" b="1" dirty="0">
                <a:latin typeface="+mn-ea"/>
                <a:cs typeface="微软雅黑" panose="020B0503020204020204" pitchFamily="34" charset="-122"/>
              </a:rPr>
              <a:t>聊天机器人</a:t>
            </a:r>
            <a:endParaRPr sz="1400" b="1">
              <a:latin typeface="+mn-ea"/>
              <a:cs typeface="微软雅黑" panose="020B0503020204020204" pitchFamily="34" charset="-122"/>
            </a:endParaRPr>
          </a:p>
        </p:txBody>
      </p:sp>
      <p:sp>
        <p:nvSpPr>
          <p:cNvPr id="36" name="object 36"/>
          <p:cNvSpPr txBox="1"/>
          <p:nvPr/>
        </p:nvSpPr>
        <p:spPr>
          <a:xfrm>
            <a:off x="3481832" y="2291715"/>
            <a:ext cx="739140" cy="215444"/>
          </a:xfrm>
          <a:prstGeom prst="rect">
            <a:avLst/>
          </a:prstGeom>
        </p:spPr>
        <p:txBody>
          <a:bodyPr vert="horz" wrap="square" lIns="0" tIns="0" rIns="0" bIns="0" rtlCol="0">
            <a:spAutoFit/>
          </a:bodyPr>
          <a:lstStyle/>
          <a:p>
            <a:pPr marL="12700">
              <a:lnSpc>
                <a:spcPct val="100000"/>
              </a:lnSpc>
            </a:pPr>
            <a:r>
              <a:rPr sz="1400" b="1" dirty="0">
                <a:latin typeface="+mn-ea"/>
                <a:cs typeface="微软雅黑" panose="020B0503020204020204" pitchFamily="34" charset="-122"/>
              </a:rPr>
              <a:t>乐观思潮</a:t>
            </a:r>
            <a:endParaRPr sz="1400" b="1">
              <a:latin typeface="+mn-ea"/>
              <a:cs typeface="微软雅黑" panose="020B0503020204020204" pitchFamily="34" charset="-122"/>
            </a:endParaRPr>
          </a:p>
        </p:txBody>
      </p:sp>
      <p:sp>
        <p:nvSpPr>
          <p:cNvPr id="37" name="object 37"/>
          <p:cNvSpPr txBox="1"/>
          <p:nvPr/>
        </p:nvSpPr>
        <p:spPr>
          <a:xfrm>
            <a:off x="4415790" y="4350639"/>
            <a:ext cx="1272540" cy="439420"/>
          </a:xfrm>
          <a:prstGeom prst="rect">
            <a:avLst/>
          </a:prstGeom>
        </p:spPr>
        <p:txBody>
          <a:bodyPr vert="horz" wrap="square" lIns="0" tIns="0" rIns="0" bIns="0" rtlCol="0">
            <a:spAutoFit/>
          </a:bodyPr>
          <a:lstStyle/>
          <a:p>
            <a:pPr marL="12700" marR="5080" indent="48260">
              <a:lnSpc>
                <a:spcPct val="100000"/>
              </a:lnSpc>
            </a:pPr>
            <a:r>
              <a:rPr sz="1400" b="1" dirty="0">
                <a:latin typeface="+mn-ea"/>
                <a:cs typeface="微软雅黑" panose="020B0503020204020204" pitchFamily="34" charset="-122"/>
              </a:rPr>
              <a:t>所有的AI程序  都只是</a:t>
            </a:r>
            <a:r>
              <a:rPr sz="1400" b="1" spc="-15" dirty="0">
                <a:latin typeface="+mn-ea"/>
                <a:cs typeface="微软雅黑" panose="020B0503020204020204" pitchFamily="34" charset="-122"/>
              </a:rPr>
              <a:t>“</a:t>
            </a:r>
            <a:r>
              <a:rPr sz="1400" b="1" dirty="0">
                <a:solidFill>
                  <a:srgbClr val="FF0000"/>
                </a:solidFill>
                <a:latin typeface="+mn-ea"/>
                <a:cs typeface="微软雅黑" panose="020B0503020204020204" pitchFamily="34" charset="-122"/>
              </a:rPr>
              <a:t>玩具</a:t>
            </a:r>
            <a:r>
              <a:rPr sz="1400" b="1" dirty="0">
                <a:latin typeface="+mn-ea"/>
                <a:cs typeface="微软雅黑" panose="020B0503020204020204" pitchFamily="34" charset="-122"/>
              </a:rPr>
              <a:t>”</a:t>
            </a:r>
            <a:endParaRPr sz="1400" b="1">
              <a:latin typeface="+mn-ea"/>
              <a:cs typeface="微软雅黑" panose="020B0503020204020204" pitchFamily="34" charset="-122"/>
            </a:endParaRPr>
          </a:p>
        </p:txBody>
      </p:sp>
      <p:sp>
        <p:nvSpPr>
          <p:cNvPr id="38" name="object 38"/>
          <p:cNvSpPr txBox="1"/>
          <p:nvPr/>
        </p:nvSpPr>
        <p:spPr>
          <a:xfrm>
            <a:off x="4641341" y="4930013"/>
            <a:ext cx="739140" cy="215444"/>
          </a:xfrm>
          <a:prstGeom prst="rect">
            <a:avLst/>
          </a:prstGeom>
        </p:spPr>
        <p:txBody>
          <a:bodyPr vert="horz" wrap="square" lIns="0" tIns="0" rIns="0" bIns="0" rtlCol="0">
            <a:spAutoFit/>
          </a:bodyPr>
          <a:lstStyle/>
          <a:p>
            <a:pPr marL="12700">
              <a:lnSpc>
                <a:spcPct val="100000"/>
              </a:lnSpc>
            </a:pPr>
            <a:r>
              <a:rPr sz="1400" b="1" dirty="0">
                <a:latin typeface="+mn-ea"/>
                <a:cs typeface="微软雅黑" panose="020B0503020204020204" pitchFamily="34" charset="-122"/>
              </a:rPr>
              <a:t>运算能力</a:t>
            </a:r>
          </a:p>
        </p:txBody>
      </p:sp>
      <p:sp>
        <p:nvSpPr>
          <p:cNvPr id="39" name="object 39"/>
          <p:cNvSpPr txBox="1"/>
          <p:nvPr/>
        </p:nvSpPr>
        <p:spPr>
          <a:xfrm>
            <a:off x="4552950" y="5295772"/>
            <a:ext cx="916940" cy="215444"/>
          </a:xfrm>
          <a:prstGeom prst="rect">
            <a:avLst/>
          </a:prstGeom>
        </p:spPr>
        <p:txBody>
          <a:bodyPr vert="horz" wrap="square" lIns="0" tIns="0" rIns="0" bIns="0" rtlCol="0">
            <a:spAutoFit/>
          </a:bodyPr>
          <a:lstStyle/>
          <a:p>
            <a:pPr marL="12700">
              <a:lnSpc>
                <a:spcPct val="100000"/>
              </a:lnSpc>
            </a:pPr>
            <a:r>
              <a:rPr sz="1400" b="1" dirty="0">
                <a:latin typeface="+mn-ea"/>
                <a:cs typeface="微软雅黑" panose="020B0503020204020204" pitchFamily="34" charset="-122"/>
              </a:rPr>
              <a:t>计算复杂性</a:t>
            </a:r>
            <a:endParaRPr sz="1400" b="1">
              <a:latin typeface="+mn-ea"/>
              <a:cs typeface="微软雅黑" panose="020B0503020204020204" pitchFamily="34" charset="-122"/>
            </a:endParaRPr>
          </a:p>
        </p:txBody>
      </p:sp>
      <p:sp>
        <p:nvSpPr>
          <p:cNvPr id="40" name="object 40"/>
          <p:cNvSpPr txBox="1"/>
          <p:nvPr/>
        </p:nvSpPr>
        <p:spPr>
          <a:xfrm>
            <a:off x="4552950" y="5661558"/>
            <a:ext cx="916940" cy="215444"/>
          </a:xfrm>
          <a:prstGeom prst="rect">
            <a:avLst/>
          </a:prstGeom>
        </p:spPr>
        <p:txBody>
          <a:bodyPr vert="horz" wrap="square" lIns="0" tIns="0" rIns="0" bIns="0" rtlCol="0">
            <a:spAutoFit/>
          </a:bodyPr>
          <a:lstStyle/>
          <a:p>
            <a:pPr marL="12700">
              <a:lnSpc>
                <a:spcPct val="100000"/>
              </a:lnSpc>
            </a:pPr>
            <a:r>
              <a:rPr sz="1400" b="1" dirty="0">
                <a:latin typeface="+mn-ea"/>
                <a:cs typeface="微软雅黑" panose="020B0503020204020204" pitchFamily="34" charset="-122"/>
              </a:rPr>
              <a:t>常识与推理</a:t>
            </a:r>
            <a:endParaRPr sz="1400" b="1">
              <a:latin typeface="+mn-ea"/>
              <a:cs typeface="微软雅黑" panose="020B0503020204020204" pitchFamily="34" charset="-122"/>
            </a:endParaRPr>
          </a:p>
        </p:txBody>
      </p:sp>
      <p:sp>
        <p:nvSpPr>
          <p:cNvPr id="41" name="object 41"/>
          <p:cNvSpPr txBox="1"/>
          <p:nvPr/>
        </p:nvSpPr>
        <p:spPr>
          <a:xfrm>
            <a:off x="5883402" y="1378458"/>
            <a:ext cx="739140" cy="215444"/>
          </a:xfrm>
          <a:prstGeom prst="rect">
            <a:avLst/>
          </a:prstGeom>
        </p:spPr>
        <p:txBody>
          <a:bodyPr vert="horz" wrap="square" lIns="0" tIns="0" rIns="0" bIns="0" rtlCol="0">
            <a:spAutoFit/>
          </a:bodyPr>
          <a:lstStyle/>
          <a:p>
            <a:pPr marL="12700">
              <a:lnSpc>
                <a:spcPct val="100000"/>
              </a:lnSpc>
            </a:pPr>
            <a:r>
              <a:rPr sz="1400" b="1" dirty="0">
                <a:latin typeface="+mn-ea"/>
                <a:cs typeface="微软雅黑" panose="020B0503020204020204" pitchFamily="34" charset="-122"/>
              </a:rPr>
              <a:t>专家系统</a:t>
            </a:r>
            <a:endParaRPr sz="1400" b="1">
              <a:latin typeface="+mn-ea"/>
              <a:cs typeface="微软雅黑" panose="020B0503020204020204" pitchFamily="34" charset="-122"/>
            </a:endParaRPr>
          </a:p>
        </p:txBody>
      </p:sp>
      <p:sp>
        <p:nvSpPr>
          <p:cNvPr id="42" name="object 42"/>
          <p:cNvSpPr txBox="1"/>
          <p:nvPr/>
        </p:nvSpPr>
        <p:spPr>
          <a:xfrm>
            <a:off x="5883402" y="1744217"/>
            <a:ext cx="739140" cy="215444"/>
          </a:xfrm>
          <a:prstGeom prst="rect">
            <a:avLst/>
          </a:prstGeom>
        </p:spPr>
        <p:txBody>
          <a:bodyPr vert="horz" wrap="square" lIns="0" tIns="0" rIns="0" bIns="0" rtlCol="0">
            <a:spAutoFit/>
          </a:bodyPr>
          <a:lstStyle/>
          <a:p>
            <a:pPr marL="12700">
              <a:lnSpc>
                <a:spcPct val="100000"/>
              </a:lnSpc>
            </a:pPr>
            <a:r>
              <a:rPr sz="1400" b="1" dirty="0">
                <a:latin typeface="+mn-ea"/>
                <a:cs typeface="微软雅黑" panose="020B0503020204020204" pitchFamily="34" charset="-122"/>
              </a:rPr>
              <a:t>知识工程</a:t>
            </a:r>
            <a:endParaRPr sz="1400" b="1">
              <a:latin typeface="+mn-ea"/>
              <a:cs typeface="微软雅黑" panose="020B0503020204020204" pitchFamily="34" charset="-122"/>
            </a:endParaRPr>
          </a:p>
        </p:txBody>
      </p:sp>
      <p:sp>
        <p:nvSpPr>
          <p:cNvPr id="43" name="object 43"/>
          <p:cNvSpPr txBox="1"/>
          <p:nvPr/>
        </p:nvSpPr>
        <p:spPr>
          <a:xfrm>
            <a:off x="5973317" y="2110359"/>
            <a:ext cx="560705" cy="215444"/>
          </a:xfrm>
          <a:prstGeom prst="rect">
            <a:avLst/>
          </a:prstGeom>
        </p:spPr>
        <p:txBody>
          <a:bodyPr vert="horz" wrap="square" lIns="0" tIns="0" rIns="0" bIns="0" rtlCol="0">
            <a:spAutoFit/>
          </a:bodyPr>
          <a:lstStyle/>
          <a:p>
            <a:pPr marL="12700">
              <a:lnSpc>
                <a:spcPct val="100000"/>
              </a:lnSpc>
            </a:pPr>
            <a:r>
              <a:rPr sz="1400" b="1" dirty="0">
                <a:latin typeface="+mn-ea"/>
                <a:cs typeface="微软雅黑" panose="020B0503020204020204" pitchFamily="34" charset="-122"/>
              </a:rPr>
              <a:t>五代机</a:t>
            </a:r>
          </a:p>
        </p:txBody>
      </p:sp>
      <p:sp>
        <p:nvSpPr>
          <p:cNvPr id="44" name="object 44"/>
          <p:cNvSpPr txBox="1"/>
          <p:nvPr/>
        </p:nvSpPr>
        <p:spPr>
          <a:xfrm>
            <a:off x="5705094" y="2476119"/>
            <a:ext cx="1095375" cy="215444"/>
          </a:xfrm>
          <a:prstGeom prst="rect">
            <a:avLst/>
          </a:prstGeom>
        </p:spPr>
        <p:txBody>
          <a:bodyPr vert="horz" wrap="square" lIns="0" tIns="0" rIns="0" bIns="0" rtlCol="0">
            <a:spAutoFit/>
          </a:bodyPr>
          <a:lstStyle/>
          <a:p>
            <a:pPr marL="12700">
              <a:lnSpc>
                <a:spcPct val="100000"/>
              </a:lnSpc>
            </a:pPr>
            <a:r>
              <a:rPr sz="1400" b="1" dirty="0">
                <a:latin typeface="+mn-ea"/>
                <a:cs typeface="微软雅黑" panose="020B0503020204020204" pitchFamily="34" charset="-122"/>
              </a:rPr>
              <a:t>神经网络重生</a:t>
            </a:r>
          </a:p>
        </p:txBody>
      </p:sp>
      <p:sp>
        <p:nvSpPr>
          <p:cNvPr id="45" name="object 45"/>
          <p:cNvSpPr txBox="1"/>
          <p:nvPr/>
        </p:nvSpPr>
        <p:spPr>
          <a:xfrm>
            <a:off x="7311897" y="4237923"/>
            <a:ext cx="739140" cy="744220"/>
          </a:xfrm>
          <a:prstGeom prst="rect">
            <a:avLst/>
          </a:prstGeom>
        </p:spPr>
        <p:txBody>
          <a:bodyPr vert="horz" wrap="square" lIns="0" tIns="0" rIns="0" bIns="0" rtlCol="0">
            <a:spAutoFit/>
          </a:bodyPr>
          <a:lstStyle/>
          <a:p>
            <a:pPr marL="12700" marR="5080">
              <a:lnSpc>
                <a:spcPct val="171000"/>
              </a:lnSpc>
            </a:pPr>
            <a:r>
              <a:rPr sz="1400" b="1" dirty="0">
                <a:solidFill>
                  <a:srgbClr val="FF0000"/>
                </a:solidFill>
                <a:latin typeface="+mn-ea"/>
                <a:cs typeface="微软雅黑" panose="020B0503020204020204" pitchFamily="34" charset="-122"/>
              </a:rPr>
              <a:t>未达预期</a:t>
            </a:r>
            <a:r>
              <a:rPr sz="1400" b="1" dirty="0">
                <a:latin typeface="+mn-ea"/>
                <a:cs typeface="微软雅黑" panose="020B0503020204020204" pitchFamily="34" charset="-122"/>
              </a:rPr>
              <a:t>  削减投入</a:t>
            </a:r>
            <a:endParaRPr sz="1400" b="1">
              <a:latin typeface="+mn-ea"/>
              <a:cs typeface="微软雅黑" panose="020B0503020204020204" pitchFamily="34" charset="-122"/>
            </a:endParaRPr>
          </a:p>
        </p:txBody>
      </p:sp>
      <p:sp>
        <p:nvSpPr>
          <p:cNvPr id="46" name="object 46"/>
          <p:cNvSpPr txBox="1"/>
          <p:nvPr/>
        </p:nvSpPr>
        <p:spPr>
          <a:xfrm>
            <a:off x="8395843" y="1534540"/>
            <a:ext cx="739140" cy="215444"/>
          </a:xfrm>
          <a:prstGeom prst="rect">
            <a:avLst/>
          </a:prstGeom>
        </p:spPr>
        <p:txBody>
          <a:bodyPr vert="horz" wrap="square" lIns="0" tIns="0" rIns="0" bIns="0" rtlCol="0">
            <a:spAutoFit/>
          </a:bodyPr>
          <a:lstStyle/>
          <a:p>
            <a:pPr marL="12700">
              <a:lnSpc>
                <a:spcPct val="100000"/>
              </a:lnSpc>
            </a:pPr>
            <a:r>
              <a:rPr sz="1400" b="1" dirty="0">
                <a:latin typeface="+mn-ea"/>
                <a:cs typeface="微软雅黑" panose="020B0503020204020204" pitchFamily="34" charset="-122"/>
              </a:rPr>
              <a:t>摩尔定律</a:t>
            </a:r>
            <a:endParaRPr sz="1400" b="1">
              <a:latin typeface="+mn-ea"/>
              <a:cs typeface="微软雅黑" panose="020B0503020204020204" pitchFamily="34" charset="-122"/>
            </a:endParaRPr>
          </a:p>
        </p:txBody>
      </p:sp>
      <p:sp>
        <p:nvSpPr>
          <p:cNvPr id="47" name="object 47"/>
          <p:cNvSpPr txBox="1"/>
          <p:nvPr/>
        </p:nvSpPr>
        <p:spPr>
          <a:xfrm>
            <a:off x="8217534" y="1900301"/>
            <a:ext cx="1095375" cy="215444"/>
          </a:xfrm>
          <a:prstGeom prst="rect">
            <a:avLst/>
          </a:prstGeom>
        </p:spPr>
        <p:txBody>
          <a:bodyPr vert="horz" wrap="square" lIns="0" tIns="0" rIns="0" bIns="0" rtlCol="0">
            <a:spAutoFit/>
          </a:bodyPr>
          <a:lstStyle/>
          <a:p>
            <a:pPr marL="12700">
              <a:lnSpc>
                <a:spcPct val="100000"/>
              </a:lnSpc>
            </a:pPr>
            <a:r>
              <a:rPr sz="1400" b="1" dirty="0">
                <a:latin typeface="+mn-ea"/>
                <a:cs typeface="微软雅黑" panose="020B0503020204020204" pitchFamily="34" charset="-122"/>
              </a:rPr>
              <a:t>统计机器学习</a:t>
            </a:r>
            <a:endParaRPr sz="1400" b="1">
              <a:latin typeface="+mn-ea"/>
              <a:cs typeface="微软雅黑" panose="020B0503020204020204" pitchFamily="34" charset="-122"/>
            </a:endParaRPr>
          </a:p>
        </p:txBody>
      </p:sp>
      <p:sp>
        <p:nvSpPr>
          <p:cNvPr id="48" name="object 48"/>
          <p:cNvSpPr txBox="1"/>
          <p:nvPr/>
        </p:nvSpPr>
        <p:spPr>
          <a:xfrm>
            <a:off x="8307451" y="2266441"/>
            <a:ext cx="915669" cy="215444"/>
          </a:xfrm>
          <a:prstGeom prst="rect">
            <a:avLst/>
          </a:prstGeom>
        </p:spPr>
        <p:txBody>
          <a:bodyPr vert="horz" wrap="square" lIns="0" tIns="0" rIns="0" bIns="0" rtlCol="0">
            <a:spAutoFit/>
          </a:bodyPr>
          <a:lstStyle/>
          <a:p>
            <a:pPr marL="12700">
              <a:lnSpc>
                <a:spcPct val="100000"/>
              </a:lnSpc>
            </a:pPr>
            <a:r>
              <a:rPr sz="1400" b="1" spc="-5" dirty="0">
                <a:latin typeface="+mn-ea"/>
                <a:cs typeface="微软雅黑" panose="020B0503020204020204" pitchFamily="34" charset="-122"/>
              </a:rPr>
              <a:t>AI</a:t>
            </a:r>
            <a:r>
              <a:rPr sz="1400" b="1" dirty="0">
                <a:latin typeface="+mn-ea"/>
                <a:cs typeface="微软雅黑" panose="020B0503020204020204" pitchFamily="34" charset="-122"/>
              </a:rPr>
              <a:t>广泛应用</a:t>
            </a:r>
            <a:endParaRPr sz="1400" b="1">
              <a:latin typeface="+mn-ea"/>
              <a:cs typeface="微软雅黑" panose="020B0503020204020204" pitchFamily="34" charset="-122"/>
            </a:endParaRPr>
          </a:p>
        </p:txBody>
      </p:sp>
      <p:sp>
        <p:nvSpPr>
          <p:cNvPr id="49" name="object 49"/>
          <p:cNvSpPr txBox="1"/>
          <p:nvPr/>
        </p:nvSpPr>
        <p:spPr>
          <a:xfrm>
            <a:off x="10989691" y="4420107"/>
            <a:ext cx="560705" cy="215444"/>
          </a:xfrm>
          <a:prstGeom prst="rect">
            <a:avLst/>
          </a:prstGeom>
        </p:spPr>
        <p:txBody>
          <a:bodyPr vert="horz" wrap="square" lIns="0" tIns="0" rIns="0" bIns="0" rtlCol="0">
            <a:spAutoFit/>
          </a:bodyPr>
          <a:lstStyle/>
          <a:p>
            <a:pPr marL="12700">
              <a:lnSpc>
                <a:spcPct val="100000"/>
              </a:lnSpc>
            </a:pPr>
            <a:r>
              <a:rPr sz="1400" b="1" dirty="0">
                <a:latin typeface="+mn-ea"/>
                <a:cs typeface="微软雅黑" panose="020B0503020204020204" pitchFamily="34" charset="-122"/>
              </a:rPr>
              <a:t>大数据</a:t>
            </a:r>
            <a:endParaRPr sz="1400" b="1">
              <a:latin typeface="+mn-ea"/>
              <a:cs typeface="微软雅黑" panose="020B0503020204020204" pitchFamily="34" charset="-122"/>
            </a:endParaRPr>
          </a:p>
        </p:txBody>
      </p:sp>
      <p:sp>
        <p:nvSpPr>
          <p:cNvPr id="50" name="object 50"/>
          <p:cNvSpPr txBox="1"/>
          <p:nvPr/>
        </p:nvSpPr>
        <p:spPr>
          <a:xfrm>
            <a:off x="10901298" y="4785867"/>
            <a:ext cx="739140" cy="215444"/>
          </a:xfrm>
          <a:prstGeom prst="rect">
            <a:avLst/>
          </a:prstGeom>
        </p:spPr>
        <p:txBody>
          <a:bodyPr vert="horz" wrap="square" lIns="0" tIns="0" rIns="0" bIns="0" rtlCol="0">
            <a:spAutoFit/>
          </a:bodyPr>
          <a:lstStyle/>
          <a:p>
            <a:pPr marL="12700">
              <a:lnSpc>
                <a:spcPct val="100000"/>
              </a:lnSpc>
            </a:pPr>
            <a:r>
              <a:rPr sz="1400" b="1" dirty="0">
                <a:latin typeface="+mn-ea"/>
                <a:cs typeface="微软雅黑" panose="020B0503020204020204" pitchFamily="34" charset="-122"/>
              </a:rPr>
              <a:t>计算能力</a:t>
            </a:r>
            <a:endParaRPr sz="1400" b="1">
              <a:latin typeface="+mn-ea"/>
              <a:cs typeface="微软雅黑" panose="020B0503020204020204" pitchFamily="34" charset="-122"/>
            </a:endParaRPr>
          </a:p>
        </p:txBody>
      </p:sp>
      <p:sp>
        <p:nvSpPr>
          <p:cNvPr id="51" name="object 51"/>
          <p:cNvSpPr txBox="1"/>
          <p:nvPr/>
        </p:nvSpPr>
        <p:spPr>
          <a:xfrm>
            <a:off x="10901298" y="5212841"/>
            <a:ext cx="739140" cy="215444"/>
          </a:xfrm>
          <a:prstGeom prst="rect">
            <a:avLst/>
          </a:prstGeom>
        </p:spPr>
        <p:txBody>
          <a:bodyPr vert="horz" wrap="square" lIns="0" tIns="0" rIns="0" bIns="0" rtlCol="0">
            <a:spAutoFit/>
          </a:bodyPr>
          <a:lstStyle/>
          <a:p>
            <a:pPr marL="12700">
              <a:lnSpc>
                <a:spcPct val="100000"/>
              </a:lnSpc>
            </a:pPr>
            <a:r>
              <a:rPr sz="1400" b="1" dirty="0">
                <a:latin typeface="+mn-ea"/>
                <a:cs typeface="微软雅黑" panose="020B0503020204020204" pitchFamily="34" charset="-122"/>
              </a:rPr>
              <a:t>应用增多</a:t>
            </a:r>
            <a:endParaRPr sz="1400" b="1">
              <a:latin typeface="+mn-ea"/>
              <a:cs typeface="微软雅黑" panose="020B0503020204020204" pitchFamily="34" charset="-122"/>
            </a:endParaRPr>
          </a:p>
        </p:txBody>
      </p:sp>
      <p:sp>
        <p:nvSpPr>
          <p:cNvPr id="52" name="object 52"/>
          <p:cNvSpPr txBox="1"/>
          <p:nvPr/>
        </p:nvSpPr>
        <p:spPr>
          <a:xfrm>
            <a:off x="10030459" y="1934717"/>
            <a:ext cx="739140" cy="215444"/>
          </a:xfrm>
          <a:prstGeom prst="rect">
            <a:avLst/>
          </a:prstGeom>
        </p:spPr>
        <p:txBody>
          <a:bodyPr vert="horz" wrap="square" lIns="0" tIns="0" rIns="0" bIns="0" rtlCol="0">
            <a:spAutoFit/>
          </a:bodyPr>
          <a:lstStyle/>
          <a:p>
            <a:pPr marL="12700">
              <a:lnSpc>
                <a:spcPct val="100000"/>
              </a:lnSpc>
            </a:pPr>
            <a:r>
              <a:rPr sz="1400" b="1" dirty="0">
                <a:latin typeface="+mn-ea"/>
                <a:cs typeface="微软雅黑" panose="020B0503020204020204" pitchFamily="34" charset="-122"/>
              </a:rPr>
              <a:t>深度学习</a:t>
            </a:r>
            <a:endParaRPr sz="1400" b="1">
              <a:latin typeface="+mn-ea"/>
              <a:cs typeface="微软雅黑" panose="020B0503020204020204" pitchFamily="34" charset="-122"/>
            </a:endParaRPr>
          </a:p>
        </p:txBody>
      </p:sp>
      <p:sp>
        <p:nvSpPr>
          <p:cNvPr id="54" name="object 54"/>
          <p:cNvSpPr/>
          <p:nvPr/>
        </p:nvSpPr>
        <p:spPr>
          <a:xfrm>
            <a:off x="169163" y="2933700"/>
            <a:ext cx="937260" cy="595884"/>
          </a:xfrm>
          <a:prstGeom prst="rect">
            <a:avLst/>
          </a:prstGeom>
          <a:blipFill>
            <a:blip r:embed="rId11" cstate="print"/>
            <a:stretch>
              <a:fillRect/>
            </a:stretch>
          </a:blipFill>
        </p:spPr>
        <p:txBody>
          <a:bodyPr wrap="square" lIns="0" tIns="0" rIns="0" bIns="0" rtlCol="0"/>
          <a:lstStyle/>
          <a:p>
            <a:endParaRPr b="1">
              <a:latin typeface="+mn-ea"/>
            </a:endParaRPr>
          </a:p>
        </p:txBody>
      </p:sp>
      <p:sp>
        <p:nvSpPr>
          <p:cNvPr id="55" name="object 55"/>
          <p:cNvSpPr txBox="1"/>
          <p:nvPr/>
        </p:nvSpPr>
        <p:spPr>
          <a:xfrm>
            <a:off x="78739" y="3526154"/>
            <a:ext cx="1043940" cy="317500"/>
          </a:xfrm>
          <a:prstGeom prst="rect">
            <a:avLst/>
          </a:prstGeom>
        </p:spPr>
        <p:txBody>
          <a:bodyPr vert="horz" wrap="square" lIns="0" tIns="0" rIns="0" bIns="0" rtlCol="0">
            <a:spAutoFit/>
          </a:bodyPr>
          <a:lstStyle/>
          <a:p>
            <a:pPr marL="12700">
              <a:lnSpc>
                <a:spcPct val="100000"/>
              </a:lnSpc>
            </a:pPr>
            <a:r>
              <a:rPr sz="2000" b="1" dirty="0">
                <a:solidFill>
                  <a:srgbClr val="006FC0"/>
                </a:solidFill>
                <a:latin typeface="+mn-ea"/>
                <a:cs typeface="微软雅黑" panose="020B0503020204020204" pitchFamily="34" charset="-122"/>
              </a:rPr>
              <a:t>人工智能</a:t>
            </a:r>
            <a:endParaRPr sz="2000" b="1">
              <a:latin typeface="+mn-ea"/>
              <a:cs typeface="微软雅黑" panose="020B0503020204020204" pitchFamily="34" charset="-122"/>
            </a:endParaRPr>
          </a:p>
        </p:txBody>
      </p:sp>
      <p:sp>
        <p:nvSpPr>
          <p:cNvPr id="56" name="object 56"/>
          <p:cNvSpPr/>
          <p:nvPr/>
        </p:nvSpPr>
        <p:spPr>
          <a:xfrm>
            <a:off x="10735818" y="3277361"/>
            <a:ext cx="611505" cy="372110"/>
          </a:xfrm>
          <a:custGeom>
            <a:avLst/>
            <a:gdLst/>
            <a:ahLst/>
            <a:cxnLst/>
            <a:rect l="l" t="t" r="r" b="b"/>
            <a:pathLst>
              <a:path w="611504" h="372110">
                <a:moveTo>
                  <a:pt x="305561" y="0"/>
                </a:moveTo>
                <a:lnTo>
                  <a:pt x="243973" y="3775"/>
                </a:lnTo>
                <a:lnTo>
                  <a:pt x="186612" y="14603"/>
                </a:lnTo>
                <a:lnTo>
                  <a:pt x="134708" y="31738"/>
                </a:lnTo>
                <a:lnTo>
                  <a:pt x="89487" y="54435"/>
                </a:lnTo>
                <a:lnTo>
                  <a:pt x="52178" y="81948"/>
                </a:lnTo>
                <a:lnTo>
                  <a:pt x="24008" y="113532"/>
                </a:lnTo>
                <a:lnTo>
                  <a:pt x="6206" y="148440"/>
                </a:lnTo>
                <a:lnTo>
                  <a:pt x="0" y="185927"/>
                </a:lnTo>
                <a:lnTo>
                  <a:pt x="6206" y="223415"/>
                </a:lnTo>
                <a:lnTo>
                  <a:pt x="24008" y="258323"/>
                </a:lnTo>
                <a:lnTo>
                  <a:pt x="52178" y="289907"/>
                </a:lnTo>
                <a:lnTo>
                  <a:pt x="89487" y="317420"/>
                </a:lnTo>
                <a:lnTo>
                  <a:pt x="134708" y="340117"/>
                </a:lnTo>
                <a:lnTo>
                  <a:pt x="186612" y="357252"/>
                </a:lnTo>
                <a:lnTo>
                  <a:pt x="243973" y="368080"/>
                </a:lnTo>
                <a:lnTo>
                  <a:pt x="305561" y="371856"/>
                </a:lnTo>
                <a:lnTo>
                  <a:pt x="367150" y="368080"/>
                </a:lnTo>
                <a:lnTo>
                  <a:pt x="424511" y="357252"/>
                </a:lnTo>
                <a:lnTo>
                  <a:pt x="476415" y="340117"/>
                </a:lnTo>
                <a:lnTo>
                  <a:pt x="521636" y="317420"/>
                </a:lnTo>
                <a:lnTo>
                  <a:pt x="558945" y="289907"/>
                </a:lnTo>
                <a:lnTo>
                  <a:pt x="587115" y="258323"/>
                </a:lnTo>
                <a:lnTo>
                  <a:pt x="604917" y="223415"/>
                </a:lnTo>
                <a:lnTo>
                  <a:pt x="611124" y="185927"/>
                </a:lnTo>
                <a:lnTo>
                  <a:pt x="604917" y="148440"/>
                </a:lnTo>
                <a:lnTo>
                  <a:pt x="587115" y="113532"/>
                </a:lnTo>
                <a:lnTo>
                  <a:pt x="558945" y="81948"/>
                </a:lnTo>
                <a:lnTo>
                  <a:pt x="521636" y="54435"/>
                </a:lnTo>
                <a:lnTo>
                  <a:pt x="476415" y="31738"/>
                </a:lnTo>
                <a:lnTo>
                  <a:pt x="424511" y="14603"/>
                </a:lnTo>
                <a:lnTo>
                  <a:pt x="367150" y="3775"/>
                </a:lnTo>
                <a:lnTo>
                  <a:pt x="305561" y="0"/>
                </a:lnTo>
                <a:close/>
              </a:path>
            </a:pathLst>
          </a:custGeom>
          <a:solidFill>
            <a:srgbClr val="006FC0"/>
          </a:solidFill>
        </p:spPr>
        <p:txBody>
          <a:bodyPr wrap="square" lIns="0" tIns="0" rIns="0" bIns="0" rtlCol="0"/>
          <a:lstStyle/>
          <a:p>
            <a:endParaRPr b="1">
              <a:latin typeface="+mn-ea"/>
            </a:endParaRPr>
          </a:p>
        </p:txBody>
      </p:sp>
      <p:sp>
        <p:nvSpPr>
          <p:cNvPr id="57" name="object 57"/>
          <p:cNvSpPr/>
          <p:nvPr/>
        </p:nvSpPr>
        <p:spPr>
          <a:xfrm>
            <a:off x="10735818" y="3277361"/>
            <a:ext cx="611505" cy="372110"/>
          </a:xfrm>
          <a:custGeom>
            <a:avLst/>
            <a:gdLst/>
            <a:ahLst/>
            <a:cxnLst/>
            <a:rect l="l" t="t" r="r" b="b"/>
            <a:pathLst>
              <a:path w="611504" h="372110">
                <a:moveTo>
                  <a:pt x="0" y="185927"/>
                </a:moveTo>
                <a:lnTo>
                  <a:pt x="24008" y="113532"/>
                </a:lnTo>
                <a:lnTo>
                  <a:pt x="52178" y="81948"/>
                </a:lnTo>
                <a:lnTo>
                  <a:pt x="89487" y="54435"/>
                </a:lnTo>
                <a:lnTo>
                  <a:pt x="134708" y="31738"/>
                </a:lnTo>
                <a:lnTo>
                  <a:pt x="186612" y="14603"/>
                </a:lnTo>
                <a:lnTo>
                  <a:pt x="243973" y="3775"/>
                </a:lnTo>
                <a:lnTo>
                  <a:pt x="305561" y="0"/>
                </a:lnTo>
                <a:lnTo>
                  <a:pt x="367150" y="3775"/>
                </a:lnTo>
                <a:lnTo>
                  <a:pt x="424511" y="14603"/>
                </a:lnTo>
                <a:lnTo>
                  <a:pt x="476415" y="31738"/>
                </a:lnTo>
                <a:lnTo>
                  <a:pt x="521636" y="54435"/>
                </a:lnTo>
                <a:lnTo>
                  <a:pt x="558945" y="81948"/>
                </a:lnTo>
                <a:lnTo>
                  <a:pt x="587115" y="113532"/>
                </a:lnTo>
                <a:lnTo>
                  <a:pt x="604917" y="148440"/>
                </a:lnTo>
                <a:lnTo>
                  <a:pt x="611124" y="185927"/>
                </a:lnTo>
                <a:lnTo>
                  <a:pt x="604917" y="223415"/>
                </a:lnTo>
                <a:lnTo>
                  <a:pt x="587115" y="258323"/>
                </a:lnTo>
                <a:lnTo>
                  <a:pt x="558945" y="289907"/>
                </a:lnTo>
                <a:lnTo>
                  <a:pt x="521636" y="317420"/>
                </a:lnTo>
                <a:lnTo>
                  <a:pt x="476415" y="340117"/>
                </a:lnTo>
                <a:lnTo>
                  <a:pt x="424511" y="357252"/>
                </a:lnTo>
                <a:lnTo>
                  <a:pt x="367150" y="368080"/>
                </a:lnTo>
                <a:lnTo>
                  <a:pt x="305561" y="371856"/>
                </a:lnTo>
                <a:lnTo>
                  <a:pt x="243973" y="368080"/>
                </a:lnTo>
                <a:lnTo>
                  <a:pt x="186612" y="357252"/>
                </a:lnTo>
                <a:lnTo>
                  <a:pt x="134708" y="340117"/>
                </a:lnTo>
                <a:lnTo>
                  <a:pt x="89487" y="317420"/>
                </a:lnTo>
                <a:lnTo>
                  <a:pt x="52178" y="289907"/>
                </a:lnTo>
                <a:lnTo>
                  <a:pt x="24008" y="258323"/>
                </a:lnTo>
                <a:lnTo>
                  <a:pt x="6206" y="223415"/>
                </a:lnTo>
                <a:lnTo>
                  <a:pt x="0" y="185927"/>
                </a:lnTo>
                <a:close/>
              </a:path>
            </a:pathLst>
          </a:custGeom>
          <a:ln w="38100">
            <a:solidFill>
              <a:srgbClr val="006FC0"/>
            </a:solidFill>
          </a:ln>
        </p:spPr>
        <p:txBody>
          <a:bodyPr wrap="square" lIns="0" tIns="0" rIns="0" bIns="0" rtlCol="0"/>
          <a:lstStyle/>
          <a:p>
            <a:endParaRPr b="1">
              <a:latin typeface="+mn-ea"/>
            </a:endParaRPr>
          </a:p>
        </p:txBody>
      </p:sp>
      <p:sp>
        <p:nvSpPr>
          <p:cNvPr id="58" name="object 58"/>
          <p:cNvSpPr txBox="1"/>
          <p:nvPr/>
        </p:nvSpPr>
        <p:spPr>
          <a:xfrm>
            <a:off x="10828781" y="3363976"/>
            <a:ext cx="446405" cy="215444"/>
          </a:xfrm>
          <a:prstGeom prst="rect">
            <a:avLst/>
          </a:prstGeom>
        </p:spPr>
        <p:txBody>
          <a:bodyPr vert="horz" wrap="square" lIns="0" tIns="0" rIns="0" bIns="0" rtlCol="0">
            <a:spAutoFit/>
          </a:bodyPr>
          <a:lstStyle/>
          <a:p>
            <a:pPr marL="12700">
              <a:lnSpc>
                <a:spcPct val="100000"/>
              </a:lnSpc>
            </a:pPr>
            <a:r>
              <a:rPr sz="1400" b="1" dirty="0">
                <a:solidFill>
                  <a:srgbClr val="FFFFFF"/>
                </a:solidFill>
                <a:latin typeface="+mn-ea"/>
                <a:cs typeface="微软雅黑" panose="020B0503020204020204" pitchFamily="34" charset="-122"/>
              </a:rPr>
              <a:t>201</a:t>
            </a:r>
            <a:r>
              <a:rPr lang="en-US" altLang="zh-CN" sz="1400" b="1" dirty="0">
                <a:solidFill>
                  <a:srgbClr val="FFFFFF"/>
                </a:solidFill>
                <a:latin typeface="+mn-ea"/>
                <a:cs typeface="微软雅黑" panose="020B0503020204020204" pitchFamily="34" charset="-122"/>
              </a:rPr>
              <a:t>8</a:t>
            </a:r>
            <a:endParaRPr sz="1400" b="1" dirty="0">
              <a:latin typeface="+mn-ea"/>
              <a:cs typeface="微软雅黑" panose="020B0503020204020204" pitchFamily="34" charset="-122"/>
            </a:endParaRPr>
          </a:p>
        </p:txBody>
      </p:sp>
      <p:sp>
        <p:nvSpPr>
          <p:cNvPr id="60" name="标题 59"/>
          <p:cNvSpPr>
            <a:spLocks noGrp="1"/>
          </p:cNvSpPr>
          <p:nvPr>
            <p:ph type="title"/>
          </p:nvPr>
        </p:nvSpPr>
        <p:spPr/>
        <p:txBody>
          <a:bodyPr/>
          <a:lstStyle/>
          <a:p>
            <a:r>
              <a:rPr lang="zh-CN" altLang="en-US" dirty="0"/>
              <a:t>人工智能发展历程</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展开深度为</a:t>
            </a:r>
            <a:r>
              <a:rPr lang="en-US" altLang="zh-CN" dirty="0"/>
              <a:t>4</a:t>
            </a:r>
            <a:r>
              <a:rPr lang="zh-CN" altLang="en-US" dirty="0"/>
              <a:t>的博弈树 </a:t>
            </a:r>
          </a:p>
        </p:txBody>
      </p:sp>
      <p:grpSp>
        <p:nvGrpSpPr>
          <p:cNvPr id="3" name="Group 2"/>
          <p:cNvGrpSpPr/>
          <p:nvPr/>
        </p:nvGrpSpPr>
        <p:grpSpPr bwMode="auto">
          <a:xfrm>
            <a:off x="4006844" y="2736218"/>
            <a:ext cx="8062912" cy="4008438"/>
            <a:chOff x="1076" y="1440"/>
            <a:chExt cx="9484" cy="4434"/>
          </a:xfrm>
        </p:grpSpPr>
        <p:sp>
          <p:nvSpPr>
            <p:cNvPr id="4" name="Line 3"/>
            <p:cNvSpPr>
              <a:spLocks noChangeShapeType="1"/>
            </p:cNvSpPr>
            <p:nvPr/>
          </p:nvSpPr>
          <p:spPr bwMode="auto">
            <a:xfrm flipH="1">
              <a:off x="5580" y="3022"/>
              <a:ext cx="92" cy="107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 name="Line 4"/>
            <p:cNvSpPr>
              <a:spLocks noChangeShapeType="1"/>
            </p:cNvSpPr>
            <p:nvPr/>
          </p:nvSpPr>
          <p:spPr bwMode="auto">
            <a:xfrm flipV="1">
              <a:off x="2880" y="3006"/>
              <a:ext cx="2680" cy="108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 name="Line 5"/>
            <p:cNvSpPr>
              <a:spLocks noChangeShapeType="1"/>
            </p:cNvSpPr>
            <p:nvPr/>
          </p:nvSpPr>
          <p:spPr bwMode="auto">
            <a:xfrm>
              <a:off x="5760" y="3000"/>
              <a:ext cx="2520" cy="109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 name="Line 6"/>
            <p:cNvSpPr>
              <a:spLocks noChangeShapeType="1"/>
            </p:cNvSpPr>
            <p:nvPr/>
          </p:nvSpPr>
          <p:spPr bwMode="auto">
            <a:xfrm flipV="1">
              <a:off x="3600" y="3006"/>
              <a:ext cx="1960" cy="108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 name="Line 7"/>
            <p:cNvSpPr>
              <a:spLocks noChangeShapeType="1"/>
            </p:cNvSpPr>
            <p:nvPr/>
          </p:nvSpPr>
          <p:spPr bwMode="auto">
            <a:xfrm flipV="1">
              <a:off x="4320" y="3006"/>
              <a:ext cx="1296" cy="108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 name="Line 8"/>
            <p:cNvSpPr>
              <a:spLocks noChangeShapeType="1"/>
            </p:cNvSpPr>
            <p:nvPr/>
          </p:nvSpPr>
          <p:spPr bwMode="auto">
            <a:xfrm flipV="1">
              <a:off x="4860" y="3006"/>
              <a:ext cx="812" cy="108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 name="Line 9"/>
            <p:cNvSpPr>
              <a:spLocks noChangeShapeType="1"/>
            </p:cNvSpPr>
            <p:nvPr/>
          </p:nvSpPr>
          <p:spPr bwMode="auto">
            <a:xfrm flipH="1" flipV="1">
              <a:off x="5672" y="3006"/>
              <a:ext cx="562" cy="10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 name="Line 10"/>
            <p:cNvSpPr>
              <a:spLocks noChangeShapeType="1"/>
            </p:cNvSpPr>
            <p:nvPr/>
          </p:nvSpPr>
          <p:spPr bwMode="auto">
            <a:xfrm flipH="1" flipV="1">
              <a:off x="5728" y="3028"/>
              <a:ext cx="1292" cy="108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 name="Line 11"/>
            <p:cNvSpPr>
              <a:spLocks noChangeShapeType="1"/>
            </p:cNvSpPr>
            <p:nvPr/>
          </p:nvSpPr>
          <p:spPr bwMode="auto">
            <a:xfrm flipH="1" flipV="1">
              <a:off x="5749" y="3033"/>
              <a:ext cx="1980" cy="109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3" name="Group 12"/>
            <p:cNvGrpSpPr/>
            <p:nvPr/>
          </p:nvGrpSpPr>
          <p:grpSpPr bwMode="auto">
            <a:xfrm>
              <a:off x="3464" y="4070"/>
              <a:ext cx="225" cy="438"/>
              <a:chOff x="5400" y="6733"/>
              <a:chExt cx="225" cy="438"/>
            </a:xfrm>
          </p:grpSpPr>
          <p:sp>
            <p:nvSpPr>
              <p:cNvPr id="184" name="Text Box 13"/>
              <p:cNvSpPr txBox="1">
                <a:spLocks noChangeArrowheads="1"/>
              </p:cNvSpPr>
              <p:nvPr/>
            </p:nvSpPr>
            <p:spPr bwMode="auto">
              <a:xfrm>
                <a:off x="5433" y="6733"/>
                <a:ext cx="169" cy="162"/>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grpSp>
            <p:nvGrpSpPr>
              <p:cNvPr id="185" name="Group 14"/>
              <p:cNvGrpSpPr/>
              <p:nvPr/>
            </p:nvGrpSpPr>
            <p:grpSpPr bwMode="auto">
              <a:xfrm>
                <a:off x="5400" y="6900"/>
                <a:ext cx="225" cy="271"/>
                <a:chOff x="10575" y="2079"/>
                <a:chExt cx="420" cy="470"/>
              </a:xfrm>
            </p:grpSpPr>
            <p:sp>
              <p:nvSpPr>
                <p:cNvPr id="186" name="Line 15"/>
                <p:cNvSpPr>
                  <a:spLocks noChangeShapeType="1"/>
                </p:cNvSpPr>
                <p:nvPr/>
              </p:nvSpPr>
              <p:spPr bwMode="auto">
                <a:xfrm flipH="1">
                  <a:off x="10575" y="2079"/>
                  <a:ext cx="210" cy="47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7" name="Line 16"/>
                <p:cNvSpPr>
                  <a:spLocks noChangeShapeType="1"/>
                </p:cNvSpPr>
                <p:nvPr/>
              </p:nvSpPr>
              <p:spPr bwMode="auto">
                <a:xfrm>
                  <a:off x="10785" y="2079"/>
                  <a:ext cx="0" cy="47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8" name="Line 17"/>
                <p:cNvSpPr>
                  <a:spLocks noChangeShapeType="1"/>
                </p:cNvSpPr>
                <p:nvPr/>
              </p:nvSpPr>
              <p:spPr bwMode="auto">
                <a:xfrm>
                  <a:off x="10785" y="2079"/>
                  <a:ext cx="210" cy="47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14" name="Line 18"/>
            <p:cNvSpPr>
              <a:spLocks noChangeShapeType="1"/>
            </p:cNvSpPr>
            <p:nvPr/>
          </p:nvSpPr>
          <p:spPr bwMode="auto">
            <a:xfrm flipV="1">
              <a:off x="5672" y="1758"/>
              <a:ext cx="1404" cy="108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 name="Line 19"/>
            <p:cNvSpPr>
              <a:spLocks noChangeShapeType="1"/>
            </p:cNvSpPr>
            <p:nvPr/>
          </p:nvSpPr>
          <p:spPr bwMode="auto">
            <a:xfrm>
              <a:off x="7301" y="1758"/>
              <a:ext cx="1236" cy="108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 name="Line 20"/>
            <p:cNvSpPr>
              <a:spLocks noChangeShapeType="1"/>
            </p:cNvSpPr>
            <p:nvPr/>
          </p:nvSpPr>
          <p:spPr bwMode="auto">
            <a:xfrm flipH="1">
              <a:off x="6402" y="1758"/>
              <a:ext cx="730" cy="108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 name="Line 21"/>
            <p:cNvSpPr>
              <a:spLocks noChangeShapeType="1"/>
            </p:cNvSpPr>
            <p:nvPr/>
          </p:nvSpPr>
          <p:spPr bwMode="auto">
            <a:xfrm flipH="1">
              <a:off x="7132" y="1758"/>
              <a:ext cx="57" cy="108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Line 22"/>
            <p:cNvSpPr>
              <a:spLocks noChangeShapeType="1"/>
            </p:cNvSpPr>
            <p:nvPr/>
          </p:nvSpPr>
          <p:spPr bwMode="auto">
            <a:xfrm>
              <a:off x="7245" y="1758"/>
              <a:ext cx="618" cy="108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Line 23"/>
            <p:cNvSpPr>
              <a:spLocks noChangeShapeType="1"/>
            </p:cNvSpPr>
            <p:nvPr/>
          </p:nvSpPr>
          <p:spPr bwMode="auto">
            <a:xfrm>
              <a:off x="7301" y="1704"/>
              <a:ext cx="1910" cy="114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Text Box 24"/>
            <p:cNvSpPr txBox="1">
              <a:spLocks noChangeArrowheads="1"/>
            </p:cNvSpPr>
            <p:nvPr/>
          </p:nvSpPr>
          <p:spPr bwMode="auto">
            <a:xfrm>
              <a:off x="1076" y="5562"/>
              <a:ext cx="540"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a:r>
                <a:rPr kumimoji="1" lang="zh-CN" altLang="en-US" sz="1400" b="1">
                  <a:solidFill>
                    <a:srgbClr val="FF3300"/>
                  </a:solidFill>
                  <a:latin typeface="Times New Roman" panose="02020603050405020304" pitchFamily="18" charset="0"/>
                </a:rPr>
                <a:t>本方</a:t>
              </a:r>
            </a:p>
          </p:txBody>
        </p:sp>
        <p:sp>
          <p:nvSpPr>
            <p:cNvPr id="21" name="Text Box 25"/>
            <p:cNvSpPr txBox="1">
              <a:spLocks noChangeArrowheads="1"/>
            </p:cNvSpPr>
            <p:nvPr/>
          </p:nvSpPr>
          <p:spPr bwMode="auto">
            <a:xfrm>
              <a:off x="2340" y="3780"/>
              <a:ext cx="540"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a:r>
                <a:rPr kumimoji="1" lang="zh-CN" altLang="en-US" sz="1400" b="1">
                  <a:solidFill>
                    <a:srgbClr val="FF3300"/>
                  </a:solidFill>
                  <a:latin typeface="Times New Roman" panose="02020603050405020304" pitchFamily="18" charset="0"/>
                </a:rPr>
                <a:t>本方</a:t>
              </a:r>
            </a:p>
          </p:txBody>
        </p:sp>
        <p:sp>
          <p:nvSpPr>
            <p:cNvPr id="22" name="Text Box 26"/>
            <p:cNvSpPr txBox="1">
              <a:spLocks noChangeArrowheads="1"/>
            </p:cNvSpPr>
            <p:nvPr/>
          </p:nvSpPr>
          <p:spPr bwMode="auto">
            <a:xfrm>
              <a:off x="6480" y="1440"/>
              <a:ext cx="540"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a:r>
                <a:rPr kumimoji="1" lang="zh-CN" altLang="en-US" sz="1400" b="1">
                  <a:solidFill>
                    <a:srgbClr val="FF3300"/>
                  </a:solidFill>
                  <a:latin typeface="Times New Roman" panose="02020603050405020304" pitchFamily="18" charset="0"/>
                </a:rPr>
                <a:t>本方</a:t>
              </a:r>
            </a:p>
          </p:txBody>
        </p:sp>
        <p:sp>
          <p:nvSpPr>
            <p:cNvPr id="23" name="Text Box 27"/>
            <p:cNvSpPr txBox="1">
              <a:spLocks noChangeArrowheads="1"/>
            </p:cNvSpPr>
            <p:nvPr/>
          </p:nvSpPr>
          <p:spPr bwMode="auto">
            <a:xfrm>
              <a:off x="1620" y="4560"/>
              <a:ext cx="540"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a:r>
                <a:rPr kumimoji="1" lang="zh-CN" altLang="en-US" sz="1400" b="1">
                  <a:latin typeface="Times New Roman" panose="02020603050405020304" pitchFamily="18" charset="0"/>
                </a:rPr>
                <a:t>对方</a:t>
              </a:r>
            </a:p>
          </p:txBody>
        </p:sp>
        <p:sp>
          <p:nvSpPr>
            <p:cNvPr id="24" name="Text Box 28"/>
            <p:cNvSpPr txBox="1">
              <a:spLocks noChangeArrowheads="1"/>
            </p:cNvSpPr>
            <p:nvPr/>
          </p:nvSpPr>
          <p:spPr bwMode="auto">
            <a:xfrm>
              <a:off x="5040" y="2688"/>
              <a:ext cx="540"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a:r>
                <a:rPr kumimoji="1" lang="zh-CN" altLang="en-US" sz="1400" b="1">
                  <a:latin typeface="Times New Roman" panose="02020603050405020304" pitchFamily="18" charset="0"/>
                </a:rPr>
                <a:t>对方</a:t>
              </a:r>
            </a:p>
          </p:txBody>
        </p:sp>
        <p:sp>
          <p:nvSpPr>
            <p:cNvPr id="25" name="Text Box 29"/>
            <p:cNvSpPr txBox="1">
              <a:spLocks noChangeArrowheads="1"/>
            </p:cNvSpPr>
            <p:nvPr/>
          </p:nvSpPr>
          <p:spPr bwMode="auto">
            <a:xfrm>
              <a:off x="9660" y="2789"/>
              <a:ext cx="900"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a:r>
                <a:rPr kumimoji="1" lang="en-US" altLang="zh-CN" sz="1400" b="1">
                  <a:latin typeface="Times New Roman" panose="02020603050405020304" pitchFamily="18" charset="0"/>
                </a:rPr>
                <a:t>Ply  1</a:t>
              </a:r>
            </a:p>
            <a:p>
              <a:pPr algn="l"/>
              <a:endParaRPr kumimoji="1" lang="en-US" altLang="zh-CN" sz="1400" b="1">
                <a:latin typeface="Times New Roman" panose="02020603050405020304" pitchFamily="18" charset="0"/>
              </a:endParaRPr>
            </a:p>
          </p:txBody>
        </p:sp>
        <p:sp>
          <p:nvSpPr>
            <p:cNvPr id="26" name="Text Box 30"/>
            <p:cNvSpPr txBox="1">
              <a:spLocks noChangeArrowheads="1"/>
            </p:cNvSpPr>
            <p:nvPr/>
          </p:nvSpPr>
          <p:spPr bwMode="auto">
            <a:xfrm>
              <a:off x="9660" y="4817"/>
              <a:ext cx="900"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a:r>
                <a:rPr kumimoji="1" lang="en-US" altLang="zh-CN" sz="1400" b="1">
                  <a:latin typeface="Times New Roman" panose="02020603050405020304" pitchFamily="18" charset="0"/>
                </a:rPr>
                <a:t>Ply  3</a:t>
              </a:r>
            </a:p>
            <a:p>
              <a:pPr algn="l"/>
              <a:endParaRPr kumimoji="1" lang="en-US" altLang="zh-CN" sz="1400" b="1">
                <a:latin typeface="Times New Roman" panose="02020603050405020304" pitchFamily="18" charset="0"/>
              </a:endParaRPr>
            </a:p>
          </p:txBody>
        </p:sp>
        <p:sp>
          <p:nvSpPr>
            <p:cNvPr id="27" name="Text Box 31"/>
            <p:cNvSpPr txBox="1">
              <a:spLocks noChangeArrowheads="1"/>
            </p:cNvSpPr>
            <p:nvPr/>
          </p:nvSpPr>
          <p:spPr bwMode="auto">
            <a:xfrm>
              <a:off x="9654" y="5551"/>
              <a:ext cx="900"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a:r>
                <a:rPr kumimoji="1" lang="en-US" altLang="zh-CN" sz="1400" b="1">
                  <a:latin typeface="Times New Roman" panose="02020603050405020304" pitchFamily="18" charset="0"/>
                </a:rPr>
                <a:t>Ply  4</a:t>
              </a:r>
            </a:p>
            <a:p>
              <a:pPr algn="l"/>
              <a:endParaRPr kumimoji="1" lang="en-US" altLang="zh-CN" sz="1400" b="1">
                <a:latin typeface="Times New Roman" panose="02020603050405020304" pitchFamily="18" charset="0"/>
              </a:endParaRPr>
            </a:p>
          </p:txBody>
        </p:sp>
        <p:sp>
          <p:nvSpPr>
            <p:cNvPr id="28" name="Text Box 32"/>
            <p:cNvSpPr txBox="1">
              <a:spLocks noChangeArrowheads="1"/>
            </p:cNvSpPr>
            <p:nvPr/>
          </p:nvSpPr>
          <p:spPr bwMode="auto">
            <a:xfrm>
              <a:off x="9660" y="3969"/>
              <a:ext cx="900"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a:r>
                <a:rPr kumimoji="1" lang="en-US" altLang="zh-CN" sz="1400" b="1">
                  <a:latin typeface="Times New Roman" panose="02020603050405020304" pitchFamily="18" charset="0"/>
                </a:rPr>
                <a:t>Ply  2</a:t>
              </a:r>
            </a:p>
            <a:p>
              <a:pPr algn="l"/>
              <a:endParaRPr kumimoji="1" lang="en-US" altLang="zh-CN" sz="1400" b="1">
                <a:latin typeface="Times New Roman" panose="02020603050405020304" pitchFamily="18" charset="0"/>
              </a:endParaRPr>
            </a:p>
          </p:txBody>
        </p:sp>
        <p:sp>
          <p:nvSpPr>
            <p:cNvPr id="29" name="Text Box 33"/>
            <p:cNvSpPr txBox="1">
              <a:spLocks noChangeArrowheads="1"/>
            </p:cNvSpPr>
            <p:nvPr/>
          </p:nvSpPr>
          <p:spPr bwMode="auto">
            <a:xfrm>
              <a:off x="9660" y="1541"/>
              <a:ext cx="900"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a:r>
                <a:rPr kumimoji="1" lang="en-US" altLang="zh-CN" sz="1400" b="1">
                  <a:latin typeface="Times New Roman" panose="02020603050405020304" pitchFamily="18" charset="0"/>
                </a:rPr>
                <a:t>Ply  0</a:t>
              </a:r>
            </a:p>
            <a:p>
              <a:pPr algn="l"/>
              <a:endParaRPr kumimoji="1" lang="en-US" altLang="zh-CN" sz="1400" b="1">
                <a:latin typeface="Times New Roman" panose="02020603050405020304" pitchFamily="18" charset="0"/>
              </a:endParaRPr>
            </a:p>
          </p:txBody>
        </p:sp>
        <p:sp>
          <p:nvSpPr>
            <p:cNvPr id="30" name="Text Box 34"/>
            <p:cNvSpPr txBox="1">
              <a:spLocks noChangeArrowheads="1"/>
            </p:cNvSpPr>
            <p:nvPr/>
          </p:nvSpPr>
          <p:spPr bwMode="auto">
            <a:xfrm>
              <a:off x="7123" y="1574"/>
              <a:ext cx="168"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grpSp>
          <p:nvGrpSpPr>
            <p:cNvPr id="31" name="Group 35"/>
            <p:cNvGrpSpPr/>
            <p:nvPr/>
          </p:nvGrpSpPr>
          <p:grpSpPr bwMode="auto">
            <a:xfrm>
              <a:off x="1620" y="4872"/>
              <a:ext cx="764" cy="943"/>
              <a:chOff x="5400" y="6744"/>
              <a:chExt cx="764" cy="943"/>
            </a:xfrm>
          </p:grpSpPr>
          <p:sp>
            <p:nvSpPr>
              <p:cNvPr id="175" name="Line 36"/>
              <p:cNvSpPr>
                <a:spLocks noChangeShapeType="1"/>
              </p:cNvSpPr>
              <p:nvPr/>
            </p:nvSpPr>
            <p:spPr bwMode="auto">
              <a:xfrm flipH="1">
                <a:off x="5512" y="6907"/>
                <a:ext cx="281" cy="6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6" name="Line 37"/>
              <p:cNvSpPr>
                <a:spLocks noChangeShapeType="1"/>
              </p:cNvSpPr>
              <p:nvPr/>
            </p:nvSpPr>
            <p:spPr bwMode="auto">
              <a:xfrm>
                <a:off x="5793" y="6907"/>
                <a:ext cx="0" cy="6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7" name="Line 38"/>
              <p:cNvSpPr>
                <a:spLocks noChangeShapeType="1"/>
              </p:cNvSpPr>
              <p:nvPr/>
            </p:nvSpPr>
            <p:spPr bwMode="auto">
              <a:xfrm>
                <a:off x="5793" y="6907"/>
                <a:ext cx="281" cy="6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78" name="Group 39"/>
              <p:cNvGrpSpPr/>
              <p:nvPr/>
            </p:nvGrpSpPr>
            <p:grpSpPr bwMode="auto">
              <a:xfrm>
                <a:off x="5672" y="6744"/>
                <a:ext cx="225" cy="217"/>
                <a:chOff x="6735" y="4918"/>
                <a:chExt cx="420" cy="376"/>
              </a:xfrm>
            </p:grpSpPr>
            <p:sp>
              <p:nvSpPr>
                <p:cNvPr id="182" name="Oval 40"/>
                <p:cNvSpPr>
                  <a:spLocks noChangeArrowheads="1"/>
                </p:cNvSpPr>
                <p:nvPr/>
              </p:nvSpPr>
              <p:spPr bwMode="auto">
                <a:xfrm>
                  <a:off x="6735" y="4918"/>
                  <a:ext cx="420" cy="376"/>
                </a:xfrm>
                <a:prstGeom prst="ellipse">
                  <a:avLst/>
                </a:prstGeom>
                <a:solidFill>
                  <a:srgbClr val="FFFFFF"/>
                </a:solidFill>
                <a:ln w="9525">
                  <a:solidFill>
                    <a:srgbClr val="000000"/>
                  </a:solidFill>
                  <a:round/>
                </a:ln>
              </p:spPr>
              <p:txBody>
                <a:bodyPr/>
                <a:lstStyle/>
                <a:p>
                  <a:pPr algn="l"/>
                  <a:endParaRPr kumimoji="1" lang="zh-CN" altLang="zh-CN" sz="1400" b="1">
                    <a:latin typeface="Times New Roman" panose="02020603050405020304" pitchFamily="18" charset="0"/>
                  </a:endParaRPr>
                </a:p>
              </p:txBody>
            </p:sp>
            <p:sp>
              <p:nvSpPr>
                <p:cNvPr id="183" name="Text Box 41"/>
                <p:cNvSpPr txBox="1">
                  <a:spLocks noChangeArrowheads="1"/>
                </p:cNvSpPr>
                <p:nvPr/>
              </p:nvSpPr>
              <p:spPr bwMode="auto">
                <a:xfrm>
                  <a:off x="6735" y="4918"/>
                  <a:ext cx="42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endParaRPr kumimoji="1" lang="zh-CN" altLang="zh-CN" sz="1400" b="1">
                    <a:latin typeface="Times New Roman" panose="02020603050405020304" pitchFamily="18" charset="0"/>
                  </a:endParaRPr>
                </a:p>
              </p:txBody>
            </p:sp>
          </p:grpSp>
          <p:sp>
            <p:nvSpPr>
              <p:cNvPr id="179" name="Text Box 42"/>
              <p:cNvSpPr txBox="1">
                <a:spLocks noChangeArrowheads="1"/>
              </p:cNvSpPr>
              <p:nvPr/>
            </p:nvSpPr>
            <p:spPr bwMode="auto">
              <a:xfrm>
                <a:off x="5400" y="7524"/>
                <a:ext cx="169"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sp>
            <p:nvSpPr>
              <p:cNvPr id="180" name="Text Box 43"/>
              <p:cNvSpPr txBox="1">
                <a:spLocks noChangeArrowheads="1"/>
              </p:cNvSpPr>
              <p:nvPr/>
            </p:nvSpPr>
            <p:spPr bwMode="auto">
              <a:xfrm>
                <a:off x="5705" y="7524"/>
                <a:ext cx="169"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sp>
            <p:nvSpPr>
              <p:cNvPr id="181" name="Text Box 44"/>
              <p:cNvSpPr txBox="1">
                <a:spLocks noChangeArrowheads="1"/>
              </p:cNvSpPr>
              <p:nvPr/>
            </p:nvSpPr>
            <p:spPr bwMode="auto">
              <a:xfrm>
                <a:off x="5995" y="7524"/>
                <a:ext cx="169"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grpSp>
        <p:grpSp>
          <p:nvGrpSpPr>
            <p:cNvPr id="32" name="Group 45"/>
            <p:cNvGrpSpPr/>
            <p:nvPr/>
          </p:nvGrpSpPr>
          <p:grpSpPr bwMode="auto">
            <a:xfrm>
              <a:off x="2520" y="4872"/>
              <a:ext cx="764" cy="943"/>
              <a:chOff x="5400" y="6744"/>
              <a:chExt cx="764" cy="943"/>
            </a:xfrm>
          </p:grpSpPr>
          <p:sp>
            <p:nvSpPr>
              <p:cNvPr id="166" name="Line 46"/>
              <p:cNvSpPr>
                <a:spLocks noChangeShapeType="1"/>
              </p:cNvSpPr>
              <p:nvPr/>
            </p:nvSpPr>
            <p:spPr bwMode="auto">
              <a:xfrm flipH="1">
                <a:off x="5512" y="6907"/>
                <a:ext cx="281" cy="6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 name="Line 47"/>
              <p:cNvSpPr>
                <a:spLocks noChangeShapeType="1"/>
              </p:cNvSpPr>
              <p:nvPr/>
            </p:nvSpPr>
            <p:spPr bwMode="auto">
              <a:xfrm>
                <a:off x="5793" y="6907"/>
                <a:ext cx="0" cy="6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 name="Line 48"/>
              <p:cNvSpPr>
                <a:spLocks noChangeShapeType="1"/>
              </p:cNvSpPr>
              <p:nvPr/>
            </p:nvSpPr>
            <p:spPr bwMode="auto">
              <a:xfrm>
                <a:off x="5793" y="6907"/>
                <a:ext cx="281" cy="6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69" name="Group 49"/>
              <p:cNvGrpSpPr/>
              <p:nvPr/>
            </p:nvGrpSpPr>
            <p:grpSpPr bwMode="auto">
              <a:xfrm>
                <a:off x="5672" y="6744"/>
                <a:ext cx="225" cy="217"/>
                <a:chOff x="6735" y="4918"/>
                <a:chExt cx="420" cy="376"/>
              </a:xfrm>
            </p:grpSpPr>
            <p:sp>
              <p:nvSpPr>
                <p:cNvPr id="173" name="Oval 50"/>
                <p:cNvSpPr>
                  <a:spLocks noChangeArrowheads="1"/>
                </p:cNvSpPr>
                <p:nvPr/>
              </p:nvSpPr>
              <p:spPr bwMode="auto">
                <a:xfrm>
                  <a:off x="6735" y="4918"/>
                  <a:ext cx="420" cy="376"/>
                </a:xfrm>
                <a:prstGeom prst="ellipse">
                  <a:avLst/>
                </a:prstGeom>
                <a:solidFill>
                  <a:srgbClr val="FFFFFF"/>
                </a:solidFill>
                <a:ln w="9525">
                  <a:solidFill>
                    <a:srgbClr val="000000"/>
                  </a:solidFill>
                  <a:round/>
                </a:ln>
              </p:spPr>
              <p:txBody>
                <a:bodyPr/>
                <a:lstStyle/>
                <a:p>
                  <a:pPr algn="l"/>
                  <a:endParaRPr kumimoji="1" lang="zh-CN" altLang="zh-CN" sz="1400" b="1">
                    <a:latin typeface="Times New Roman" panose="02020603050405020304" pitchFamily="18" charset="0"/>
                  </a:endParaRPr>
                </a:p>
              </p:txBody>
            </p:sp>
            <p:sp>
              <p:nvSpPr>
                <p:cNvPr id="174" name="Text Box 51"/>
                <p:cNvSpPr txBox="1">
                  <a:spLocks noChangeArrowheads="1"/>
                </p:cNvSpPr>
                <p:nvPr/>
              </p:nvSpPr>
              <p:spPr bwMode="auto">
                <a:xfrm>
                  <a:off x="6735" y="4918"/>
                  <a:ext cx="42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endParaRPr kumimoji="1" lang="zh-CN" altLang="zh-CN" sz="1400" b="1">
                    <a:latin typeface="Times New Roman" panose="02020603050405020304" pitchFamily="18" charset="0"/>
                  </a:endParaRPr>
                </a:p>
              </p:txBody>
            </p:sp>
          </p:grpSp>
          <p:sp>
            <p:nvSpPr>
              <p:cNvPr id="170" name="Text Box 52"/>
              <p:cNvSpPr txBox="1">
                <a:spLocks noChangeArrowheads="1"/>
              </p:cNvSpPr>
              <p:nvPr/>
            </p:nvSpPr>
            <p:spPr bwMode="auto">
              <a:xfrm>
                <a:off x="5400" y="7524"/>
                <a:ext cx="169"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sp>
            <p:nvSpPr>
              <p:cNvPr id="171" name="Text Box 53"/>
              <p:cNvSpPr txBox="1">
                <a:spLocks noChangeArrowheads="1"/>
              </p:cNvSpPr>
              <p:nvPr/>
            </p:nvSpPr>
            <p:spPr bwMode="auto">
              <a:xfrm>
                <a:off x="5705" y="7524"/>
                <a:ext cx="169"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sp>
            <p:nvSpPr>
              <p:cNvPr id="172" name="Text Box 54"/>
              <p:cNvSpPr txBox="1">
                <a:spLocks noChangeArrowheads="1"/>
              </p:cNvSpPr>
              <p:nvPr/>
            </p:nvSpPr>
            <p:spPr bwMode="auto">
              <a:xfrm>
                <a:off x="5995" y="7524"/>
                <a:ext cx="169"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grpSp>
        <p:grpSp>
          <p:nvGrpSpPr>
            <p:cNvPr id="33" name="Group 55"/>
            <p:cNvGrpSpPr/>
            <p:nvPr/>
          </p:nvGrpSpPr>
          <p:grpSpPr bwMode="auto">
            <a:xfrm>
              <a:off x="3420" y="4872"/>
              <a:ext cx="764" cy="943"/>
              <a:chOff x="5400" y="6744"/>
              <a:chExt cx="764" cy="943"/>
            </a:xfrm>
          </p:grpSpPr>
          <p:sp>
            <p:nvSpPr>
              <p:cNvPr id="157" name="Line 56"/>
              <p:cNvSpPr>
                <a:spLocks noChangeShapeType="1"/>
              </p:cNvSpPr>
              <p:nvPr/>
            </p:nvSpPr>
            <p:spPr bwMode="auto">
              <a:xfrm flipH="1">
                <a:off x="5512" y="6907"/>
                <a:ext cx="281" cy="6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8" name="Line 57"/>
              <p:cNvSpPr>
                <a:spLocks noChangeShapeType="1"/>
              </p:cNvSpPr>
              <p:nvPr/>
            </p:nvSpPr>
            <p:spPr bwMode="auto">
              <a:xfrm>
                <a:off x="5793" y="6907"/>
                <a:ext cx="0" cy="6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9" name="Line 58"/>
              <p:cNvSpPr>
                <a:spLocks noChangeShapeType="1"/>
              </p:cNvSpPr>
              <p:nvPr/>
            </p:nvSpPr>
            <p:spPr bwMode="auto">
              <a:xfrm>
                <a:off x="5793" y="6907"/>
                <a:ext cx="281" cy="6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60" name="Group 59"/>
              <p:cNvGrpSpPr/>
              <p:nvPr/>
            </p:nvGrpSpPr>
            <p:grpSpPr bwMode="auto">
              <a:xfrm>
                <a:off x="5672" y="6744"/>
                <a:ext cx="225" cy="217"/>
                <a:chOff x="6735" y="4918"/>
                <a:chExt cx="420" cy="376"/>
              </a:xfrm>
            </p:grpSpPr>
            <p:sp>
              <p:nvSpPr>
                <p:cNvPr id="164" name="Oval 60"/>
                <p:cNvSpPr>
                  <a:spLocks noChangeArrowheads="1"/>
                </p:cNvSpPr>
                <p:nvPr/>
              </p:nvSpPr>
              <p:spPr bwMode="auto">
                <a:xfrm>
                  <a:off x="6735" y="4918"/>
                  <a:ext cx="420" cy="376"/>
                </a:xfrm>
                <a:prstGeom prst="ellipse">
                  <a:avLst/>
                </a:prstGeom>
                <a:solidFill>
                  <a:srgbClr val="FFFFFF"/>
                </a:solidFill>
                <a:ln w="9525">
                  <a:solidFill>
                    <a:srgbClr val="000000"/>
                  </a:solidFill>
                  <a:round/>
                </a:ln>
              </p:spPr>
              <p:txBody>
                <a:bodyPr/>
                <a:lstStyle/>
                <a:p>
                  <a:pPr algn="l"/>
                  <a:endParaRPr kumimoji="1" lang="zh-CN" altLang="zh-CN" sz="1400" b="1">
                    <a:latin typeface="Times New Roman" panose="02020603050405020304" pitchFamily="18" charset="0"/>
                  </a:endParaRPr>
                </a:p>
              </p:txBody>
            </p:sp>
            <p:sp>
              <p:nvSpPr>
                <p:cNvPr id="165" name="Text Box 61"/>
                <p:cNvSpPr txBox="1">
                  <a:spLocks noChangeArrowheads="1"/>
                </p:cNvSpPr>
                <p:nvPr/>
              </p:nvSpPr>
              <p:spPr bwMode="auto">
                <a:xfrm>
                  <a:off x="6735" y="4918"/>
                  <a:ext cx="42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endParaRPr kumimoji="1" lang="zh-CN" altLang="zh-CN" sz="1400" b="1">
                    <a:latin typeface="Times New Roman" panose="02020603050405020304" pitchFamily="18" charset="0"/>
                  </a:endParaRPr>
                </a:p>
              </p:txBody>
            </p:sp>
          </p:grpSp>
          <p:sp>
            <p:nvSpPr>
              <p:cNvPr id="161" name="Text Box 62"/>
              <p:cNvSpPr txBox="1">
                <a:spLocks noChangeArrowheads="1"/>
              </p:cNvSpPr>
              <p:nvPr/>
            </p:nvSpPr>
            <p:spPr bwMode="auto">
              <a:xfrm>
                <a:off x="5400" y="7524"/>
                <a:ext cx="169"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sp>
            <p:nvSpPr>
              <p:cNvPr id="162" name="Text Box 63"/>
              <p:cNvSpPr txBox="1">
                <a:spLocks noChangeArrowheads="1"/>
              </p:cNvSpPr>
              <p:nvPr/>
            </p:nvSpPr>
            <p:spPr bwMode="auto">
              <a:xfrm>
                <a:off x="5705" y="7524"/>
                <a:ext cx="169"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sp>
            <p:nvSpPr>
              <p:cNvPr id="163" name="Text Box 64"/>
              <p:cNvSpPr txBox="1">
                <a:spLocks noChangeArrowheads="1"/>
              </p:cNvSpPr>
              <p:nvPr/>
            </p:nvSpPr>
            <p:spPr bwMode="auto">
              <a:xfrm>
                <a:off x="5995" y="7524"/>
                <a:ext cx="169"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grpSp>
        <p:grpSp>
          <p:nvGrpSpPr>
            <p:cNvPr id="34" name="Group 65"/>
            <p:cNvGrpSpPr/>
            <p:nvPr/>
          </p:nvGrpSpPr>
          <p:grpSpPr bwMode="auto">
            <a:xfrm>
              <a:off x="4320" y="4872"/>
              <a:ext cx="764" cy="943"/>
              <a:chOff x="5400" y="6744"/>
              <a:chExt cx="764" cy="943"/>
            </a:xfrm>
          </p:grpSpPr>
          <p:sp>
            <p:nvSpPr>
              <p:cNvPr id="148" name="Line 66"/>
              <p:cNvSpPr>
                <a:spLocks noChangeShapeType="1"/>
              </p:cNvSpPr>
              <p:nvPr/>
            </p:nvSpPr>
            <p:spPr bwMode="auto">
              <a:xfrm flipH="1">
                <a:off x="5512" y="6907"/>
                <a:ext cx="281" cy="6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9" name="Line 67"/>
              <p:cNvSpPr>
                <a:spLocks noChangeShapeType="1"/>
              </p:cNvSpPr>
              <p:nvPr/>
            </p:nvSpPr>
            <p:spPr bwMode="auto">
              <a:xfrm>
                <a:off x="5793" y="6907"/>
                <a:ext cx="0" cy="6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 name="Line 68"/>
              <p:cNvSpPr>
                <a:spLocks noChangeShapeType="1"/>
              </p:cNvSpPr>
              <p:nvPr/>
            </p:nvSpPr>
            <p:spPr bwMode="auto">
              <a:xfrm>
                <a:off x="5793" y="6907"/>
                <a:ext cx="281" cy="6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51" name="Group 69"/>
              <p:cNvGrpSpPr/>
              <p:nvPr/>
            </p:nvGrpSpPr>
            <p:grpSpPr bwMode="auto">
              <a:xfrm>
                <a:off x="5672" y="6744"/>
                <a:ext cx="225" cy="217"/>
                <a:chOff x="6735" y="4918"/>
                <a:chExt cx="420" cy="376"/>
              </a:xfrm>
            </p:grpSpPr>
            <p:sp>
              <p:nvSpPr>
                <p:cNvPr id="155" name="Oval 70"/>
                <p:cNvSpPr>
                  <a:spLocks noChangeArrowheads="1"/>
                </p:cNvSpPr>
                <p:nvPr/>
              </p:nvSpPr>
              <p:spPr bwMode="auto">
                <a:xfrm>
                  <a:off x="6735" y="4918"/>
                  <a:ext cx="420" cy="376"/>
                </a:xfrm>
                <a:prstGeom prst="ellipse">
                  <a:avLst/>
                </a:prstGeom>
                <a:solidFill>
                  <a:srgbClr val="FFFFFF"/>
                </a:solidFill>
                <a:ln w="9525">
                  <a:solidFill>
                    <a:srgbClr val="000000"/>
                  </a:solidFill>
                  <a:round/>
                </a:ln>
              </p:spPr>
              <p:txBody>
                <a:bodyPr/>
                <a:lstStyle/>
                <a:p>
                  <a:pPr algn="l"/>
                  <a:endParaRPr kumimoji="1" lang="zh-CN" altLang="zh-CN" sz="1400" b="1">
                    <a:latin typeface="Times New Roman" panose="02020603050405020304" pitchFamily="18" charset="0"/>
                  </a:endParaRPr>
                </a:p>
              </p:txBody>
            </p:sp>
            <p:sp>
              <p:nvSpPr>
                <p:cNvPr id="156" name="Text Box 71"/>
                <p:cNvSpPr txBox="1">
                  <a:spLocks noChangeArrowheads="1"/>
                </p:cNvSpPr>
                <p:nvPr/>
              </p:nvSpPr>
              <p:spPr bwMode="auto">
                <a:xfrm>
                  <a:off x="6735" y="4918"/>
                  <a:ext cx="42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endParaRPr kumimoji="1" lang="zh-CN" altLang="zh-CN" sz="1400" b="1">
                    <a:latin typeface="Times New Roman" panose="02020603050405020304" pitchFamily="18" charset="0"/>
                  </a:endParaRPr>
                </a:p>
              </p:txBody>
            </p:sp>
          </p:grpSp>
          <p:sp>
            <p:nvSpPr>
              <p:cNvPr id="152" name="Text Box 72"/>
              <p:cNvSpPr txBox="1">
                <a:spLocks noChangeArrowheads="1"/>
              </p:cNvSpPr>
              <p:nvPr/>
            </p:nvSpPr>
            <p:spPr bwMode="auto">
              <a:xfrm>
                <a:off x="5400" y="7524"/>
                <a:ext cx="169"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sp>
            <p:nvSpPr>
              <p:cNvPr id="153" name="Text Box 73"/>
              <p:cNvSpPr txBox="1">
                <a:spLocks noChangeArrowheads="1"/>
              </p:cNvSpPr>
              <p:nvPr/>
            </p:nvSpPr>
            <p:spPr bwMode="auto">
              <a:xfrm>
                <a:off x="5705" y="7524"/>
                <a:ext cx="169"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sp>
            <p:nvSpPr>
              <p:cNvPr id="154" name="Text Box 74"/>
              <p:cNvSpPr txBox="1">
                <a:spLocks noChangeArrowheads="1"/>
              </p:cNvSpPr>
              <p:nvPr/>
            </p:nvSpPr>
            <p:spPr bwMode="auto">
              <a:xfrm>
                <a:off x="5995" y="7524"/>
                <a:ext cx="169"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grpSp>
        <p:grpSp>
          <p:nvGrpSpPr>
            <p:cNvPr id="35" name="Group 75"/>
            <p:cNvGrpSpPr/>
            <p:nvPr/>
          </p:nvGrpSpPr>
          <p:grpSpPr bwMode="auto">
            <a:xfrm>
              <a:off x="5220" y="4872"/>
              <a:ext cx="764" cy="943"/>
              <a:chOff x="5400" y="6744"/>
              <a:chExt cx="764" cy="943"/>
            </a:xfrm>
          </p:grpSpPr>
          <p:sp>
            <p:nvSpPr>
              <p:cNvPr id="139" name="Line 76"/>
              <p:cNvSpPr>
                <a:spLocks noChangeShapeType="1"/>
              </p:cNvSpPr>
              <p:nvPr/>
            </p:nvSpPr>
            <p:spPr bwMode="auto">
              <a:xfrm flipH="1">
                <a:off x="5512" y="6907"/>
                <a:ext cx="281" cy="6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0" name="Line 77"/>
              <p:cNvSpPr>
                <a:spLocks noChangeShapeType="1"/>
              </p:cNvSpPr>
              <p:nvPr/>
            </p:nvSpPr>
            <p:spPr bwMode="auto">
              <a:xfrm>
                <a:off x="5793" y="6907"/>
                <a:ext cx="0" cy="6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1" name="Line 78"/>
              <p:cNvSpPr>
                <a:spLocks noChangeShapeType="1"/>
              </p:cNvSpPr>
              <p:nvPr/>
            </p:nvSpPr>
            <p:spPr bwMode="auto">
              <a:xfrm>
                <a:off x="5793" y="6907"/>
                <a:ext cx="281" cy="6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42" name="Group 79"/>
              <p:cNvGrpSpPr/>
              <p:nvPr/>
            </p:nvGrpSpPr>
            <p:grpSpPr bwMode="auto">
              <a:xfrm>
                <a:off x="5672" y="6744"/>
                <a:ext cx="225" cy="217"/>
                <a:chOff x="6735" y="4918"/>
                <a:chExt cx="420" cy="376"/>
              </a:xfrm>
            </p:grpSpPr>
            <p:sp>
              <p:nvSpPr>
                <p:cNvPr id="146" name="Oval 80"/>
                <p:cNvSpPr>
                  <a:spLocks noChangeArrowheads="1"/>
                </p:cNvSpPr>
                <p:nvPr/>
              </p:nvSpPr>
              <p:spPr bwMode="auto">
                <a:xfrm>
                  <a:off x="6735" y="4918"/>
                  <a:ext cx="420" cy="376"/>
                </a:xfrm>
                <a:prstGeom prst="ellipse">
                  <a:avLst/>
                </a:prstGeom>
                <a:solidFill>
                  <a:srgbClr val="FFFFFF"/>
                </a:solidFill>
                <a:ln w="9525">
                  <a:solidFill>
                    <a:srgbClr val="000000"/>
                  </a:solidFill>
                  <a:round/>
                </a:ln>
              </p:spPr>
              <p:txBody>
                <a:bodyPr/>
                <a:lstStyle/>
                <a:p>
                  <a:pPr algn="l"/>
                  <a:endParaRPr kumimoji="1" lang="zh-CN" altLang="zh-CN" sz="1400" b="1">
                    <a:latin typeface="Times New Roman" panose="02020603050405020304" pitchFamily="18" charset="0"/>
                  </a:endParaRPr>
                </a:p>
              </p:txBody>
            </p:sp>
            <p:sp>
              <p:nvSpPr>
                <p:cNvPr id="147" name="Text Box 81"/>
                <p:cNvSpPr txBox="1">
                  <a:spLocks noChangeArrowheads="1"/>
                </p:cNvSpPr>
                <p:nvPr/>
              </p:nvSpPr>
              <p:spPr bwMode="auto">
                <a:xfrm>
                  <a:off x="6735" y="4918"/>
                  <a:ext cx="42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endParaRPr kumimoji="1" lang="zh-CN" altLang="zh-CN" sz="1400" b="1">
                    <a:latin typeface="Times New Roman" panose="02020603050405020304" pitchFamily="18" charset="0"/>
                  </a:endParaRPr>
                </a:p>
              </p:txBody>
            </p:sp>
          </p:grpSp>
          <p:sp>
            <p:nvSpPr>
              <p:cNvPr id="143" name="Text Box 82"/>
              <p:cNvSpPr txBox="1">
                <a:spLocks noChangeArrowheads="1"/>
              </p:cNvSpPr>
              <p:nvPr/>
            </p:nvSpPr>
            <p:spPr bwMode="auto">
              <a:xfrm>
                <a:off x="5400" y="7524"/>
                <a:ext cx="169"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sp>
            <p:nvSpPr>
              <p:cNvPr id="144" name="Text Box 83"/>
              <p:cNvSpPr txBox="1">
                <a:spLocks noChangeArrowheads="1"/>
              </p:cNvSpPr>
              <p:nvPr/>
            </p:nvSpPr>
            <p:spPr bwMode="auto">
              <a:xfrm>
                <a:off x="5705" y="7524"/>
                <a:ext cx="169"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sp>
            <p:nvSpPr>
              <p:cNvPr id="145" name="Text Box 84"/>
              <p:cNvSpPr txBox="1">
                <a:spLocks noChangeArrowheads="1"/>
              </p:cNvSpPr>
              <p:nvPr/>
            </p:nvSpPr>
            <p:spPr bwMode="auto">
              <a:xfrm>
                <a:off x="5995" y="7524"/>
                <a:ext cx="169"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grpSp>
        <p:grpSp>
          <p:nvGrpSpPr>
            <p:cNvPr id="36" name="Group 85"/>
            <p:cNvGrpSpPr/>
            <p:nvPr/>
          </p:nvGrpSpPr>
          <p:grpSpPr bwMode="auto">
            <a:xfrm>
              <a:off x="6120" y="4872"/>
              <a:ext cx="764" cy="943"/>
              <a:chOff x="5400" y="6744"/>
              <a:chExt cx="764" cy="943"/>
            </a:xfrm>
          </p:grpSpPr>
          <p:sp>
            <p:nvSpPr>
              <p:cNvPr id="130" name="Line 86"/>
              <p:cNvSpPr>
                <a:spLocks noChangeShapeType="1"/>
              </p:cNvSpPr>
              <p:nvPr/>
            </p:nvSpPr>
            <p:spPr bwMode="auto">
              <a:xfrm flipH="1">
                <a:off x="5512" y="6907"/>
                <a:ext cx="281" cy="6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1" name="Line 87"/>
              <p:cNvSpPr>
                <a:spLocks noChangeShapeType="1"/>
              </p:cNvSpPr>
              <p:nvPr/>
            </p:nvSpPr>
            <p:spPr bwMode="auto">
              <a:xfrm>
                <a:off x="5793" y="6907"/>
                <a:ext cx="0" cy="6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2" name="Line 88"/>
              <p:cNvSpPr>
                <a:spLocks noChangeShapeType="1"/>
              </p:cNvSpPr>
              <p:nvPr/>
            </p:nvSpPr>
            <p:spPr bwMode="auto">
              <a:xfrm>
                <a:off x="5793" y="6907"/>
                <a:ext cx="281" cy="6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33" name="Group 89"/>
              <p:cNvGrpSpPr/>
              <p:nvPr/>
            </p:nvGrpSpPr>
            <p:grpSpPr bwMode="auto">
              <a:xfrm>
                <a:off x="5672" y="6744"/>
                <a:ext cx="225" cy="217"/>
                <a:chOff x="6735" y="4918"/>
                <a:chExt cx="420" cy="376"/>
              </a:xfrm>
            </p:grpSpPr>
            <p:sp>
              <p:nvSpPr>
                <p:cNvPr id="137" name="Oval 90"/>
                <p:cNvSpPr>
                  <a:spLocks noChangeArrowheads="1"/>
                </p:cNvSpPr>
                <p:nvPr/>
              </p:nvSpPr>
              <p:spPr bwMode="auto">
                <a:xfrm>
                  <a:off x="6735" y="4918"/>
                  <a:ext cx="420" cy="376"/>
                </a:xfrm>
                <a:prstGeom prst="ellipse">
                  <a:avLst/>
                </a:prstGeom>
                <a:solidFill>
                  <a:srgbClr val="FFFFFF"/>
                </a:solidFill>
                <a:ln w="9525">
                  <a:solidFill>
                    <a:srgbClr val="000000"/>
                  </a:solidFill>
                  <a:round/>
                </a:ln>
              </p:spPr>
              <p:txBody>
                <a:bodyPr/>
                <a:lstStyle/>
                <a:p>
                  <a:pPr algn="l"/>
                  <a:endParaRPr kumimoji="1" lang="zh-CN" altLang="zh-CN" sz="1400" b="1">
                    <a:latin typeface="Times New Roman" panose="02020603050405020304" pitchFamily="18" charset="0"/>
                  </a:endParaRPr>
                </a:p>
              </p:txBody>
            </p:sp>
            <p:sp>
              <p:nvSpPr>
                <p:cNvPr id="138" name="Text Box 91"/>
                <p:cNvSpPr txBox="1">
                  <a:spLocks noChangeArrowheads="1"/>
                </p:cNvSpPr>
                <p:nvPr/>
              </p:nvSpPr>
              <p:spPr bwMode="auto">
                <a:xfrm>
                  <a:off x="6735" y="4918"/>
                  <a:ext cx="42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endParaRPr kumimoji="1" lang="zh-CN" altLang="zh-CN" sz="1400" b="1">
                    <a:latin typeface="Times New Roman" panose="02020603050405020304" pitchFamily="18" charset="0"/>
                  </a:endParaRPr>
                </a:p>
              </p:txBody>
            </p:sp>
          </p:grpSp>
          <p:sp>
            <p:nvSpPr>
              <p:cNvPr id="134" name="Text Box 92"/>
              <p:cNvSpPr txBox="1">
                <a:spLocks noChangeArrowheads="1"/>
              </p:cNvSpPr>
              <p:nvPr/>
            </p:nvSpPr>
            <p:spPr bwMode="auto">
              <a:xfrm>
                <a:off x="5400" y="7524"/>
                <a:ext cx="169"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sp>
            <p:nvSpPr>
              <p:cNvPr id="135" name="Text Box 93"/>
              <p:cNvSpPr txBox="1">
                <a:spLocks noChangeArrowheads="1"/>
              </p:cNvSpPr>
              <p:nvPr/>
            </p:nvSpPr>
            <p:spPr bwMode="auto">
              <a:xfrm>
                <a:off x="5705" y="7524"/>
                <a:ext cx="169"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sp>
            <p:nvSpPr>
              <p:cNvPr id="136" name="Text Box 94"/>
              <p:cNvSpPr txBox="1">
                <a:spLocks noChangeArrowheads="1"/>
              </p:cNvSpPr>
              <p:nvPr/>
            </p:nvSpPr>
            <p:spPr bwMode="auto">
              <a:xfrm>
                <a:off x="5995" y="7524"/>
                <a:ext cx="169"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grpSp>
        <p:grpSp>
          <p:nvGrpSpPr>
            <p:cNvPr id="37" name="Group 95"/>
            <p:cNvGrpSpPr/>
            <p:nvPr/>
          </p:nvGrpSpPr>
          <p:grpSpPr bwMode="auto">
            <a:xfrm>
              <a:off x="7020" y="4872"/>
              <a:ext cx="764" cy="943"/>
              <a:chOff x="5400" y="6744"/>
              <a:chExt cx="764" cy="943"/>
            </a:xfrm>
          </p:grpSpPr>
          <p:sp>
            <p:nvSpPr>
              <p:cNvPr id="121" name="Line 96"/>
              <p:cNvSpPr>
                <a:spLocks noChangeShapeType="1"/>
              </p:cNvSpPr>
              <p:nvPr/>
            </p:nvSpPr>
            <p:spPr bwMode="auto">
              <a:xfrm flipH="1">
                <a:off x="5512" y="6907"/>
                <a:ext cx="281" cy="6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 name="Line 97"/>
              <p:cNvSpPr>
                <a:spLocks noChangeShapeType="1"/>
              </p:cNvSpPr>
              <p:nvPr/>
            </p:nvSpPr>
            <p:spPr bwMode="auto">
              <a:xfrm>
                <a:off x="5793" y="6907"/>
                <a:ext cx="0" cy="6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 name="Line 98"/>
              <p:cNvSpPr>
                <a:spLocks noChangeShapeType="1"/>
              </p:cNvSpPr>
              <p:nvPr/>
            </p:nvSpPr>
            <p:spPr bwMode="auto">
              <a:xfrm>
                <a:off x="5793" y="6907"/>
                <a:ext cx="281" cy="6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24" name="Group 99"/>
              <p:cNvGrpSpPr/>
              <p:nvPr/>
            </p:nvGrpSpPr>
            <p:grpSpPr bwMode="auto">
              <a:xfrm>
                <a:off x="5672" y="6744"/>
                <a:ext cx="225" cy="217"/>
                <a:chOff x="6735" y="4918"/>
                <a:chExt cx="420" cy="376"/>
              </a:xfrm>
            </p:grpSpPr>
            <p:sp>
              <p:nvSpPr>
                <p:cNvPr id="128" name="Oval 100"/>
                <p:cNvSpPr>
                  <a:spLocks noChangeArrowheads="1"/>
                </p:cNvSpPr>
                <p:nvPr/>
              </p:nvSpPr>
              <p:spPr bwMode="auto">
                <a:xfrm>
                  <a:off x="6735" y="4918"/>
                  <a:ext cx="420" cy="376"/>
                </a:xfrm>
                <a:prstGeom prst="ellipse">
                  <a:avLst/>
                </a:prstGeom>
                <a:solidFill>
                  <a:srgbClr val="FFFFFF"/>
                </a:solidFill>
                <a:ln w="9525">
                  <a:solidFill>
                    <a:srgbClr val="000000"/>
                  </a:solidFill>
                  <a:round/>
                </a:ln>
              </p:spPr>
              <p:txBody>
                <a:bodyPr/>
                <a:lstStyle/>
                <a:p>
                  <a:pPr algn="l"/>
                  <a:endParaRPr kumimoji="1" lang="zh-CN" altLang="zh-CN" sz="1400" b="1">
                    <a:latin typeface="Times New Roman" panose="02020603050405020304" pitchFamily="18" charset="0"/>
                  </a:endParaRPr>
                </a:p>
              </p:txBody>
            </p:sp>
            <p:sp>
              <p:nvSpPr>
                <p:cNvPr id="129" name="Text Box 101"/>
                <p:cNvSpPr txBox="1">
                  <a:spLocks noChangeArrowheads="1"/>
                </p:cNvSpPr>
                <p:nvPr/>
              </p:nvSpPr>
              <p:spPr bwMode="auto">
                <a:xfrm>
                  <a:off x="6735" y="4918"/>
                  <a:ext cx="42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endParaRPr kumimoji="1" lang="zh-CN" altLang="zh-CN" sz="1400" b="1">
                    <a:latin typeface="Times New Roman" panose="02020603050405020304" pitchFamily="18" charset="0"/>
                  </a:endParaRPr>
                </a:p>
              </p:txBody>
            </p:sp>
          </p:grpSp>
          <p:sp>
            <p:nvSpPr>
              <p:cNvPr id="125" name="Text Box 102"/>
              <p:cNvSpPr txBox="1">
                <a:spLocks noChangeArrowheads="1"/>
              </p:cNvSpPr>
              <p:nvPr/>
            </p:nvSpPr>
            <p:spPr bwMode="auto">
              <a:xfrm>
                <a:off x="5400" y="7524"/>
                <a:ext cx="169"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sp>
            <p:nvSpPr>
              <p:cNvPr id="126" name="Text Box 103"/>
              <p:cNvSpPr txBox="1">
                <a:spLocks noChangeArrowheads="1"/>
              </p:cNvSpPr>
              <p:nvPr/>
            </p:nvSpPr>
            <p:spPr bwMode="auto">
              <a:xfrm>
                <a:off x="5705" y="7524"/>
                <a:ext cx="169"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sp>
            <p:nvSpPr>
              <p:cNvPr id="127" name="Text Box 104"/>
              <p:cNvSpPr txBox="1">
                <a:spLocks noChangeArrowheads="1"/>
              </p:cNvSpPr>
              <p:nvPr/>
            </p:nvSpPr>
            <p:spPr bwMode="auto">
              <a:xfrm>
                <a:off x="5995" y="7524"/>
                <a:ext cx="169"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grpSp>
        <p:grpSp>
          <p:nvGrpSpPr>
            <p:cNvPr id="38" name="Group 105"/>
            <p:cNvGrpSpPr/>
            <p:nvPr/>
          </p:nvGrpSpPr>
          <p:grpSpPr bwMode="auto">
            <a:xfrm>
              <a:off x="7920" y="4872"/>
              <a:ext cx="764" cy="943"/>
              <a:chOff x="5400" y="6744"/>
              <a:chExt cx="764" cy="943"/>
            </a:xfrm>
          </p:grpSpPr>
          <p:sp>
            <p:nvSpPr>
              <p:cNvPr id="112" name="Line 106"/>
              <p:cNvSpPr>
                <a:spLocks noChangeShapeType="1"/>
              </p:cNvSpPr>
              <p:nvPr/>
            </p:nvSpPr>
            <p:spPr bwMode="auto">
              <a:xfrm flipH="1">
                <a:off x="5512" y="6907"/>
                <a:ext cx="281" cy="6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3" name="Line 107"/>
              <p:cNvSpPr>
                <a:spLocks noChangeShapeType="1"/>
              </p:cNvSpPr>
              <p:nvPr/>
            </p:nvSpPr>
            <p:spPr bwMode="auto">
              <a:xfrm>
                <a:off x="5793" y="6907"/>
                <a:ext cx="0" cy="6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4" name="Line 108"/>
              <p:cNvSpPr>
                <a:spLocks noChangeShapeType="1"/>
              </p:cNvSpPr>
              <p:nvPr/>
            </p:nvSpPr>
            <p:spPr bwMode="auto">
              <a:xfrm>
                <a:off x="5793" y="6907"/>
                <a:ext cx="281" cy="6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15" name="Group 109"/>
              <p:cNvGrpSpPr/>
              <p:nvPr/>
            </p:nvGrpSpPr>
            <p:grpSpPr bwMode="auto">
              <a:xfrm>
                <a:off x="5672" y="6744"/>
                <a:ext cx="225" cy="217"/>
                <a:chOff x="6735" y="4918"/>
                <a:chExt cx="420" cy="376"/>
              </a:xfrm>
            </p:grpSpPr>
            <p:sp>
              <p:nvSpPr>
                <p:cNvPr id="119" name="Oval 110"/>
                <p:cNvSpPr>
                  <a:spLocks noChangeArrowheads="1"/>
                </p:cNvSpPr>
                <p:nvPr/>
              </p:nvSpPr>
              <p:spPr bwMode="auto">
                <a:xfrm>
                  <a:off x="6735" y="4918"/>
                  <a:ext cx="420" cy="376"/>
                </a:xfrm>
                <a:prstGeom prst="ellipse">
                  <a:avLst/>
                </a:prstGeom>
                <a:solidFill>
                  <a:srgbClr val="FFFFFF"/>
                </a:solidFill>
                <a:ln w="9525">
                  <a:solidFill>
                    <a:srgbClr val="000000"/>
                  </a:solidFill>
                  <a:round/>
                </a:ln>
              </p:spPr>
              <p:txBody>
                <a:bodyPr/>
                <a:lstStyle/>
                <a:p>
                  <a:pPr algn="l"/>
                  <a:endParaRPr kumimoji="1" lang="zh-CN" altLang="zh-CN" sz="1400" b="1">
                    <a:latin typeface="Times New Roman" panose="02020603050405020304" pitchFamily="18" charset="0"/>
                  </a:endParaRPr>
                </a:p>
              </p:txBody>
            </p:sp>
            <p:sp>
              <p:nvSpPr>
                <p:cNvPr id="120" name="Text Box 111"/>
                <p:cNvSpPr txBox="1">
                  <a:spLocks noChangeArrowheads="1"/>
                </p:cNvSpPr>
                <p:nvPr/>
              </p:nvSpPr>
              <p:spPr bwMode="auto">
                <a:xfrm>
                  <a:off x="6735" y="4918"/>
                  <a:ext cx="42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endParaRPr kumimoji="1" lang="zh-CN" altLang="zh-CN" sz="1400" b="1">
                    <a:latin typeface="Times New Roman" panose="02020603050405020304" pitchFamily="18" charset="0"/>
                  </a:endParaRPr>
                </a:p>
              </p:txBody>
            </p:sp>
          </p:grpSp>
          <p:sp>
            <p:nvSpPr>
              <p:cNvPr id="116" name="Text Box 112"/>
              <p:cNvSpPr txBox="1">
                <a:spLocks noChangeArrowheads="1"/>
              </p:cNvSpPr>
              <p:nvPr/>
            </p:nvSpPr>
            <p:spPr bwMode="auto">
              <a:xfrm>
                <a:off x="5400" y="7524"/>
                <a:ext cx="169"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sp>
            <p:nvSpPr>
              <p:cNvPr id="117" name="Text Box 113"/>
              <p:cNvSpPr txBox="1">
                <a:spLocks noChangeArrowheads="1"/>
              </p:cNvSpPr>
              <p:nvPr/>
            </p:nvSpPr>
            <p:spPr bwMode="auto">
              <a:xfrm>
                <a:off x="5705" y="7524"/>
                <a:ext cx="169"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sp>
            <p:nvSpPr>
              <p:cNvPr id="118" name="Text Box 114"/>
              <p:cNvSpPr txBox="1">
                <a:spLocks noChangeArrowheads="1"/>
              </p:cNvSpPr>
              <p:nvPr/>
            </p:nvSpPr>
            <p:spPr bwMode="auto">
              <a:xfrm>
                <a:off x="5995" y="7524"/>
                <a:ext cx="169"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grpSp>
        <p:grpSp>
          <p:nvGrpSpPr>
            <p:cNvPr id="39" name="Group 115"/>
            <p:cNvGrpSpPr/>
            <p:nvPr/>
          </p:nvGrpSpPr>
          <p:grpSpPr bwMode="auto">
            <a:xfrm>
              <a:off x="8820" y="4872"/>
              <a:ext cx="764" cy="943"/>
              <a:chOff x="5400" y="6744"/>
              <a:chExt cx="764" cy="943"/>
            </a:xfrm>
          </p:grpSpPr>
          <p:sp>
            <p:nvSpPr>
              <p:cNvPr id="103" name="Line 116"/>
              <p:cNvSpPr>
                <a:spLocks noChangeShapeType="1"/>
              </p:cNvSpPr>
              <p:nvPr/>
            </p:nvSpPr>
            <p:spPr bwMode="auto">
              <a:xfrm flipH="1">
                <a:off x="5512" y="6907"/>
                <a:ext cx="281" cy="6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4" name="Line 117"/>
              <p:cNvSpPr>
                <a:spLocks noChangeShapeType="1"/>
              </p:cNvSpPr>
              <p:nvPr/>
            </p:nvSpPr>
            <p:spPr bwMode="auto">
              <a:xfrm>
                <a:off x="5793" y="6907"/>
                <a:ext cx="0" cy="6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 name="Line 118"/>
              <p:cNvSpPr>
                <a:spLocks noChangeShapeType="1"/>
              </p:cNvSpPr>
              <p:nvPr/>
            </p:nvSpPr>
            <p:spPr bwMode="auto">
              <a:xfrm>
                <a:off x="5793" y="6907"/>
                <a:ext cx="281" cy="6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06" name="Group 119"/>
              <p:cNvGrpSpPr/>
              <p:nvPr/>
            </p:nvGrpSpPr>
            <p:grpSpPr bwMode="auto">
              <a:xfrm>
                <a:off x="5672" y="6744"/>
                <a:ext cx="225" cy="217"/>
                <a:chOff x="6735" y="4918"/>
                <a:chExt cx="420" cy="376"/>
              </a:xfrm>
            </p:grpSpPr>
            <p:sp>
              <p:nvSpPr>
                <p:cNvPr id="110" name="Oval 120"/>
                <p:cNvSpPr>
                  <a:spLocks noChangeArrowheads="1"/>
                </p:cNvSpPr>
                <p:nvPr/>
              </p:nvSpPr>
              <p:spPr bwMode="auto">
                <a:xfrm>
                  <a:off x="6735" y="4918"/>
                  <a:ext cx="420" cy="376"/>
                </a:xfrm>
                <a:prstGeom prst="ellipse">
                  <a:avLst/>
                </a:prstGeom>
                <a:solidFill>
                  <a:srgbClr val="FFFFFF"/>
                </a:solidFill>
                <a:ln w="9525">
                  <a:solidFill>
                    <a:srgbClr val="000000"/>
                  </a:solidFill>
                  <a:round/>
                </a:ln>
              </p:spPr>
              <p:txBody>
                <a:bodyPr/>
                <a:lstStyle/>
                <a:p>
                  <a:pPr algn="l"/>
                  <a:endParaRPr kumimoji="1" lang="zh-CN" altLang="zh-CN" sz="1400" b="1">
                    <a:latin typeface="Times New Roman" panose="02020603050405020304" pitchFamily="18" charset="0"/>
                  </a:endParaRPr>
                </a:p>
              </p:txBody>
            </p:sp>
            <p:sp>
              <p:nvSpPr>
                <p:cNvPr id="111" name="Text Box 121"/>
                <p:cNvSpPr txBox="1">
                  <a:spLocks noChangeArrowheads="1"/>
                </p:cNvSpPr>
                <p:nvPr/>
              </p:nvSpPr>
              <p:spPr bwMode="auto">
                <a:xfrm>
                  <a:off x="6735" y="4918"/>
                  <a:ext cx="42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endParaRPr kumimoji="1" lang="zh-CN" altLang="zh-CN" sz="1400" b="1">
                    <a:latin typeface="Times New Roman" panose="02020603050405020304" pitchFamily="18" charset="0"/>
                  </a:endParaRPr>
                </a:p>
              </p:txBody>
            </p:sp>
          </p:grpSp>
          <p:sp>
            <p:nvSpPr>
              <p:cNvPr id="107" name="Text Box 122"/>
              <p:cNvSpPr txBox="1">
                <a:spLocks noChangeArrowheads="1"/>
              </p:cNvSpPr>
              <p:nvPr/>
            </p:nvSpPr>
            <p:spPr bwMode="auto">
              <a:xfrm>
                <a:off x="5400" y="7524"/>
                <a:ext cx="169"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sp>
            <p:nvSpPr>
              <p:cNvPr id="108" name="Text Box 123"/>
              <p:cNvSpPr txBox="1">
                <a:spLocks noChangeArrowheads="1"/>
              </p:cNvSpPr>
              <p:nvPr/>
            </p:nvSpPr>
            <p:spPr bwMode="auto">
              <a:xfrm>
                <a:off x="5705" y="7524"/>
                <a:ext cx="169"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sp>
            <p:nvSpPr>
              <p:cNvPr id="109" name="Text Box 124"/>
              <p:cNvSpPr txBox="1">
                <a:spLocks noChangeArrowheads="1"/>
              </p:cNvSpPr>
              <p:nvPr/>
            </p:nvSpPr>
            <p:spPr bwMode="auto">
              <a:xfrm>
                <a:off x="5995" y="7524"/>
                <a:ext cx="169" cy="163"/>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grpSp>
        <p:grpSp>
          <p:nvGrpSpPr>
            <p:cNvPr id="40" name="Group 125"/>
            <p:cNvGrpSpPr/>
            <p:nvPr/>
          </p:nvGrpSpPr>
          <p:grpSpPr bwMode="auto">
            <a:xfrm>
              <a:off x="4750" y="4046"/>
              <a:ext cx="1742" cy="825"/>
              <a:chOff x="2700" y="1328"/>
              <a:chExt cx="1742" cy="825"/>
            </a:xfrm>
          </p:grpSpPr>
          <p:sp>
            <p:nvSpPr>
              <p:cNvPr id="99" name="Text Box 126"/>
              <p:cNvSpPr txBox="1">
                <a:spLocks noChangeArrowheads="1"/>
              </p:cNvSpPr>
              <p:nvPr/>
            </p:nvSpPr>
            <p:spPr bwMode="auto">
              <a:xfrm>
                <a:off x="3453" y="1328"/>
                <a:ext cx="168" cy="162"/>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sp>
            <p:nvSpPr>
              <p:cNvPr id="100" name="Line 127"/>
              <p:cNvSpPr>
                <a:spLocks noChangeShapeType="1"/>
              </p:cNvSpPr>
              <p:nvPr/>
            </p:nvSpPr>
            <p:spPr bwMode="auto">
              <a:xfrm>
                <a:off x="3543" y="1501"/>
                <a:ext cx="0" cy="65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1" name="Line 128"/>
              <p:cNvSpPr>
                <a:spLocks noChangeShapeType="1"/>
              </p:cNvSpPr>
              <p:nvPr/>
            </p:nvSpPr>
            <p:spPr bwMode="auto">
              <a:xfrm flipV="1">
                <a:off x="2700" y="1501"/>
                <a:ext cx="731" cy="65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 name="Line 129"/>
              <p:cNvSpPr>
                <a:spLocks noChangeShapeType="1"/>
              </p:cNvSpPr>
              <p:nvPr/>
            </p:nvSpPr>
            <p:spPr bwMode="auto">
              <a:xfrm>
                <a:off x="3655" y="1501"/>
                <a:ext cx="787" cy="65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1" name="Group 130"/>
            <p:cNvGrpSpPr/>
            <p:nvPr/>
          </p:nvGrpSpPr>
          <p:grpSpPr bwMode="auto">
            <a:xfrm>
              <a:off x="7457" y="4059"/>
              <a:ext cx="1742" cy="825"/>
              <a:chOff x="2700" y="1328"/>
              <a:chExt cx="1742" cy="825"/>
            </a:xfrm>
          </p:grpSpPr>
          <p:sp>
            <p:nvSpPr>
              <p:cNvPr id="95" name="Text Box 131"/>
              <p:cNvSpPr txBox="1">
                <a:spLocks noChangeArrowheads="1"/>
              </p:cNvSpPr>
              <p:nvPr/>
            </p:nvSpPr>
            <p:spPr bwMode="auto">
              <a:xfrm>
                <a:off x="3453" y="1328"/>
                <a:ext cx="168" cy="162"/>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sp>
            <p:nvSpPr>
              <p:cNvPr id="96" name="Line 132"/>
              <p:cNvSpPr>
                <a:spLocks noChangeShapeType="1"/>
              </p:cNvSpPr>
              <p:nvPr/>
            </p:nvSpPr>
            <p:spPr bwMode="auto">
              <a:xfrm>
                <a:off x="3543" y="1501"/>
                <a:ext cx="0" cy="65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7" name="Line 133"/>
              <p:cNvSpPr>
                <a:spLocks noChangeShapeType="1"/>
              </p:cNvSpPr>
              <p:nvPr/>
            </p:nvSpPr>
            <p:spPr bwMode="auto">
              <a:xfrm flipV="1">
                <a:off x="2700" y="1501"/>
                <a:ext cx="731" cy="65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8" name="Line 134"/>
              <p:cNvSpPr>
                <a:spLocks noChangeShapeType="1"/>
              </p:cNvSpPr>
              <p:nvPr/>
            </p:nvSpPr>
            <p:spPr bwMode="auto">
              <a:xfrm>
                <a:off x="3655" y="1501"/>
                <a:ext cx="787" cy="65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2" name="Group 135"/>
            <p:cNvGrpSpPr/>
            <p:nvPr/>
          </p:nvGrpSpPr>
          <p:grpSpPr bwMode="auto">
            <a:xfrm>
              <a:off x="4140" y="4070"/>
              <a:ext cx="225" cy="438"/>
              <a:chOff x="5400" y="6733"/>
              <a:chExt cx="225" cy="438"/>
            </a:xfrm>
          </p:grpSpPr>
          <p:sp>
            <p:nvSpPr>
              <p:cNvPr id="90" name="Text Box 136"/>
              <p:cNvSpPr txBox="1">
                <a:spLocks noChangeArrowheads="1"/>
              </p:cNvSpPr>
              <p:nvPr/>
            </p:nvSpPr>
            <p:spPr bwMode="auto">
              <a:xfrm>
                <a:off x="5433" y="6733"/>
                <a:ext cx="169" cy="162"/>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grpSp>
            <p:nvGrpSpPr>
              <p:cNvPr id="91" name="Group 137"/>
              <p:cNvGrpSpPr/>
              <p:nvPr/>
            </p:nvGrpSpPr>
            <p:grpSpPr bwMode="auto">
              <a:xfrm>
                <a:off x="5400" y="6900"/>
                <a:ext cx="225" cy="271"/>
                <a:chOff x="10575" y="2079"/>
                <a:chExt cx="420" cy="470"/>
              </a:xfrm>
            </p:grpSpPr>
            <p:sp>
              <p:nvSpPr>
                <p:cNvPr id="92" name="Line 138"/>
                <p:cNvSpPr>
                  <a:spLocks noChangeShapeType="1"/>
                </p:cNvSpPr>
                <p:nvPr/>
              </p:nvSpPr>
              <p:spPr bwMode="auto">
                <a:xfrm flipH="1">
                  <a:off x="10575" y="2079"/>
                  <a:ext cx="210" cy="47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3" name="Line 139"/>
                <p:cNvSpPr>
                  <a:spLocks noChangeShapeType="1"/>
                </p:cNvSpPr>
                <p:nvPr/>
              </p:nvSpPr>
              <p:spPr bwMode="auto">
                <a:xfrm>
                  <a:off x="10785" y="2079"/>
                  <a:ext cx="0" cy="47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4" name="Line 140"/>
                <p:cNvSpPr>
                  <a:spLocks noChangeShapeType="1"/>
                </p:cNvSpPr>
                <p:nvPr/>
              </p:nvSpPr>
              <p:spPr bwMode="auto">
                <a:xfrm>
                  <a:off x="10785" y="2079"/>
                  <a:ext cx="210" cy="47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43" name="Group 141"/>
            <p:cNvGrpSpPr/>
            <p:nvPr/>
          </p:nvGrpSpPr>
          <p:grpSpPr bwMode="auto">
            <a:xfrm>
              <a:off x="4816" y="4070"/>
              <a:ext cx="225" cy="438"/>
              <a:chOff x="5400" y="6733"/>
              <a:chExt cx="225" cy="438"/>
            </a:xfrm>
          </p:grpSpPr>
          <p:sp>
            <p:nvSpPr>
              <p:cNvPr id="85" name="Text Box 142"/>
              <p:cNvSpPr txBox="1">
                <a:spLocks noChangeArrowheads="1"/>
              </p:cNvSpPr>
              <p:nvPr/>
            </p:nvSpPr>
            <p:spPr bwMode="auto">
              <a:xfrm>
                <a:off x="5433" y="6733"/>
                <a:ext cx="169" cy="162"/>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grpSp>
            <p:nvGrpSpPr>
              <p:cNvPr id="86" name="Group 143"/>
              <p:cNvGrpSpPr/>
              <p:nvPr/>
            </p:nvGrpSpPr>
            <p:grpSpPr bwMode="auto">
              <a:xfrm>
                <a:off x="5400" y="6900"/>
                <a:ext cx="225" cy="271"/>
                <a:chOff x="10575" y="2079"/>
                <a:chExt cx="420" cy="470"/>
              </a:xfrm>
            </p:grpSpPr>
            <p:sp>
              <p:nvSpPr>
                <p:cNvPr id="87" name="Line 144"/>
                <p:cNvSpPr>
                  <a:spLocks noChangeShapeType="1"/>
                </p:cNvSpPr>
                <p:nvPr/>
              </p:nvSpPr>
              <p:spPr bwMode="auto">
                <a:xfrm flipH="1">
                  <a:off x="10575" y="2079"/>
                  <a:ext cx="210" cy="47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 name="Line 145"/>
                <p:cNvSpPr>
                  <a:spLocks noChangeShapeType="1"/>
                </p:cNvSpPr>
                <p:nvPr/>
              </p:nvSpPr>
              <p:spPr bwMode="auto">
                <a:xfrm>
                  <a:off x="10785" y="2079"/>
                  <a:ext cx="0" cy="47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9" name="Line 146"/>
                <p:cNvSpPr>
                  <a:spLocks noChangeShapeType="1"/>
                </p:cNvSpPr>
                <p:nvPr/>
              </p:nvSpPr>
              <p:spPr bwMode="auto">
                <a:xfrm>
                  <a:off x="10785" y="2079"/>
                  <a:ext cx="210" cy="47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44" name="Group 147"/>
            <p:cNvGrpSpPr/>
            <p:nvPr/>
          </p:nvGrpSpPr>
          <p:grpSpPr bwMode="auto">
            <a:xfrm>
              <a:off x="6153" y="4059"/>
              <a:ext cx="225" cy="438"/>
              <a:chOff x="5400" y="6733"/>
              <a:chExt cx="225" cy="438"/>
            </a:xfrm>
          </p:grpSpPr>
          <p:sp>
            <p:nvSpPr>
              <p:cNvPr id="80" name="Text Box 148"/>
              <p:cNvSpPr txBox="1">
                <a:spLocks noChangeArrowheads="1"/>
              </p:cNvSpPr>
              <p:nvPr/>
            </p:nvSpPr>
            <p:spPr bwMode="auto">
              <a:xfrm>
                <a:off x="5433" y="6733"/>
                <a:ext cx="169" cy="162"/>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grpSp>
            <p:nvGrpSpPr>
              <p:cNvPr id="81" name="Group 149"/>
              <p:cNvGrpSpPr/>
              <p:nvPr/>
            </p:nvGrpSpPr>
            <p:grpSpPr bwMode="auto">
              <a:xfrm>
                <a:off x="5400" y="6900"/>
                <a:ext cx="225" cy="271"/>
                <a:chOff x="10575" y="2079"/>
                <a:chExt cx="420" cy="470"/>
              </a:xfrm>
            </p:grpSpPr>
            <p:sp>
              <p:nvSpPr>
                <p:cNvPr id="82" name="Line 150"/>
                <p:cNvSpPr>
                  <a:spLocks noChangeShapeType="1"/>
                </p:cNvSpPr>
                <p:nvPr/>
              </p:nvSpPr>
              <p:spPr bwMode="auto">
                <a:xfrm flipH="1">
                  <a:off x="10575" y="2079"/>
                  <a:ext cx="210" cy="47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 name="Line 151"/>
                <p:cNvSpPr>
                  <a:spLocks noChangeShapeType="1"/>
                </p:cNvSpPr>
                <p:nvPr/>
              </p:nvSpPr>
              <p:spPr bwMode="auto">
                <a:xfrm>
                  <a:off x="10785" y="2079"/>
                  <a:ext cx="0" cy="47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 name="Line 152"/>
                <p:cNvSpPr>
                  <a:spLocks noChangeShapeType="1"/>
                </p:cNvSpPr>
                <p:nvPr/>
              </p:nvSpPr>
              <p:spPr bwMode="auto">
                <a:xfrm>
                  <a:off x="10785" y="2079"/>
                  <a:ext cx="210" cy="47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45" name="Group 153"/>
            <p:cNvGrpSpPr/>
            <p:nvPr/>
          </p:nvGrpSpPr>
          <p:grpSpPr bwMode="auto">
            <a:xfrm>
              <a:off x="7527" y="4059"/>
              <a:ext cx="225" cy="438"/>
              <a:chOff x="5400" y="6733"/>
              <a:chExt cx="225" cy="438"/>
            </a:xfrm>
          </p:grpSpPr>
          <p:sp>
            <p:nvSpPr>
              <p:cNvPr id="75" name="Text Box 154"/>
              <p:cNvSpPr txBox="1">
                <a:spLocks noChangeArrowheads="1"/>
              </p:cNvSpPr>
              <p:nvPr/>
            </p:nvSpPr>
            <p:spPr bwMode="auto">
              <a:xfrm>
                <a:off x="5433" y="6733"/>
                <a:ext cx="169" cy="162"/>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grpSp>
            <p:nvGrpSpPr>
              <p:cNvPr id="76" name="Group 155"/>
              <p:cNvGrpSpPr/>
              <p:nvPr/>
            </p:nvGrpSpPr>
            <p:grpSpPr bwMode="auto">
              <a:xfrm>
                <a:off x="5400" y="6900"/>
                <a:ext cx="225" cy="271"/>
                <a:chOff x="10575" y="2079"/>
                <a:chExt cx="420" cy="470"/>
              </a:xfrm>
            </p:grpSpPr>
            <p:sp>
              <p:nvSpPr>
                <p:cNvPr id="77" name="Line 156"/>
                <p:cNvSpPr>
                  <a:spLocks noChangeShapeType="1"/>
                </p:cNvSpPr>
                <p:nvPr/>
              </p:nvSpPr>
              <p:spPr bwMode="auto">
                <a:xfrm flipH="1">
                  <a:off x="10575" y="2079"/>
                  <a:ext cx="210" cy="47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 name="Line 157"/>
                <p:cNvSpPr>
                  <a:spLocks noChangeShapeType="1"/>
                </p:cNvSpPr>
                <p:nvPr/>
              </p:nvSpPr>
              <p:spPr bwMode="auto">
                <a:xfrm>
                  <a:off x="10785" y="2079"/>
                  <a:ext cx="0" cy="47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 name="Line 158"/>
                <p:cNvSpPr>
                  <a:spLocks noChangeShapeType="1"/>
                </p:cNvSpPr>
                <p:nvPr/>
              </p:nvSpPr>
              <p:spPr bwMode="auto">
                <a:xfrm>
                  <a:off x="10785" y="2079"/>
                  <a:ext cx="210" cy="47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46" name="Group 159"/>
            <p:cNvGrpSpPr/>
            <p:nvPr/>
          </p:nvGrpSpPr>
          <p:grpSpPr bwMode="auto">
            <a:xfrm>
              <a:off x="6840" y="4059"/>
              <a:ext cx="225" cy="438"/>
              <a:chOff x="5400" y="6733"/>
              <a:chExt cx="225" cy="438"/>
            </a:xfrm>
          </p:grpSpPr>
          <p:sp>
            <p:nvSpPr>
              <p:cNvPr id="70" name="Text Box 160"/>
              <p:cNvSpPr txBox="1">
                <a:spLocks noChangeArrowheads="1"/>
              </p:cNvSpPr>
              <p:nvPr/>
            </p:nvSpPr>
            <p:spPr bwMode="auto">
              <a:xfrm>
                <a:off x="5433" y="6733"/>
                <a:ext cx="169" cy="162"/>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grpSp>
            <p:nvGrpSpPr>
              <p:cNvPr id="71" name="Group 161"/>
              <p:cNvGrpSpPr/>
              <p:nvPr/>
            </p:nvGrpSpPr>
            <p:grpSpPr bwMode="auto">
              <a:xfrm>
                <a:off x="5400" y="6900"/>
                <a:ext cx="225" cy="271"/>
                <a:chOff x="10575" y="2079"/>
                <a:chExt cx="420" cy="470"/>
              </a:xfrm>
            </p:grpSpPr>
            <p:sp>
              <p:nvSpPr>
                <p:cNvPr id="72" name="Line 162"/>
                <p:cNvSpPr>
                  <a:spLocks noChangeShapeType="1"/>
                </p:cNvSpPr>
                <p:nvPr/>
              </p:nvSpPr>
              <p:spPr bwMode="auto">
                <a:xfrm flipH="1">
                  <a:off x="10575" y="2079"/>
                  <a:ext cx="210" cy="47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 name="Line 163"/>
                <p:cNvSpPr>
                  <a:spLocks noChangeShapeType="1"/>
                </p:cNvSpPr>
                <p:nvPr/>
              </p:nvSpPr>
              <p:spPr bwMode="auto">
                <a:xfrm>
                  <a:off x="10785" y="2079"/>
                  <a:ext cx="0" cy="47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 name="Line 164"/>
                <p:cNvSpPr>
                  <a:spLocks noChangeShapeType="1"/>
                </p:cNvSpPr>
                <p:nvPr/>
              </p:nvSpPr>
              <p:spPr bwMode="auto">
                <a:xfrm>
                  <a:off x="10785" y="2079"/>
                  <a:ext cx="210" cy="47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47" name="Group 165"/>
            <p:cNvGrpSpPr/>
            <p:nvPr/>
          </p:nvGrpSpPr>
          <p:grpSpPr bwMode="auto">
            <a:xfrm>
              <a:off x="6300" y="2844"/>
              <a:ext cx="224" cy="217"/>
              <a:chOff x="6735" y="4918"/>
              <a:chExt cx="420" cy="376"/>
            </a:xfrm>
          </p:grpSpPr>
          <p:sp>
            <p:nvSpPr>
              <p:cNvPr id="68" name="Oval 166"/>
              <p:cNvSpPr>
                <a:spLocks noChangeArrowheads="1"/>
              </p:cNvSpPr>
              <p:nvPr/>
            </p:nvSpPr>
            <p:spPr bwMode="auto">
              <a:xfrm>
                <a:off x="6735" y="4918"/>
                <a:ext cx="420" cy="376"/>
              </a:xfrm>
              <a:prstGeom prst="ellipse">
                <a:avLst/>
              </a:prstGeom>
              <a:solidFill>
                <a:srgbClr val="FFFFFF"/>
              </a:solidFill>
              <a:ln w="9525">
                <a:solidFill>
                  <a:srgbClr val="000000"/>
                </a:solidFill>
                <a:round/>
              </a:ln>
            </p:spPr>
            <p:txBody>
              <a:bodyPr/>
              <a:lstStyle/>
              <a:p>
                <a:pPr algn="l"/>
                <a:endParaRPr kumimoji="1" lang="zh-CN" altLang="zh-CN" sz="1400" b="1">
                  <a:latin typeface="Times New Roman" panose="02020603050405020304" pitchFamily="18" charset="0"/>
                </a:endParaRPr>
              </a:p>
            </p:txBody>
          </p:sp>
          <p:sp>
            <p:nvSpPr>
              <p:cNvPr id="69" name="Text Box 167"/>
              <p:cNvSpPr txBox="1">
                <a:spLocks noChangeArrowheads="1"/>
              </p:cNvSpPr>
              <p:nvPr/>
            </p:nvSpPr>
            <p:spPr bwMode="auto">
              <a:xfrm>
                <a:off x="6735" y="4918"/>
                <a:ext cx="42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endParaRPr kumimoji="1" lang="zh-CN" altLang="zh-CN" sz="1400" b="1">
                  <a:latin typeface="Times New Roman" panose="02020603050405020304" pitchFamily="18" charset="0"/>
                </a:endParaRPr>
              </a:p>
            </p:txBody>
          </p:sp>
        </p:grpSp>
        <p:grpSp>
          <p:nvGrpSpPr>
            <p:cNvPr id="48" name="Group 168"/>
            <p:cNvGrpSpPr/>
            <p:nvPr/>
          </p:nvGrpSpPr>
          <p:grpSpPr bwMode="auto">
            <a:xfrm>
              <a:off x="7020" y="2844"/>
              <a:ext cx="224" cy="217"/>
              <a:chOff x="6735" y="4918"/>
              <a:chExt cx="420" cy="376"/>
            </a:xfrm>
          </p:grpSpPr>
          <p:sp>
            <p:nvSpPr>
              <p:cNvPr id="66" name="Oval 169"/>
              <p:cNvSpPr>
                <a:spLocks noChangeArrowheads="1"/>
              </p:cNvSpPr>
              <p:nvPr/>
            </p:nvSpPr>
            <p:spPr bwMode="auto">
              <a:xfrm>
                <a:off x="6735" y="4918"/>
                <a:ext cx="420" cy="376"/>
              </a:xfrm>
              <a:prstGeom prst="ellipse">
                <a:avLst/>
              </a:prstGeom>
              <a:solidFill>
                <a:srgbClr val="FFFFFF"/>
              </a:solidFill>
              <a:ln w="9525">
                <a:solidFill>
                  <a:srgbClr val="000000"/>
                </a:solidFill>
                <a:round/>
              </a:ln>
            </p:spPr>
            <p:txBody>
              <a:bodyPr/>
              <a:lstStyle/>
              <a:p>
                <a:pPr algn="l"/>
                <a:endParaRPr kumimoji="1" lang="zh-CN" altLang="zh-CN" sz="1400" b="1">
                  <a:latin typeface="Times New Roman" panose="02020603050405020304" pitchFamily="18" charset="0"/>
                </a:endParaRPr>
              </a:p>
            </p:txBody>
          </p:sp>
          <p:sp>
            <p:nvSpPr>
              <p:cNvPr id="67" name="Text Box 170"/>
              <p:cNvSpPr txBox="1">
                <a:spLocks noChangeArrowheads="1"/>
              </p:cNvSpPr>
              <p:nvPr/>
            </p:nvSpPr>
            <p:spPr bwMode="auto">
              <a:xfrm>
                <a:off x="6735" y="4918"/>
                <a:ext cx="42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endParaRPr kumimoji="1" lang="zh-CN" altLang="zh-CN" sz="1400" b="1">
                  <a:latin typeface="Times New Roman" panose="02020603050405020304" pitchFamily="18" charset="0"/>
                </a:endParaRPr>
              </a:p>
            </p:txBody>
          </p:sp>
        </p:grpSp>
        <p:grpSp>
          <p:nvGrpSpPr>
            <p:cNvPr id="49" name="Group 171"/>
            <p:cNvGrpSpPr/>
            <p:nvPr/>
          </p:nvGrpSpPr>
          <p:grpSpPr bwMode="auto">
            <a:xfrm>
              <a:off x="7740" y="2844"/>
              <a:ext cx="224" cy="217"/>
              <a:chOff x="6735" y="4918"/>
              <a:chExt cx="420" cy="376"/>
            </a:xfrm>
          </p:grpSpPr>
          <p:sp>
            <p:nvSpPr>
              <p:cNvPr id="64" name="Oval 172"/>
              <p:cNvSpPr>
                <a:spLocks noChangeArrowheads="1"/>
              </p:cNvSpPr>
              <p:nvPr/>
            </p:nvSpPr>
            <p:spPr bwMode="auto">
              <a:xfrm>
                <a:off x="6735" y="4918"/>
                <a:ext cx="420" cy="376"/>
              </a:xfrm>
              <a:prstGeom prst="ellipse">
                <a:avLst/>
              </a:prstGeom>
              <a:solidFill>
                <a:srgbClr val="FFFFFF"/>
              </a:solidFill>
              <a:ln w="9525">
                <a:solidFill>
                  <a:srgbClr val="000000"/>
                </a:solidFill>
                <a:round/>
              </a:ln>
            </p:spPr>
            <p:txBody>
              <a:bodyPr/>
              <a:lstStyle/>
              <a:p>
                <a:pPr algn="l"/>
                <a:endParaRPr kumimoji="1" lang="zh-CN" altLang="zh-CN" sz="1400" b="1">
                  <a:latin typeface="Times New Roman" panose="02020603050405020304" pitchFamily="18" charset="0"/>
                </a:endParaRPr>
              </a:p>
            </p:txBody>
          </p:sp>
          <p:sp>
            <p:nvSpPr>
              <p:cNvPr id="65" name="Text Box 173"/>
              <p:cNvSpPr txBox="1">
                <a:spLocks noChangeArrowheads="1"/>
              </p:cNvSpPr>
              <p:nvPr/>
            </p:nvSpPr>
            <p:spPr bwMode="auto">
              <a:xfrm>
                <a:off x="6735" y="4918"/>
                <a:ext cx="42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endParaRPr kumimoji="1" lang="zh-CN" altLang="zh-CN" sz="1400" b="1">
                  <a:latin typeface="Times New Roman" panose="02020603050405020304" pitchFamily="18" charset="0"/>
                </a:endParaRPr>
              </a:p>
            </p:txBody>
          </p:sp>
        </p:grpSp>
        <p:grpSp>
          <p:nvGrpSpPr>
            <p:cNvPr id="50" name="Group 174"/>
            <p:cNvGrpSpPr/>
            <p:nvPr/>
          </p:nvGrpSpPr>
          <p:grpSpPr bwMode="auto">
            <a:xfrm>
              <a:off x="9180" y="2844"/>
              <a:ext cx="224" cy="217"/>
              <a:chOff x="6735" y="4918"/>
              <a:chExt cx="420" cy="376"/>
            </a:xfrm>
          </p:grpSpPr>
          <p:sp>
            <p:nvSpPr>
              <p:cNvPr id="62" name="Oval 175"/>
              <p:cNvSpPr>
                <a:spLocks noChangeArrowheads="1"/>
              </p:cNvSpPr>
              <p:nvPr/>
            </p:nvSpPr>
            <p:spPr bwMode="auto">
              <a:xfrm>
                <a:off x="6735" y="4918"/>
                <a:ext cx="420" cy="376"/>
              </a:xfrm>
              <a:prstGeom prst="ellipse">
                <a:avLst/>
              </a:prstGeom>
              <a:solidFill>
                <a:srgbClr val="FFFFFF"/>
              </a:solidFill>
              <a:ln w="9525">
                <a:solidFill>
                  <a:srgbClr val="000000"/>
                </a:solidFill>
                <a:round/>
              </a:ln>
            </p:spPr>
            <p:txBody>
              <a:bodyPr/>
              <a:lstStyle/>
              <a:p>
                <a:pPr algn="l"/>
                <a:endParaRPr kumimoji="1" lang="zh-CN" altLang="zh-CN" sz="1400" b="1">
                  <a:latin typeface="Times New Roman" panose="02020603050405020304" pitchFamily="18" charset="0"/>
                </a:endParaRPr>
              </a:p>
            </p:txBody>
          </p:sp>
          <p:sp>
            <p:nvSpPr>
              <p:cNvPr id="63" name="Text Box 176"/>
              <p:cNvSpPr txBox="1">
                <a:spLocks noChangeArrowheads="1"/>
              </p:cNvSpPr>
              <p:nvPr/>
            </p:nvSpPr>
            <p:spPr bwMode="auto">
              <a:xfrm>
                <a:off x="6735" y="4918"/>
                <a:ext cx="42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endParaRPr kumimoji="1" lang="zh-CN" altLang="zh-CN" sz="1400" b="1">
                  <a:latin typeface="Times New Roman" panose="02020603050405020304" pitchFamily="18" charset="0"/>
                </a:endParaRPr>
              </a:p>
            </p:txBody>
          </p:sp>
        </p:grpSp>
        <p:grpSp>
          <p:nvGrpSpPr>
            <p:cNvPr id="51" name="Group 177"/>
            <p:cNvGrpSpPr/>
            <p:nvPr/>
          </p:nvGrpSpPr>
          <p:grpSpPr bwMode="auto">
            <a:xfrm>
              <a:off x="8460" y="2844"/>
              <a:ext cx="224" cy="217"/>
              <a:chOff x="6735" y="4918"/>
              <a:chExt cx="420" cy="376"/>
            </a:xfrm>
          </p:grpSpPr>
          <p:sp>
            <p:nvSpPr>
              <p:cNvPr id="60" name="Oval 178"/>
              <p:cNvSpPr>
                <a:spLocks noChangeArrowheads="1"/>
              </p:cNvSpPr>
              <p:nvPr/>
            </p:nvSpPr>
            <p:spPr bwMode="auto">
              <a:xfrm>
                <a:off x="6735" y="4918"/>
                <a:ext cx="420" cy="376"/>
              </a:xfrm>
              <a:prstGeom prst="ellipse">
                <a:avLst/>
              </a:prstGeom>
              <a:solidFill>
                <a:srgbClr val="FFFFFF"/>
              </a:solidFill>
              <a:ln w="9525">
                <a:solidFill>
                  <a:srgbClr val="000000"/>
                </a:solidFill>
                <a:round/>
              </a:ln>
            </p:spPr>
            <p:txBody>
              <a:bodyPr/>
              <a:lstStyle/>
              <a:p>
                <a:pPr algn="l"/>
                <a:endParaRPr kumimoji="1" lang="zh-CN" altLang="zh-CN" sz="1400" b="1">
                  <a:latin typeface="Times New Roman" panose="02020603050405020304" pitchFamily="18" charset="0"/>
                </a:endParaRPr>
              </a:p>
            </p:txBody>
          </p:sp>
          <p:sp>
            <p:nvSpPr>
              <p:cNvPr id="61" name="Text Box 179"/>
              <p:cNvSpPr txBox="1">
                <a:spLocks noChangeArrowheads="1"/>
              </p:cNvSpPr>
              <p:nvPr/>
            </p:nvSpPr>
            <p:spPr bwMode="auto">
              <a:xfrm>
                <a:off x="6735" y="4918"/>
                <a:ext cx="42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endParaRPr kumimoji="1" lang="zh-CN" altLang="zh-CN" sz="1400" b="1">
                  <a:latin typeface="Times New Roman" panose="02020603050405020304" pitchFamily="18" charset="0"/>
                </a:endParaRPr>
              </a:p>
            </p:txBody>
          </p:sp>
        </p:grpSp>
        <p:grpSp>
          <p:nvGrpSpPr>
            <p:cNvPr id="52" name="Group 180"/>
            <p:cNvGrpSpPr/>
            <p:nvPr/>
          </p:nvGrpSpPr>
          <p:grpSpPr bwMode="auto">
            <a:xfrm>
              <a:off x="2050" y="4046"/>
              <a:ext cx="1742" cy="825"/>
              <a:chOff x="2700" y="1328"/>
              <a:chExt cx="1742" cy="825"/>
            </a:xfrm>
          </p:grpSpPr>
          <p:sp>
            <p:nvSpPr>
              <p:cNvPr id="56" name="Text Box 181"/>
              <p:cNvSpPr txBox="1">
                <a:spLocks noChangeArrowheads="1"/>
              </p:cNvSpPr>
              <p:nvPr/>
            </p:nvSpPr>
            <p:spPr bwMode="auto">
              <a:xfrm>
                <a:off x="3453" y="1328"/>
                <a:ext cx="168" cy="162"/>
              </a:xfrm>
              <a:prstGeom prst="rect">
                <a:avLst/>
              </a:prstGeom>
              <a:solidFill>
                <a:srgbClr val="FFFFFF"/>
              </a:solidFill>
              <a:ln w="9525">
                <a:solidFill>
                  <a:srgbClr val="000000"/>
                </a:solidFill>
                <a:miter lim="800000"/>
              </a:ln>
            </p:spPr>
            <p:txBody>
              <a:bodyPr lIns="0" tIns="0" rIns="0" bIns="0"/>
              <a:lstStyle/>
              <a:p>
                <a:pPr algn="l"/>
                <a:endParaRPr kumimoji="1" lang="zh-CN" altLang="zh-CN" sz="1400" b="1">
                  <a:latin typeface="Times New Roman" panose="02020603050405020304" pitchFamily="18" charset="0"/>
                </a:endParaRPr>
              </a:p>
            </p:txBody>
          </p:sp>
          <p:sp>
            <p:nvSpPr>
              <p:cNvPr id="57" name="Line 182"/>
              <p:cNvSpPr>
                <a:spLocks noChangeShapeType="1"/>
              </p:cNvSpPr>
              <p:nvPr/>
            </p:nvSpPr>
            <p:spPr bwMode="auto">
              <a:xfrm>
                <a:off x="3543" y="1501"/>
                <a:ext cx="0" cy="65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 name="Line 183"/>
              <p:cNvSpPr>
                <a:spLocks noChangeShapeType="1"/>
              </p:cNvSpPr>
              <p:nvPr/>
            </p:nvSpPr>
            <p:spPr bwMode="auto">
              <a:xfrm flipV="1">
                <a:off x="2700" y="1501"/>
                <a:ext cx="731" cy="65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 name="Line 184"/>
              <p:cNvSpPr>
                <a:spLocks noChangeShapeType="1"/>
              </p:cNvSpPr>
              <p:nvPr/>
            </p:nvSpPr>
            <p:spPr bwMode="auto">
              <a:xfrm>
                <a:off x="3655" y="1501"/>
                <a:ext cx="787" cy="65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53" name="Group 185"/>
            <p:cNvGrpSpPr/>
            <p:nvPr/>
          </p:nvGrpSpPr>
          <p:grpSpPr bwMode="auto">
            <a:xfrm>
              <a:off x="5547" y="2844"/>
              <a:ext cx="224" cy="217"/>
              <a:chOff x="6735" y="4918"/>
              <a:chExt cx="420" cy="376"/>
            </a:xfrm>
          </p:grpSpPr>
          <p:sp>
            <p:nvSpPr>
              <p:cNvPr id="54" name="Oval 186"/>
              <p:cNvSpPr>
                <a:spLocks noChangeArrowheads="1"/>
              </p:cNvSpPr>
              <p:nvPr/>
            </p:nvSpPr>
            <p:spPr bwMode="auto">
              <a:xfrm>
                <a:off x="6735" y="4918"/>
                <a:ext cx="420" cy="376"/>
              </a:xfrm>
              <a:prstGeom prst="ellipse">
                <a:avLst/>
              </a:prstGeom>
              <a:solidFill>
                <a:srgbClr val="FFFFFF"/>
              </a:solidFill>
              <a:ln w="9525">
                <a:solidFill>
                  <a:srgbClr val="000000"/>
                </a:solidFill>
                <a:round/>
              </a:ln>
            </p:spPr>
            <p:txBody>
              <a:bodyPr/>
              <a:lstStyle/>
              <a:p>
                <a:pPr algn="l"/>
                <a:endParaRPr kumimoji="1" lang="zh-CN" altLang="zh-CN" sz="1400" b="1">
                  <a:latin typeface="Times New Roman" panose="02020603050405020304" pitchFamily="18" charset="0"/>
                </a:endParaRPr>
              </a:p>
            </p:txBody>
          </p:sp>
          <p:sp>
            <p:nvSpPr>
              <p:cNvPr id="55" name="Text Box 187"/>
              <p:cNvSpPr txBox="1">
                <a:spLocks noChangeArrowheads="1"/>
              </p:cNvSpPr>
              <p:nvPr/>
            </p:nvSpPr>
            <p:spPr bwMode="auto">
              <a:xfrm>
                <a:off x="6735" y="4918"/>
                <a:ext cx="42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a:endParaRPr kumimoji="1" lang="zh-CN" altLang="zh-CN" sz="1400" b="1">
                  <a:latin typeface="Times New Roman" panose="02020603050405020304" pitchFamily="18" charset="0"/>
                </a:endParaRPr>
              </a:p>
            </p:txBody>
          </p:sp>
        </p:grpSp>
      </p:grpSp>
      <p:pic>
        <p:nvPicPr>
          <p:cNvPr id="189" name="Picture 2" descr="状态展开过程示意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 y="993613"/>
            <a:ext cx="6997128" cy="3208026"/>
          </a:xfrm>
          <a:prstGeom prst="rect">
            <a:avLst/>
          </a:prstGeom>
          <a:noFill/>
          <a:extLst>
            <a:ext uri="{909E8E84-426E-40DD-AFC4-6F175D3DCCD1}">
              <a14:hiddenFill xmlns:a14="http://schemas.microsoft.com/office/drawing/2010/main">
                <a:solidFill>
                  <a:srgbClr val="FFFFFF"/>
                </a:solidFill>
              </a14:hiddenFill>
            </a:ext>
          </a:extLst>
        </p:spPr>
      </p:pic>
      <p:sp>
        <p:nvSpPr>
          <p:cNvPr id="190" name="内容占位符 5"/>
          <p:cNvSpPr txBox="1"/>
          <p:nvPr/>
        </p:nvSpPr>
        <p:spPr>
          <a:xfrm>
            <a:off x="365012" y="4441972"/>
            <a:ext cx="4221641" cy="21756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70000"/>
              </a:lnSpc>
              <a:buNone/>
            </a:pPr>
            <a:r>
              <a:rPr lang="zh-CN" altLang="en-US" sz="2400" b="1" dirty="0"/>
              <a:t>根节点为</a:t>
            </a:r>
            <a:r>
              <a:rPr lang="zh-CN" altLang="en-US" sz="2400" b="1" dirty="0">
                <a:solidFill>
                  <a:srgbClr val="FF0000"/>
                </a:solidFill>
              </a:rPr>
              <a:t>当前局面</a:t>
            </a:r>
          </a:p>
          <a:p>
            <a:pPr marL="0" indent="0">
              <a:lnSpc>
                <a:spcPct val="70000"/>
              </a:lnSpc>
              <a:buNone/>
            </a:pPr>
            <a:r>
              <a:rPr lang="zh-CN" altLang="en-US" sz="2400" b="1" dirty="0"/>
              <a:t>叶节点为展开</a:t>
            </a:r>
            <a:r>
              <a:rPr lang="zh-CN" altLang="en-US" sz="2400" b="1" dirty="0">
                <a:solidFill>
                  <a:srgbClr val="FF0000"/>
                </a:solidFill>
              </a:rPr>
              <a:t>终点</a:t>
            </a:r>
          </a:p>
          <a:p>
            <a:pPr marL="0" indent="0">
              <a:lnSpc>
                <a:spcPct val="70000"/>
              </a:lnSpc>
              <a:buNone/>
            </a:pPr>
            <a:r>
              <a:rPr lang="zh-CN" altLang="en-US" sz="2400" b="1" dirty="0"/>
              <a:t>双方轮流出手</a:t>
            </a:r>
          </a:p>
          <a:p>
            <a:pPr marL="0" indent="0">
              <a:lnSpc>
                <a:spcPct val="70000"/>
              </a:lnSpc>
              <a:buNone/>
            </a:pPr>
            <a:r>
              <a:rPr lang="zh-CN" altLang="en-US" sz="2400" b="1" dirty="0"/>
              <a:t>偶数层为本方</a:t>
            </a:r>
          </a:p>
          <a:p>
            <a:pPr marL="0" indent="0">
              <a:lnSpc>
                <a:spcPct val="70000"/>
              </a:lnSpc>
              <a:buNone/>
            </a:pPr>
            <a:r>
              <a:rPr lang="zh-CN" altLang="en-US" sz="2400" b="1" dirty="0"/>
              <a:t>奇数层为对方</a:t>
            </a:r>
          </a:p>
        </p:txBody>
      </p:sp>
      <p:pic>
        <p:nvPicPr>
          <p:cNvPr id="191" name="内容占位符 3" descr="65307256_3.png"/>
          <p:cNvPicPr>
            <a:picLocks noChangeAspect="1"/>
          </p:cNvPicPr>
          <p:nvPr/>
        </p:nvPicPr>
        <p:blipFill>
          <a:blip r:embed="rId3" cstate="print"/>
          <a:stretch>
            <a:fillRect/>
          </a:stretch>
        </p:blipFill>
        <p:spPr>
          <a:xfrm>
            <a:off x="7024060" y="-3534"/>
            <a:ext cx="5040595" cy="2637321"/>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围棋落子蒙特卡洛数学模型及评估</a:t>
            </a:r>
          </a:p>
        </p:txBody>
      </p:sp>
      <p:sp>
        <p:nvSpPr>
          <p:cNvPr id="3" name="内容占位符 2"/>
          <p:cNvSpPr txBox="1"/>
          <p:nvPr/>
        </p:nvSpPr>
        <p:spPr>
          <a:xfrm>
            <a:off x="711200" y="1046480"/>
            <a:ext cx="946912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300" dirty="0">
                <a:latin typeface="黑体" panose="02010609060101010101" pitchFamily="49" charset="-122"/>
                <a:ea typeface="黑体" panose="02010609060101010101" pitchFamily="49" charset="-122"/>
              </a:rPr>
              <a:t>围棋对弈过程可以看做一个</a:t>
            </a:r>
            <a:r>
              <a:rPr lang="zh-CN" altLang="en-US" sz="2300" dirty="0">
                <a:solidFill>
                  <a:srgbClr val="FF0000"/>
                </a:solidFill>
                <a:latin typeface="黑体" panose="02010609060101010101" pitchFamily="49" charset="-122"/>
                <a:ea typeface="黑体" panose="02010609060101010101" pitchFamily="49" charset="-122"/>
              </a:rPr>
              <a:t>马尔科夫过程</a:t>
            </a:r>
            <a:r>
              <a:rPr lang="zh-CN" altLang="en-US" sz="2300" dirty="0">
                <a:latin typeface="黑体" panose="02010609060101010101" pitchFamily="49" charset="-122"/>
                <a:ea typeface="黑体" panose="02010609060101010101" pitchFamily="49" charset="-122"/>
              </a:rPr>
              <a:t>：</a:t>
            </a:r>
            <a:endParaRPr lang="en-US" altLang="zh-CN" sz="2300" dirty="0">
              <a:latin typeface="黑体" panose="02010609060101010101" pitchFamily="49" charset="-122"/>
              <a:ea typeface="黑体" panose="02010609060101010101" pitchFamily="49" charset="-122"/>
            </a:endParaRPr>
          </a:p>
          <a:p>
            <a:r>
              <a:rPr lang="zh-CN" altLang="en-US" sz="2300" dirty="0">
                <a:latin typeface="黑体" panose="02010609060101010101" pitchFamily="49" charset="-122"/>
                <a:ea typeface="黑体" panose="02010609060101010101" pitchFamily="49" charset="-122"/>
              </a:rPr>
              <a:t>五元组：</a:t>
            </a:r>
            <a:r>
              <a:rPr lang="en-US" altLang="zh-CN" sz="2300" dirty="0">
                <a:latin typeface="黑体" panose="02010609060101010101" pitchFamily="49" charset="-122"/>
                <a:ea typeface="黑体" panose="02010609060101010101" pitchFamily="49" charset="-122"/>
              </a:rPr>
              <a:t>{T</a:t>
            </a:r>
            <a:r>
              <a:rPr lang="zh-CN" altLang="en-US" sz="2300" dirty="0">
                <a:latin typeface="黑体" panose="02010609060101010101" pitchFamily="49" charset="-122"/>
                <a:ea typeface="黑体" panose="02010609060101010101" pitchFamily="49" charset="-122"/>
              </a:rPr>
              <a:t>，</a:t>
            </a:r>
            <a:r>
              <a:rPr lang="en-US" altLang="zh-CN" sz="2300" dirty="0">
                <a:latin typeface="黑体" panose="02010609060101010101" pitchFamily="49" charset="-122"/>
                <a:ea typeface="黑体" panose="02010609060101010101" pitchFamily="49" charset="-122"/>
              </a:rPr>
              <a:t>S</a:t>
            </a:r>
            <a:r>
              <a:rPr lang="zh-CN" altLang="en-US" sz="2300" dirty="0">
                <a:latin typeface="黑体" panose="02010609060101010101" pitchFamily="49" charset="-122"/>
                <a:ea typeface="黑体" panose="02010609060101010101" pitchFamily="49" charset="-122"/>
              </a:rPr>
              <a:t>，</a:t>
            </a:r>
            <a:r>
              <a:rPr lang="en-US" altLang="zh-CN" sz="2300" dirty="0">
                <a:latin typeface="黑体" panose="02010609060101010101" pitchFamily="49" charset="-122"/>
                <a:ea typeface="黑体" panose="02010609060101010101" pitchFamily="49" charset="-122"/>
              </a:rPr>
              <a:t>A(</a:t>
            </a:r>
            <a:r>
              <a:rPr lang="en-US" altLang="zh-CN" sz="2300" dirty="0" err="1">
                <a:latin typeface="黑体" panose="02010609060101010101" pitchFamily="49" charset="-122"/>
                <a:ea typeface="黑体" panose="02010609060101010101" pitchFamily="49" charset="-122"/>
              </a:rPr>
              <a:t>i</a:t>
            </a:r>
            <a:r>
              <a:rPr lang="en-US" altLang="zh-CN" sz="2300" dirty="0">
                <a:latin typeface="黑体" panose="02010609060101010101" pitchFamily="49" charset="-122"/>
                <a:ea typeface="黑体" panose="02010609060101010101" pitchFamily="49" charset="-122"/>
              </a:rPr>
              <a:t>)</a:t>
            </a:r>
            <a:r>
              <a:rPr lang="zh-CN" altLang="en-US" sz="2300" dirty="0">
                <a:latin typeface="黑体" panose="02010609060101010101" pitchFamily="49" charset="-122"/>
                <a:ea typeface="黑体" panose="02010609060101010101" pitchFamily="49" charset="-122"/>
              </a:rPr>
              <a:t>，</a:t>
            </a:r>
            <a:r>
              <a:rPr lang="en-US" altLang="zh-CN" sz="2300" dirty="0">
                <a:latin typeface="黑体" panose="02010609060101010101" pitchFamily="49" charset="-122"/>
                <a:ea typeface="黑体" panose="02010609060101010101" pitchFamily="49" charset="-122"/>
              </a:rPr>
              <a:t>P(·|</a:t>
            </a:r>
            <a:r>
              <a:rPr lang="en-US" altLang="zh-CN" sz="2300" dirty="0" err="1">
                <a:latin typeface="黑体" panose="02010609060101010101" pitchFamily="49" charset="-122"/>
                <a:ea typeface="黑体" panose="02010609060101010101" pitchFamily="49" charset="-122"/>
              </a:rPr>
              <a:t>i,a</a:t>
            </a:r>
            <a:r>
              <a:rPr lang="en-US" altLang="zh-CN" sz="2300" dirty="0">
                <a:latin typeface="黑体" panose="02010609060101010101" pitchFamily="49" charset="-122"/>
                <a:ea typeface="黑体" panose="02010609060101010101" pitchFamily="49" charset="-122"/>
              </a:rPr>
              <a:t>)</a:t>
            </a:r>
            <a:r>
              <a:rPr lang="zh-CN" altLang="en-US" sz="2300" dirty="0">
                <a:latin typeface="黑体" panose="02010609060101010101" pitchFamily="49" charset="-122"/>
                <a:ea typeface="黑体" panose="02010609060101010101" pitchFamily="49" charset="-122"/>
              </a:rPr>
              <a:t>，</a:t>
            </a:r>
            <a:r>
              <a:rPr lang="en-US" altLang="zh-CN" sz="2300" dirty="0">
                <a:latin typeface="黑体" panose="02010609060101010101" pitchFamily="49" charset="-122"/>
                <a:ea typeface="黑体" panose="02010609060101010101" pitchFamily="49" charset="-122"/>
              </a:rPr>
              <a:t>r(</a:t>
            </a:r>
            <a:r>
              <a:rPr lang="en-US" altLang="zh-CN" sz="2300" dirty="0" err="1">
                <a:latin typeface="黑体" panose="02010609060101010101" pitchFamily="49" charset="-122"/>
                <a:ea typeface="黑体" panose="02010609060101010101" pitchFamily="49" charset="-122"/>
              </a:rPr>
              <a:t>i,a</a:t>
            </a:r>
            <a:r>
              <a:rPr lang="en-US" altLang="zh-CN" sz="2300" dirty="0">
                <a:latin typeface="黑体" panose="02010609060101010101" pitchFamily="49" charset="-122"/>
                <a:ea typeface="黑体" panose="02010609060101010101" pitchFamily="49" charset="-122"/>
              </a:rPr>
              <a:t>)}</a:t>
            </a:r>
          </a:p>
          <a:p>
            <a:pPr lvl="1"/>
            <a:r>
              <a:rPr lang="en-US" altLang="zh-CN" sz="2300" dirty="0">
                <a:latin typeface="黑体" panose="02010609060101010101" pitchFamily="49" charset="-122"/>
                <a:ea typeface="黑体" panose="02010609060101010101" pitchFamily="49" charset="-122"/>
              </a:rPr>
              <a:t>T</a:t>
            </a:r>
            <a:r>
              <a:rPr lang="zh-CN" altLang="en-US" sz="2300" dirty="0">
                <a:latin typeface="黑体" panose="02010609060101010101" pitchFamily="49" charset="-122"/>
                <a:ea typeface="黑体" panose="02010609060101010101" pitchFamily="49" charset="-122"/>
              </a:rPr>
              <a:t>：决策时刻</a:t>
            </a:r>
            <a:endParaRPr lang="en-US" altLang="zh-CN" sz="2300" dirty="0">
              <a:latin typeface="黑体" panose="02010609060101010101" pitchFamily="49" charset="-122"/>
              <a:ea typeface="黑体" panose="02010609060101010101" pitchFamily="49" charset="-122"/>
            </a:endParaRPr>
          </a:p>
          <a:p>
            <a:pPr lvl="1"/>
            <a:r>
              <a:rPr lang="en-US" altLang="zh-CN" sz="2300" dirty="0">
                <a:latin typeface="黑体" panose="02010609060101010101" pitchFamily="49" charset="-122"/>
                <a:ea typeface="黑体" panose="02010609060101010101" pitchFamily="49" charset="-122"/>
              </a:rPr>
              <a:t>S</a:t>
            </a:r>
            <a:r>
              <a:rPr lang="zh-CN" altLang="en-US" sz="2300" dirty="0">
                <a:latin typeface="黑体" panose="02010609060101010101" pitchFamily="49" charset="-122"/>
                <a:ea typeface="黑体" panose="02010609060101010101" pitchFamily="49" charset="-122"/>
              </a:rPr>
              <a:t>：状态空间，</a:t>
            </a:r>
            <a:r>
              <a:rPr lang="en-US" altLang="zh-CN" sz="2300" dirty="0">
                <a:latin typeface="黑体" panose="02010609060101010101" pitchFamily="49" charset="-122"/>
                <a:ea typeface="黑体" panose="02010609060101010101" pitchFamily="49" charset="-122"/>
              </a:rPr>
              <a:t>S={</a:t>
            </a:r>
            <a:r>
              <a:rPr lang="en-US" altLang="zh-CN" sz="2300" dirty="0" err="1">
                <a:latin typeface="黑体" panose="02010609060101010101" pitchFamily="49" charset="-122"/>
                <a:ea typeface="黑体" panose="02010609060101010101" pitchFamily="49" charset="-122"/>
              </a:rPr>
              <a:t>i</a:t>
            </a:r>
            <a:r>
              <a:rPr lang="en-US" altLang="zh-CN" sz="2300" dirty="0">
                <a:latin typeface="黑体" panose="02010609060101010101" pitchFamily="49" charset="-122"/>
                <a:ea typeface="黑体" panose="02010609060101010101" pitchFamily="49" charset="-122"/>
              </a:rPr>
              <a:t>}</a:t>
            </a:r>
          </a:p>
          <a:p>
            <a:pPr lvl="1"/>
            <a:r>
              <a:rPr lang="en-US" altLang="zh-CN" sz="2300" dirty="0">
                <a:latin typeface="黑体" panose="02010609060101010101" pitchFamily="49" charset="-122"/>
                <a:ea typeface="黑体" panose="02010609060101010101" pitchFamily="49" charset="-122"/>
              </a:rPr>
              <a:t>A(</a:t>
            </a:r>
            <a:r>
              <a:rPr lang="en-US" altLang="zh-CN" sz="2300" dirty="0" err="1">
                <a:latin typeface="黑体" panose="02010609060101010101" pitchFamily="49" charset="-122"/>
                <a:ea typeface="黑体" panose="02010609060101010101" pitchFamily="49" charset="-122"/>
              </a:rPr>
              <a:t>i</a:t>
            </a:r>
            <a:r>
              <a:rPr lang="en-US" altLang="zh-CN" sz="2300" dirty="0">
                <a:latin typeface="黑体" panose="02010609060101010101" pitchFamily="49" charset="-122"/>
                <a:ea typeface="黑体" panose="02010609060101010101" pitchFamily="49" charset="-122"/>
              </a:rPr>
              <a:t>)</a:t>
            </a:r>
            <a:r>
              <a:rPr lang="zh-CN" altLang="en-US" sz="2300" dirty="0">
                <a:latin typeface="黑体" panose="02010609060101010101" pitchFamily="49" charset="-122"/>
                <a:ea typeface="黑体" panose="02010609060101010101" pitchFamily="49" charset="-122"/>
              </a:rPr>
              <a:t>：可行动集合（可落子点）</a:t>
            </a:r>
            <a:endParaRPr lang="en-US" altLang="zh-CN" sz="2300" dirty="0">
              <a:latin typeface="黑体" panose="02010609060101010101" pitchFamily="49" charset="-122"/>
              <a:ea typeface="黑体" panose="02010609060101010101" pitchFamily="49" charset="-122"/>
            </a:endParaRPr>
          </a:p>
          <a:p>
            <a:pPr lvl="1"/>
            <a:r>
              <a:rPr lang="en-US" altLang="zh-CN" sz="2300" dirty="0">
                <a:latin typeface="黑体" panose="02010609060101010101" pitchFamily="49" charset="-122"/>
                <a:ea typeface="黑体" panose="02010609060101010101" pitchFamily="49" charset="-122"/>
              </a:rPr>
              <a:t>P(·|</a:t>
            </a:r>
            <a:r>
              <a:rPr lang="en-US" altLang="zh-CN" sz="2300" dirty="0" err="1">
                <a:latin typeface="黑体" panose="02010609060101010101" pitchFamily="49" charset="-122"/>
                <a:ea typeface="黑体" panose="02010609060101010101" pitchFamily="49" charset="-122"/>
              </a:rPr>
              <a:t>i,a</a:t>
            </a:r>
            <a:r>
              <a:rPr lang="en-US" altLang="zh-CN" sz="2300" dirty="0">
                <a:latin typeface="黑体" panose="02010609060101010101" pitchFamily="49" charset="-122"/>
                <a:ea typeface="黑体" panose="02010609060101010101" pitchFamily="49" charset="-122"/>
              </a:rPr>
              <a:t>)</a:t>
            </a:r>
            <a:r>
              <a:rPr lang="zh-CN" altLang="en-US" sz="2300" dirty="0">
                <a:latin typeface="黑体" panose="02010609060101010101" pitchFamily="49" charset="-122"/>
                <a:ea typeface="黑体" panose="02010609060101010101" pitchFamily="49" charset="-122"/>
              </a:rPr>
              <a:t>：状态</a:t>
            </a:r>
            <a:r>
              <a:rPr lang="en-US" altLang="zh-CN" sz="2300" dirty="0" err="1">
                <a:latin typeface="黑体" panose="02010609060101010101" pitchFamily="49" charset="-122"/>
                <a:ea typeface="黑体" panose="02010609060101010101" pitchFamily="49" charset="-122"/>
              </a:rPr>
              <a:t>i</a:t>
            </a:r>
            <a:r>
              <a:rPr lang="zh-CN" altLang="en-US" sz="2300" dirty="0">
                <a:latin typeface="黑体" panose="02010609060101010101" pitchFamily="49" charset="-122"/>
                <a:ea typeface="黑体" panose="02010609060101010101" pitchFamily="49" charset="-122"/>
              </a:rPr>
              <a:t>下选择行动</a:t>
            </a:r>
            <a:r>
              <a:rPr lang="en-US" altLang="zh-CN" sz="2300" dirty="0">
                <a:latin typeface="黑体" panose="02010609060101010101" pitchFamily="49" charset="-122"/>
                <a:ea typeface="黑体" panose="02010609060101010101" pitchFamily="49" charset="-122"/>
              </a:rPr>
              <a:t>a</a:t>
            </a:r>
            <a:r>
              <a:rPr lang="zh-CN" altLang="en-US" sz="2300" dirty="0">
                <a:latin typeface="黑体" panose="02010609060101010101" pitchFamily="49" charset="-122"/>
                <a:ea typeface="黑体" panose="02010609060101010101" pitchFamily="49" charset="-122"/>
              </a:rPr>
              <a:t>的概率</a:t>
            </a:r>
            <a:endParaRPr lang="en-US" altLang="zh-CN" sz="2300" dirty="0">
              <a:latin typeface="黑体" panose="02010609060101010101" pitchFamily="49" charset="-122"/>
              <a:ea typeface="黑体" panose="02010609060101010101" pitchFamily="49" charset="-122"/>
            </a:endParaRPr>
          </a:p>
          <a:p>
            <a:pPr lvl="1"/>
            <a:r>
              <a:rPr lang="en-US" altLang="zh-CN" sz="2300" dirty="0">
                <a:latin typeface="黑体" panose="02010609060101010101" pitchFamily="49" charset="-122"/>
                <a:ea typeface="黑体" panose="02010609060101010101" pitchFamily="49" charset="-122"/>
              </a:rPr>
              <a:t>r(</a:t>
            </a:r>
            <a:r>
              <a:rPr lang="en-US" altLang="zh-CN" sz="2300" dirty="0" err="1">
                <a:latin typeface="黑体" panose="02010609060101010101" pitchFamily="49" charset="-122"/>
                <a:ea typeface="黑体" panose="02010609060101010101" pitchFamily="49" charset="-122"/>
              </a:rPr>
              <a:t>i,a</a:t>
            </a:r>
            <a:r>
              <a:rPr lang="en-US" altLang="zh-CN" sz="2300" dirty="0">
                <a:latin typeface="黑体" panose="02010609060101010101" pitchFamily="49" charset="-122"/>
                <a:ea typeface="黑体" panose="02010609060101010101" pitchFamily="49" charset="-122"/>
              </a:rPr>
              <a:t>)</a:t>
            </a:r>
            <a:r>
              <a:rPr lang="zh-CN" altLang="en-US" sz="2300" dirty="0">
                <a:latin typeface="黑体" panose="02010609060101010101" pitchFamily="49" charset="-122"/>
                <a:ea typeface="黑体" panose="02010609060101010101" pitchFamily="49" charset="-122"/>
              </a:rPr>
              <a:t>：状态</a:t>
            </a:r>
            <a:r>
              <a:rPr lang="en-US" altLang="zh-CN" sz="2300" dirty="0" err="1">
                <a:latin typeface="黑体" panose="02010609060101010101" pitchFamily="49" charset="-122"/>
                <a:ea typeface="黑体" panose="02010609060101010101" pitchFamily="49" charset="-122"/>
              </a:rPr>
              <a:t>i</a:t>
            </a:r>
            <a:r>
              <a:rPr lang="zh-CN" altLang="en-US" sz="2300" dirty="0">
                <a:latin typeface="黑体" panose="02010609060101010101" pitchFamily="49" charset="-122"/>
                <a:ea typeface="黑体" panose="02010609060101010101" pitchFamily="49" charset="-122"/>
              </a:rPr>
              <a:t>下选择行动</a:t>
            </a:r>
            <a:r>
              <a:rPr lang="en-US" altLang="zh-CN" sz="2300" dirty="0">
                <a:latin typeface="黑体" panose="02010609060101010101" pitchFamily="49" charset="-122"/>
                <a:ea typeface="黑体" panose="02010609060101010101" pitchFamily="49" charset="-122"/>
              </a:rPr>
              <a:t>a</a:t>
            </a:r>
            <a:r>
              <a:rPr lang="zh-CN" altLang="en-US" sz="2300" dirty="0">
                <a:latin typeface="黑体" panose="02010609060101010101" pitchFamily="49" charset="-122"/>
                <a:ea typeface="黑体" panose="02010609060101010101" pitchFamily="49" charset="-122"/>
              </a:rPr>
              <a:t>后可获得的收益</a:t>
            </a:r>
          </a:p>
        </p:txBody>
      </p:sp>
      <p:sp>
        <p:nvSpPr>
          <p:cNvPr id="4" name="内容占位符 2"/>
          <p:cNvSpPr txBox="1"/>
          <p:nvPr/>
        </p:nvSpPr>
        <p:spPr>
          <a:xfrm>
            <a:off x="711200" y="4392749"/>
            <a:ext cx="9042400" cy="26089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300" dirty="0">
                <a:latin typeface="黑体" panose="02010609060101010101" pitchFamily="49" charset="-122"/>
                <a:ea typeface="黑体" panose="02010609060101010101" pitchFamily="49" charset="-122"/>
              </a:rPr>
              <a:t>从当前局面的所有可落子点中随机（或者给胜率高的点分配更多的计算力）选择一个点落子</a:t>
            </a:r>
          </a:p>
          <a:p>
            <a:r>
              <a:rPr lang="zh-CN" altLang="en-US" sz="2300" dirty="0">
                <a:latin typeface="黑体" panose="02010609060101010101" pitchFamily="49" charset="-122"/>
                <a:ea typeface="黑体" panose="02010609060101010101" pitchFamily="49" charset="-122"/>
              </a:rPr>
              <a:t>重复以上过程</a:t>
            </a:r>
          </a:p>
          <a:p>
            <a:r>
              <a:rPr lang="zh-CN" altLang="en-US" sz="2300" dirty="0">
                <a:latin typeface="黑体" panose="02010609060101010101" pitchFamily="49" charset="-122"/>
                <a:ea typeface="黑体" panose="02010609060101010101" pitchFamily="49" charset="-122"/>
              </a:rPr>
              <a:t>直到胜负可判断为止</a:t>
            </a:r>
          </a:p>
          <a:p>
            <a:r>
              <a:rPr lang="zh-CN" altLang="en-US" sz="2300" dirty="0">
                <a:solidFill>
                  <a:srgbClr val="FF0000"/>
                </a:solidFill>
                <a:latin typeface="黑体" panose="02010609060101010101" pitchFamily="49" charset="-122"/>
                <a:ea typeface="黑体" panose="02010609060101010101" pitchFamily="49" charset="-122"/>
              </a:rPr>
              <a:t>经多次模拟后（计算越多越精确），选择胜率最大的点落子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zh-CN" altLang="en-US" dirty="0"/>
              <a:t>传统围棋</a:t>
            </a:r>
            <a:r>
              <a:rPr lang="en-US" altLang="zh-CN" dirty="0"/>
              <a:t>AI</a:t>
            </a:r>
            <a:r>
              <a:rPr lang="zh-CN" altLang="en-US" dirty="0"/>
              <a:t>算法 </a:t>
            </a:r>
            <a:r>
              <a:rPr lang="en-US" altLang="zh-CN" dirty="0"/>
              <a:t>—MCTS</a:t>
            </a:r>
            <a:r>
              <a:rPr lang="zh-CN" altLang="en-US" dirty="0"/>
              <a:t> （蒙特卡洛树搜索）</a:t>
            </a:r>
          </a:p>
        </p:txBody>
      </p:sp>
      <p:pic>
        <p:nvPicPr>
          <p:cNvPr id="35843" name="Picture 4" descr="http://static.open-open.com/lib/uploadImg/20160204/20160204092239_15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567940"/>
            <a:ext cx="10191750" cy="340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矩形 4"/>
          <p:cNvSpPr>
            <a:spLocks noChangeArrowheads="1"/>
          </p:cNvSpPr>
          <p:nvPr/>
        </p:nvSpPr>
        <p:spPr bwMode="auto">
          <a:xfrm>
            <a:off x="857250" y="992505"/>
            <a:ext cx="100965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000" dirty="0">
                <a:latin typeface="黑体" panose="02010609060101010101" pitchFamily="49" charset="-122"/>
                <a:ea typeface="黑体" panose="02010609060101010101" pitchFamily="49" charset="-122"/>
              </a:rPr>
              <a:t>基本思想与特点：</a:t>
            </a:r>
          </a:p>
          <a:p>
            <a:pPr>
              <a:lnSpc>
                <a:spcPct val="100000"/>
              </a:lnSpc>
              <a:spcBef>
                <a:spcPct val="0"/>
              </a:spcBef>
              <a:buFontTx/>
              <a:buNone/>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将可能出现的</a:t>
            </a:r>
            <a:r>
              <a:rPr lang="zh-CN" altLang="en-US" sz="2000" dirty="0">
                <a:solidFill>
                  <a:srgbClr val="FF0000"/>
                </a:solidFill>
                <a:latin typeface="黑体" panose="02010609060101010101" pitchFamily="49" charset="-122"/>
                <a:ea typeface="黑体" panose="02010609060101010101" pitchFamily="49" charset="-122"/>
              </a:rPr>
              <a:t>状态</a:t>
            </a:r>
            <a:r>
              <a:rPr lang="zh-CN" altLang="en-US" sz="2000" dirty="0">
                <a:latin typeface="黑体" panose="02010609060101010101" pitchFamily="49" charset="-122"/>
                <a:ea typeface="黑体" panose="02010609060101010101" pitchFamily="49" charset="-122"/>
              </a:rPr>
              <a:t>转移过程用</a:t>
            </a:r>
            <a:r>
              <a:rPr lang="zh-CN" altLang="en-US" sz="2000" dirty="0">
                <a:solidFill>
                  <a:srgbClr val="FF0000"/>
                </a:solidFill>
                <a:latin typeface="黑体" panose="02010609060101010101" pitchFamily="49" charset="-122"/>
                <a:ea typeface="黑体" panose="02010609060101010101" pitchFamily="49" charset="-122"/>
              </a:rPr>
              <a:t>状态树</a:t>
            </a:r>
            <a:r>
              <a:rPr lang="zh-CN" altLang="en-US" sz="2000" dirty="0">
                <a:latin typeface="黑体" panose="02010609060101010101" pitchFamily="49" charset="-122"/>
                <a:ea typeface="黑体" panose="02010609060101010101" pitchFamily="49" charset="-122"/>
              </a:rPr>
              <a:t>表示</a:t>
            </a:r>
          </a:p>
          <a:p>
            <a:pPr>
              <a:lnSpc>
                <a:spcPct val="100000"/>
              </a:lnSpc>
              <a:spcBef>
                <a:spcPct val="0"/>
              </a:spcBef>
              <a:buFontTx/>
              <a:buNone/>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从初始状态开始重复抽样，逐步</a:t>
            </a:r>
            <a:r>
              <a:rPr lang="zh-CN" altLang="en-US" sz="2000" dirty="0">
                <a:solidFill>
                  <a:srgbClr val="FF0000"/>
                </a:solidFill>
                <a:latin typeface="黑体" panose="02010609060101010101" pitchFamily="49" charset="-122"/>
                <a:ea typeface="黑体" panose="02010609060101010101" pitchFamily="49" charset="-122"/>
              </a:rPr>
              <a:t>扩展</a:t>
            </a:r>
            <a:r>
              <a:rPr lang="zh-CN" altLang="en-US" sz="2000" dirty="0">
                <a:latin typeface="黑体" panose="02010609060101010101" pitchFamily="49" charset="-122"/>
                <a:ea typeface="黑体" panose="02010609060101010101" pitchFamily="49" charset="-122"/>
              </a:rPr>
              <a:t>树中的节点</a:t>
            </a:r>
          </a:p>
          <a:p>
            <a:pPr>
              <a:lnSpc>
                <a:spcPct val="100000"/>
              </a:lnSpc>
              <a:spcBef>
                <a:spcPct val="0"/>
              </a:spcBef>
              <a:buFontTx/>
              <a:buNone/>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某个状态再次被访问时，可以利用已有的结果，提高效率</a:t>
            </a:r>
          </a:p>
          <a:p>
            <a:pPr>
              <a:lnSpc>
                <a:spcPct val="100000"/>
              </a:lnSpc>
              <a:spcBef>
                <a:spcPct val="0"/>
              </a:spcBef>
              <a:buFontTx/>
              <a:buNone/>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在抽样过程中可以随时得到行为的评价</a:t>
            </a:r>
          </a:p>
        </p:txBody>
      </p:sp>
      <p:sp>
        <p:nvSpPr>
          <p:cNvPr id="35846" name="直角三角形 4"/>
          <p:cNvSpPr>
            <a:spLocks noChangeArrowheads="1"/>
          </p:cNvSpPr>
          <p:nvPr/>
        </p:nvSpPr>
        <p:spPr bwMode="auto">
          <a:xfrm rot="-5400000">
            <a:off x="11830050" y="6515100"/>
            <a:ext cx="273050" cy="273050"/>
          </a:xfrm>
          <a:prstGeom prst="rtTriangle">
            <a:avLst/>
          </a:prstGeom>
          <a:solidFill>
            <a:srgbClr val="E5AA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6" name="矩形 4"/>
          <p:cNvSpPr>
            <a:spLocks noChangeArrowheads="1"/>
          </p:cNvSpPr>
          <p:nvPr/>
        </p:nvSpPr>
        <p:spPr bwMode="auto">
          <a:xfrm>
            <a:off x="201930" y="5877907"/>
            <a:ext cx="100965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000" b="1" dirty="0">
                <a:solidFill>
                  <a:srgbClr val="FF0000"/>
                </a:solidFill>
                <a:latin typeface="黑体" panose="02010609060101010101" pitchFamily="49" charset="-122"/>
                <a:ea typeface="黑体" panose="02010609060101010101" pitchFamily="49" charset="-122"/>
              </a:rPr>
              <a:t>选择</a:t>
            </a:r>
            <a:r>
              <a:rPr lang="zh-CN" altLang="en-US" sz="2000" b="1" dirty="0">
                <a:latin typeface="黑体" panose="02010609060101010101" pitchFamily="49" charset="-122"/>
                <a:ea typeface="黑体" panose="02010609060101010101" pitchFamily="49" charset="-122"/>
              </a:rPr>
              <a:t> </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从根节点出发自上而下地选择一个落子点</a:t>
            </a:r>
          </a:p>
          <a:p>
            <a:pPr>
              <a:lnSpc>
                <a:spcPct val="100000"/>
              </a:lnSpc>
              <a:spcBef>
                <a:spcPct val="0"/>
              </a:spcBef>
              <a:buFontTx/>
              <a:buNone/>
            </a:pPr>
            <a:r>
              <a:rPr lang="zh-CN" altLang="en-US" sz="2000" b="1" dirty="0">
                <a:solidFill>
                  <a:srgbClr val="FF0000"/>
                </a:solidFill>
                <a:latin typeface="黑体" panose="02010609060101010101" pitchFamily="49" charset="-122"/>
                <a:ea typeface="黑体" panose="02010609060101010101" pitchFamily="49" charset="-122"/>
              </a:rPr>
              <a:t>扩展</a:t>
            </a:r>
            <a:r>
              <a:rPr lang="zh-CN" altLang="en-US" sz="2000" b="1" dirty="0">
                <a:latin typeface="黑体" panose="02010609060101010101" pitchFamily="49" charset="-122"/>
                <a:ea typeface="黑体" panose="02010609060101010101" pitchFamily="49" charset="-122"/>
              </a:rPr>
              <a:t> </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向选定的点添加一个或多个子节点</a:t>
            </a:r>
          </a:p>
        </p:txBody>
      </p:sp>
      <p:sp>
        <p:nvSpPr>
          <p:cNvPr id="7" name="矩形 4"/>
          <p:cNvSpPr>
            <a:spLocks noChangeArrowheads="1"/>
          </p:cNvSpPr>
          <p:nvPr/>
        </p:nvSpPr>
        <p:spPr bwMode="auto">
          <a:xfrm>
            <a:off x="6252210" y="5918894"/>
            <a:ext cx="100965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000" b="1" dirty="0">
                <a:solidFill>
                  <a:srgbClr val="FF0000"/>
                </a:solidFill>
                <a:latin typeface="黑体" panose="02010609060101010101" pitchFamily="49" charset="-122"/>
                <a:ea typeface="黑体" panose="02010609060101010101" pitchFamily="49" charset="-122"/>
              </a:rPr>
              <a:t>模拟</a:t>
            </a:r>
            <a:r>
              <a:rPr lang="zh-CN" altLang="en-US" sz="2000" b="1" dirty="0">
                <a:latin typeface="黑体" panose="02010609060101010101" pitchFamily="49" charset="-122"/>
                <a:ea typeface="黑体" panose="02010609060101010101" pitchFamily="49" charset="-122"/>
              </a:rPr>
              <a:t> </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对扩展出的节点用蒙特卡洛方法进行模拟</a:t>
            </a:r>
          </a:p>
          <a:p>
            <a:pPr>
              <a:lnSpc>
                <a:spcPct val="100000"/>
              </a:lnSpc>
              <a:spcBef>
                <a:spcPct val="0"/>
              </a:spcBef>
              <a:buFontTx/>
              <a:buNone/>
            </a:pPr>
            <a:r>
              <a:rPr lang="zh-CN" altLang="en-US" sz="2000" b="1" dirty="0">
                <a:solidFill>
                  <a:srgbClr val="FF0000"/>
                </a:solidFill>
                <a:latin typeface="黑体" panose="02010609060101010101" pitchFamily="49" charset="-122"/>
                <a:ea typeface="黑体" panose="02010609060101010101" pitchFamily="49" charset="-122"/>
              </a:rPr>
              <a:t>回溯</a:t>
            </a:r>
            <a:r>
              <a:rPr lang="zh-CN" altLang="en-US" sz="2000" b="1" dirty="0">
                <a:latin typeface="黑体" panose="02010609060101010101" pitchFamily="49" charset="-122"/>
                <a:ea typeface="黑体" panose="02010609060101010101" pitchFamily="49" charset="-122"/>
              </a:rPr>
              <a:t> </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根据模拟结果依次向上更新祖先节点估计值</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任意多边形 45"/>
          <p:cNvSpPr/>
          <p:nvPr/>
        </p:nvSpPr>
        <p:spPr bwMode="auto">
          <a:xfrm>
            <a:off x="2486025" y="3311525"/>
            <a:ext cx="2378075" cy="171450"/>
          </a:xfrm>
          <a:custGeom>
            <a:avLst/>
            <a:gdLst>
              <a:gd name="T0" fmla="*/ 0 w 1307927"/>
              <a:gd name="T1" fmla="*/ 0 h 101600"/>
              <a:gd name="T2" fmla="*/ 80336888 w 1307927"/>
              <a:gd name="T3" fmla="*/ 0 h 101600"/>
              <a:gd name="T4" fmla="*/ 85883719 w 1307927"/>
              <a:gd name="T5" fmla="*/ 3953726 h 101600"/>
              <a:gd name="T6" fmla="*/ 0 w 1307927"/>
              <a:gd name="T7" fmla="*/ 3953726 h 101600"/>
              <a:gd name="T8" fmla="*/ 0 w 1307927"/>
              <a:gd name="T9" fmla="*/ 0 h 101600"/>
              <a:gd name="T10" fmla="*/ 0 60000 65536"/>
              <a:gd name="T11" fmla="*/ 0 60000 65536"/>
              <a:gd name="T12" fmla="*/ 0 60000 65536"/>
              <a:gd name="T13" fmla="*/ 0 60000 65536"/>
              <a:gd name="T14" fmla="*/ 0 60000 65536"/>
              <a:gd name="T15" fmla="*/ 0 w 1307927"/>
              <a:gd name="T16" fmla="*/ 0 h 101600"/>
              <a:gd name="T17" fmla="*/ 1307927 w 1307927"/>
              <a:gd name="T18" fmla="*/ 101600 h 101600"/>
            </a:gdLst>
            <a:ahLst/>
            <a:cxnLst>
              <a:cxn ang="T10">
                <a:pos x="T0" y="T1"/>
              </a:cxn>
              <a:cxn ang="T11">
                <a:pos x="T2" y="T3"/>
              </a:cxn>
              <a:cxn ang="T12">
                <a:pos x="T4" y="T5"/>
              </a:cxn>
              <a:cxn ang="T13">
                <a:pos x="T6" y="T7"/>
              </a:cxn>
              <a:cxn ang="T14">
                <a:pos x="T8" y="T9"/>
              </a:cxn>
            </a:cxnLst>
            <a:rect l="T15" t="T16" r="T17" b="T18"/>
            <a:pathLst>
              <a:path w="1307927" h="101600">
                <a:moveTo>
                  <a:pt x="0" y="0"/>
                </a:moveTo>
                <a:lnTo>
                  <a:pt x="1223454" y="0"/>
                </a:lnTo>
                <a:lnTo>
                  <a:pt x="1307927" y="101600"/>
                </a:lnTo>
                <a:lnTo>
                  <a:pt x="0" y="101600"/>
                </a:lnTo>
                <a:lnTo>
                  <a:pt x="0" y="0"/>
                </a:lnTo>
                <a:close/>
              </a:path>
            </a:pathLst>
          </a:custGeom>
          <a:solidFill>
            <a:srgbClr val="E5AA57"/>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7651" name="任意多边形 126"/>
          <p:cNvSpPr/>
          <p:nvPr/>
        </p:nvSpPr>
        <p:spPr bwMode="auto">
          <a:xfrm>
            <a:off x="5064125" y="3311525"/>
            <a:ext cx="5256213" cy="171450"/>
          </a:xfrm>
          <a:custGeom>
            <a:avLst/>
            <a:gdLst>
              <a:gd name="T0" fmla="*/ 0 w 2891416"/>
              <a:gd name="T1" fmla="*/ 0 h 101600"/>
              <a:gd name="T2" fmla="*/ 189653094 w 2891416"/>
              <a:gd name="T3" fmla="*/ 0 h 101600"/>
              <a:gd name="T4" fmla="*/ 189653094 w 2891416"/>
              <a:gd name="T5" fmla="*/ 3953726 h 101600"/>
              <a:gd name="T6" fmla="*/ 5540735 w 2891416"/>
              <a:gd name="T7" fmla="*/ 3953726 h 101600"/>
              <a:gd name="T8" fmla="*/ 0 w 2891416"/>
              <a:gd name="T9" fmla="*/ 0 h 101600"/>
              <a:gd name="T10" fmla="*/ 0 60000 65536"/>
              <a:gd name="T11" fmla="*/ 0 60000 65536"/>
              <a:gd name="T12" fmla="*/ 0 60000 65536"/>
              <a:gd name="T13" fmla="*/ 0 60000 65536"/>
              <a:gd name="T14" fmla="*/ 0 60000 65536"/>
              <a:gd name="T15" fmla="*/ 0 w 2891416"/>
              <a:gd name="T16" fmla="*/ 0 h 101600"/>
              <a:gd name="T17" fmla="*/ 2891416 w 2891416"/>
              <a:gd name="T18" fmla="*/ 101600 h 101600"/>
            </a:gdLst>
            <a:ahLst/>
            <a:cxnLst>
              <a:cxn ang="T10">
                <a:pos x="T0" y="T1"/>
              </a:cxn>
              <a:cxn ang="T11">
                <a:pos x="T2" y="T3"/>
              </a:cxn>
              <a:cxn ang="T12">
                <a:pos x="T4" y="T5"/>
              </a:cxn>
              <a:cxn ang="T13">
                <a:pos x="T6" y="T7"/>
              </a:cxn>
              <a:cxn ang="T14">
                <a:pos x="T8" y="T9"/>
              </a:cxn>
            </a:cxnLst>
            <a:rect l="T15" t="T16" r="T17" b="T18"/>
            <a:pathLst>
              <a:path w="2891416" h="101600">
                <a:moveTo>
                  <a:pt x="0" y="0"/>
                </a:moveTo>
                <a:lnTo>
                  <a:pt x="2891416" y="0"/>
                </a:lnTo>
                <a:lnTo>
                  <a:pt x="2891416" y="101600"/>
                </a:lnTo>
                <a:lnTo>
                  <a:pt x="84473" y="101600"/>
                </a:lnTo>
                <a:lnTo>
                  <a:pt x="0" y="0"/>
                </a:lnTo>
                <a:close/>
              </a:path>
            </a:pathLst>
          </a:custGeom>
          <a:solidFill>
            <a:srgbClr val="0176AB"/>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7652" name="文本框 69"/>
          <p:cNvSpPr txBox="1">
            <a:spLocks noChangeArrowheads="1"/>
          </p:cNvSpPr>
          <p:nvPr/>
        </p:nvSpPr>
        <p:spPr bwMode="auto">
          <a:xfrm>
            <a:off x="5057775" y="2495550"/>
            <a:ext cx="554831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400" b="1">
                <a:solidFill>
                  <a:srgbClr val="262626"/>
                </a:solidFill>
                <a:latin typeface="微软雅黑" panose="020B0503020204020204" pitchFamily="34" charset="-122"/>
                <a:ea typeface="微软雅黑" panose="020B0503020204020204" pitchFamily="34" charset="-122"/>
              </a:rPr>
              <a:t>深度学习与智能围棋</a:t>
            </a:r>
            <a:endParaRPr lang="zh-CN" altLang="zh-CN" sz="4400" b="1">
              <a:solidFill>
                <a:srgbClr val="262626"/>
              </a:solidFill>
              <a:latin typeface="微软雅黑" panose="020B0503020204020204" pitchFamily="34" charset="-122"/>
              <a:ea typeface="微软雅黑" panose="020B0503020204020204" pitchFamily="34" charset="-122"/>
            </a:endParaRPr>
          </a:p>
        </p:txBody>
      </p:sp>
      <p:sp>
        <p:nvSpPr>
          <p:cNvPr id="27653" name="文本框 69"/>
          <p:cNvSpPr txBox="1">
            <a:spLocks noChangeArrowheads="1"/>
          </p:cNvSpPr>
          <p:nvPr/>
        </p:nvSpPr>
        <p:spPr bwMode="auto">
          <a:xfrm>
            <a:off x="2447925" y="2519363"/>
            <a:ext cx="24161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zh-CN" sz="4400" b="1">
                <a:solidFill>
                  <a:srgbClr val="262626"/>
                </a:solidFill>
                <a:latin typeface="微软雅黑" panose="020B0503020204020204" pitchFamily="34" charset="-122"/>
                <a:ea typeface="微软雅黑" panose="020B0503020204020204" pitchFamily="34" charset="-122"/>
              </a:rPr>
              <a:t>第二节</a:t>
            </a:r>
          </a:p>
        </p:txBody>
      </p:sp>
      <p:sp>
        <p:nvSpPr>
          <p:cNvPr id="27654" name="矩形 47"/>
          <p:cNvSpPr>
            <a:spLocks noChangeArrowheads="1"/>
          </p:cNvSpPr>
          <p:nvPr/>
        </p:nvSpPr>
        <p:spPr bwMode="auto">
          <a:xfrm>
            <a:off x="5129212" y="3590925"/>
            <a:ext cx="5476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zh-CN" altLang="en-US" sz="2400" dirty="0">
                <a:solidFill>
                  <a:srgbClr val="262626"/>
                </a:solidFill>
                <a:latin typeface="微软雅黑" panose="020B0503020204020204" pitchFamily="34" charset="-122"/>
                <a:ea typeface="微软雅黑" panose="020B0503020204020204" pitchFamily="34" charset="-122"/>
              </a:rPr>
              <a:t>从</a:t>
            </a:r>
            <a:r>
              <a:rPr lang="en-US" altLang="zh-CN" sz="2400" dirty="0" err="1">
                <a:solidFill>
                  <a:srgbClr val="262626"/>
                </a:solidFill>
                <a:latin typeface="微软雅黑" panose="020B0503020204020204" pitchFamily="34" charset="-122"/>
                <a:ea typeface="微软雅黑" panose="020B0503020204020204" pitchFamily="34" charset="-122"/>
              </a:rPr>
              <a:t>AlphaGo</a:t>
            </a:r>
            <a:r>
              <a:rPr lang="en-US" altLang="zh-CN" sz="2400" dirty="0">
                <a:solidFill>
                  <a:srgbClr val="262626"/>
                </a:solidFill>
                <a:latin typeface="微软雅黑" panose="020B0503020204020204" pitchFamily="34" charset="-122"/>
                <a:ea typeface="微软雅黑" panose="020B0503020204020204" pitchFamily="34" charset="-122"/>
              </a:rPr>
              <a:t> Lee/Master</a:t>
            </a:r>
            <a:r>
              <a:rPr lang="zh-CN" altLang="en-US" sz="2400" dirty="0">
                <a:solidFill>
                  <a:srgbClr val="262626"/>
                </a:solidFill>
                <a:latin typeface="微软雅黑" panose="020B0503020204020204" pitchFamily="34" charset="-122"/>
                <a:ea typeface="微软雅黑" panose="020B0503020204020204" pitchFamily="34" charset="-122"/>
              </a:rPr>
              <a:t>讲起</a:t>
            </a:r>
            <a:endParaRPr lang="zh-CN" altLang="zh-CN" sz="2400" dirty="0">
              <a:solidFill>
                <a:srgbClr val="262626"/>
              </a:solidFill>
              <a:latin typeface="微软雅黑" panose="020B0503020204020204" pitchFamily="34" charset="-122"/>
              <a:ea typeface="微软雅黑" panose="020B0503020204020204" pitchFamily="34" charset="-122"/>
            </a:endParaRPr>
          </a:p>
        </p:txBody>
      </p:sp>
      <p:sp>
        <p:nvSpPr>
          <p:cNvPr id="27655" name="矩形 50"/>
          <p:cNvSpPr>
            <a:spLocks noChangeArrowheads="1"/>
          </p:cNvSpPr>
          <p:nvPr/>
        </p:nvSpPr>
        <p:spPr bwMode="auto">
          <a:xfrm>
            <a:off x="5129213" y="4122738"/>
            <a:ext cx="4686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zh-CN" altLang="en-US" sz="2400">
                <a:solidFill>
                  <a:srgbClr val="262626"/>
                </a:solidFill>
                <a:latin typeface="微软雅黑" panose="020B0503020204020204" pitchFamily="34" charset="-122"/>
                <a:ea typeface="微软雅黑" panose="020B0503020204020204" pitchFamily="34" charset="-122"/>
              </a:rPr>
              <a:t>蒙特卡洛树式搜索</a:t>
            </a:r>
            <a:endParaRPr lang="zh-CN" altLang="zh-CN" sz="2400">
              <a:solidFill>
                <a:srgbClr val="262626"/>
              </a:solidFill>
              <a:latin typeface="微软雅黑" panose="020B0503020204020204" pitchFamily="34" charset="-122"/>
              <a:ea typeface="微软雅黑" panose="020B0503020204020204" pitchFamily="34" charset="-122"/>
            </a:endParaRPr>
          </a:p>
        </p:txBody>
      </p:sp>
      <p:sp>
        <p:nvSpPr>
          <p:cNvPr id="27656" name="矩形 50"/>
          <p:cNvSpPr>
            <a:spLocks noChangeArrowheads="1"/>
          </p:cNvSpPr>
          <p:nvPr/>
        </p:nvSpPr>
        <p:spPr bwMode="auto">
          <a:xfrm>
            <a:off x="5126038" y="4619625"/>
            <a:ext cx="3551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en-US" altLang="zh-CN" sz="2400" dirty="0" err="1">
                <a:solidFill>
                  <a:srgbClr val="262626"/>
                </a:solidFill>
                <a:latin typeface="微软雅黑" panose="020B0503020204020204" pitchFamily="34" charset="-122"/>
                <a:ea typeface="微软雅黑" panose="020B0503020204020204" pitchFamily="34" charset="-122"/>
              </a:rPr>
              <a:t>AlphaGo</a:t>
            </a:r>
            <a:r>
              <a:rPr lang="zh-CN" altLang="en-US" sz="2400" dirty="0">
                <a:solidFill>
                  <a:srgbClr val="262626"/>
                </a:solidFill>
                <a:latin typeface="微软雅黑" panose="020B0503020204020204" pitchFamily="34" charset="-122"/>
                <a:ea typeface="微软雅黑" panose="020B0503020204020204" pitchFamily="34" charset="-122"/>
              </a:rPr>
              <a:t>的实现原理</a:t>
            </a:r>
            <a:endParaRPr lang="zh-CN" altLang="zh-CN" sz="2400" dirty="0">
              <a:solidFill>
                <a:srgbClr val="262626"/>
              </a:solidFill>
              <a:latin typeface="微软雅黑" panose="020B0503020204020204" pitchFamily="34" charset="-122"/>
              <a:ea typeface="微软雅黑" panose="020B0503020204020204" pitchFamily="34" charset="-122"/>
            </a:endParaRPr>
          </a:p>
        </p:txBody>
      </p:sp>
      <p:sp>
        <p:nvSpPr>
          <p:cNvPr id="9" name="右箭头 8"/>
          <p:cNvSpPr/>
          <p:nvPr/>
        </p:nvSpPr>
        <p:spPr>
          <a:xfrm rot="10800000">
            <a:off x="9141042" y="4581525"/>
            <a:ext cx="1131570" cy="518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50"/>
          <p:cNvSpPr>
            <a:spLocks noChangeArrowheads="1"/>
          </p:cNvSpPr>
          <p:nvPr/>
        </p:nvSpPr>
        <p:spPr bwMode="auto">
          <a:xfrm>
            <a:off x="5126038" y="5092065"/>
            <a:ext cx="3551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en-US" altLang="zh-CN" sz="2400" dirty="0" err="1">
                <a:solidFill>
                  <a:srgbClr val="262626"/>
                </a:solidFill>
                <a:latin typeface="微软雅黑" panose="020B0503020204020204" pitchFamily="34" charset="-122"/>
                <a:ea typeface="微软雅黑" panose="020B0503020204020204" pitchFamily="34" charset="-122"/>
              </a:rPr>
              <a:t>AlphaGo</a:t>
            </a:r>
            <a:r>
              <a:rPr lang="en-US" altLang="zh-CN" sz="2400" dirty="0">
                <a:solidFill>
                  <a:srgbClr val="262626"/>
                </a:solidFill>
                <a:latin typeface="微软雅黑" panose="020B0503020204020204" pitchFamily="34" charset="-122"/>
                <a:ea typeface="微软雅黑" panose="020B0503020204020204" pitchFamily="34" charset="-122"/>
              </a:rPr>
              <a:t> Zero</a:t>
            </a:r>
            <a:endParaRPr lang="zh-CN" altLang="zh-CN" sz="2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图片 57" descr="level.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5575" y="2797175"/>
            <a:ext cx="1563688"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直角三角形 4"/>
          <p:cNvSpPr>
            <a:spLocks noChangeArrowheads="1"/>
          </p:cNvSpPr>
          <p:nvPr/>
        </p:nvSpPr>
        <p:spPr bwMode="auto">
          <a:xfrm rot="-5400000">
            <a:off x="11830050" y="6515100"/>
            <a:ext cx="273050" cy="273050"/>
          </a:xfrm>
          <a:prstGeom prst="rtTriangle">
            <a:avLst/>
          </a:prstGeom>
          <a:solidFill>
            <a:srgbClr val="E5AA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33798" name="直接连接符 6"/>
          <p:cNvCxnSpPr>
            <a:cxnSpLocks noChangeShapeType="1"/>
          </p:cNvCxnSpPr>
          <p:nvPr/>
        </p:nvCxnSpPr>
        <p:spPr bwMode="auto">
          <a:xfrm flipV="1">
            <a:off x="7467600" y="5267325"/>
            <a:ext cx="1143000" cy="0"/>
          </a:xfrm>
          <a:prstGeom prst="line">
            <a:avLst/>
          </a:prstGeom>
          <a:noFill/>
          <a:ln w="12700">
            <a:solidFill>
              <a:srgbClr val="404040"/>
            </a:solidFill>
            <a:round/>
          </a:ln>
          <a:extLst>
            <a:ext uri="{909E8E84-426E-40DD-AFC4-6F175D3DCCD1}">
              <a14:hiddenFill xmlns:a14="http://schemas.microsoft.com/office/drawing/2010/main">
                <a:noFill/>
              </a14:hiddenFill>
            </a:ext>
          </a:extLst>
        </p:spPr>
      </p:cxnSp>
      <p:sp>
        <p:nvSpPr>
          <p:cNvPr id="33799" name="椭圆 7"/>
          <p:cNvSpPr>
            <a:spLocks noChangeArrowheads="1"/>
          </p:cNvSpPr>
          <p:nvPr/>
        </p:nvSpPr>
        <p:spPr bwMode="auto">
          <a:xfrm>
            <a:off x="8561388" y="5227638"/>
            <a:ext cx="98425" cy="9842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262626"/>
              </a:solidFill>
            </a:endParaRPr>
          </a:p>
        </p:txBody>
      </p:sp>
      <p:sp>
        <p:nvSpPr>
          <p:cNvPr id="33800" name="椭圆 9"/>
          <p:cNvSpPr>
            <a:spLocks noChangeArrowheads="1"/>
          </p:cNvSpPr>
          <p:nvPr/>
        </p:nvSpPr>
        <p:spPr bwMode="auto">
          <a:xfrm>
            <a:off x="8561388" y="3732213"/>
            <a:ext cx="98425" cy="9842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262626"/>
              </a:solidFill>
            </a:endParaRPr>
          </a:p>
        </p:txBody>
      </p:sp>
      <p:sp>
        <p:nvSpPr>
          <p:cNvPr id="33801" name="六边形 10"/>
          <p:cNvSpPr>
            <a:spLocks noChangeArrowheads="1"/>
          </p:cNvSpPr>
          <p:nvPr/>
        </p:nvSpPr>
        <p:spPr bwMode="auto">
          <a:xfrm>
            <a:off x="4419600" y="2298700"/>
            <a:ext cx="3470275" cy="2990850"/>
          </a:xfrm>
          <a:prstGeom prst="hexagon">
            <a:avLst>
              <a:gd name="adj" fmla="val 25000"/>
              <a:gd name="vf" fmla="val 115470"/>
            </a:avLst>
          </a:prstGeom>
          <a:noFill/>
          <a:ln w="12700">
            <a:solidFill>
              <a:srgbClr val="404040"/>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262626"/>
              </a:solidFill>
            </a:endParaRPr>
          </a:p>
        </p:txBody>
      </p:sp>
      <p:cxnSp>
        <p:nvCxnSpPr>
          <p:cNvPr id="33802" name="直接连接符 11"/>
          <p:cNvCxnSpPr>
            <a:cxnSpLocks noChangeShapeType="1"/>
            <a:stCxn id="33801" idx="2"/>
            <a:endCxn id="33801" idx="2"/>
          </p:cNvCxnSpPr>
          <p:nvPr/>
        </p:nvCxnSpPr>
        <p:spPr bwMode="auto">
          <a:xfrm>
            <a:off x="5167313" y="2298700"/>
            <a:ext cx="1974850" cy="2990850"/>
          </a:xfrm>
          <a:prstGeom prst="line">
            <a:avLst/>
          </a:prstGeom>
          <a:noFill/>
          <a:ln w="3175">
            <a:solidFill>
              <a:srgbClr val="404040"/>
            </a:solidFill>
            <a:round/>
          </a:ln>
          <a:extLst>
            <a:ext uri="{909E8E84-426E-40DD-AFC4-6F175D3DCCD1}">
              <a14:hiddenFill xmlns:a14="http://schemas.microsoft.com/office/drawing/2010/main">
                <a:noFill/>
              </a14:hiddenFill>
            </a:ext>
          </a:extLst>
        </p:spPr>
      </p:cxnSp>
      <p:cxnSp>
        <p:nvCxnSpPr>
          <p:cNvPr id="33803" name="直接连接符 12"/>
          <p:cNvCxnSpPr>
            <a:cxnSpLocks noChangeShapeType="1"/>
          </p:cNvCxnSpPr>
          <p:nvPr/>
        </p:nvCxnSpPr>
        <p:spPr bwMode="auto">
          <a:xfrm flipH="1">
            <a:off x="5167313" y="2298700"/>
            <a:ext cx="1974850" cy="2990850"/>
          </a:xfrm>
          <a:prstGeom prst="line">
            <a:avLst/>
          </a:prstGeom>
          <a:noFill/>
          <a:ln w="3175">
            <a:solidFill>
              <a:srgbClr val="404040"/>
            </a:solidFill>
            <a:round/>
          </a:ln>
          <a:extLst>
            <a:ext uri="{909E8E84-426E-40DD-AFC4-6F175D3DCCD1}">
              <a14:hiddenFill xmlns:a14="http://schemas.microsoft.com/office/drawing/2010/main">
                <a:noFill/>
              </a14:hiddenFill>
            </a:ext>
          </a:extLst>
        </p:spPr>
      </p:cxnSp>
      <p:cxnSp>
        <p:nvCxnSpPr>
          <p:cNvPr id="33804" name="直接连接符 13"/>
          <p:cNvCxnSpPr>
            <a:cxnSpLocks noChangeShapeType="1"/>
            <a:endCxn id="33801" idx="2"/>
          </p:cNvCxnSpPr>
          <p:nvPr/>
        </p:nvCxnSpPr>
        <p:spPr bwMode="auto">
          <a:xfrm>
            <a:off x="4419600" y="3794125"/>
            <a:ext cx="3470275" cy="0"/>
          </a:xfrm>
          <a:prstGeom prst="line">
            <a:avLst/>
          </a:prstGeom>
          <a:noFill/>
          <a:ln w="3175">
            <a:solidFill>
              <a:srgbClr val="404040"/>
            </a:solidFill>
            <a:round/>
          </a:ln>
          <a:extLst>
            <a:ext uri="{909E8E84-426E-40DD-AFC4-6F175D3DCCD1}">
              <a14:hiddenFill xmlns:a14="http://schemas.microsoft.com/office/drawing/2010/main">
                <a:noFill/>
              </a14:hiddenFill>
            </a:ext>
          </a:extLst>
        </p:spPr>
      </p:cxnSp>
      <p:sp>
        <p:nvSpPr>
          <p:cNvPr id="33805" name="椭圆 14"/>
          <p:cNvSpPr>
            <a:spLocks noChangeArrowheads="1"/>
          </p:cNvSpPr>
          <p:nvPr/>
        </p:nvSpPr>
        <p:spPr bwMode="auto">
          <a:xfrm>
            <a:off x="6594475" y="1847850"/>
            <a:ext cx="881063" cy="882650"/>
          </a:xfrm>
          <a:prstGeom prst="ellipse">
            <a:avLst/>
          </a:prstGeom>
          <a:gradFill rotWithShape="1">
            <a:gsLst>
              <a:gs pos="0">
                <a:schemeClr val="bg1"/>
              </a:gs>
              <a:gs pos="100000">
                <a:srgbClr val="D9D9D9"/>
              </a:gs>
            </a:gsLst>
            <a:lin ang="5400000" scaled="1"/>
          </a:gradFill>
          <a:ln w="12700">
            <a:solidFill>
              <a:schemeClr val="bg1"/>
            </a:solidFill>
            <a:round/>
          </a:ln>
          <a:effectLst>
            <a:outerShdw dist="63500" dir="8100000" algn="ctr" rotWithShape="0">
              <a:srgbClr val="000000">
                <a:alpha val="25000"/>
              </a:srgbClr>
            </a:outerShdw>
          </a:effec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3100">
              <a:solidFill>
                <a:srgbClr val="262626"/>
              </a:solidFill>
            </a:endParaRPr>
          </a:p>
        </p:txBody>
      </p:sp>
      <p:sp>
        <p:nvSpPr>
          <p:cNvPr id="33806" name="椭圆 15"/>
          <p:cNvSpPr>
            <a:spLocks noChangeArrowheads="1"/>
          </p:cNvSpPr>
          <p:nvPr/>
        </p:nvSpPr>
        <p:spPr bwMode="auto">
          <a:xfrm>
            <a:off x="6659563" y="1914525"/>
            <a:ext cx="749300" cy="749300"/>
          </a:xfrm>
          <a:prstGeom prst="ellipse">
            <a:avLst/>
          </a:prstGeom>
          <a:solidFill>
            <a:srgbClr val="E5AA57"/>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3100">
              <a:solidFill>
                <a:srgbClr val="262626"/>
              </a:solidFill>
            </a:endParaRPr>
          </a:p>
        </p:txBody>
      </p:sp>
      <p:pic>
        <p:nvPicPr>
          <p:cNvPr id="33807" name="图片 2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5613" y="2055813"/>
            <a:ext cx="468312"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8" name="图片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6650" y="4984750"/>
            <a:ext cx="441325"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9" name="图片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0388" y="5014913"/>
            <a:ext cx="369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0" name="椭圆 26"/>
          <p:cNvSpPr>
            <a:spLocks noChangeArrowheads="1"/>
          </p:cNvSpPr>
          <p:nvPr/>
        </p:nvSpPr>
        <p:spPr bwMode="auto">
          <a:xfrm>
            <a:off x="4727575" y="1847850"/>
            <a:ext cx="881063" cy="882650"/>
          </a:xfrm>
          <a:prstGeom prst="ellipse">
            <a:avLst/>
          </a:prstGeom>
          <a:gradFill rotWithShape="1">
            <a:gsLst>
              <a:gs pos="0">
                <a:schemeClr val="bg1"/>
              </a:gs>
              <a:gs pos="100000">
                <a:srgbClr val="D9D9D9"/>
              </a:gs>
            </a:gsLst>
            <a:lin ang="5400000" scaled="1"/>
          </a:gradFill>
          <a:ln w="12700">
            <a:solidFill>
              <a:schemeClr val="bg1"/>
            </a:solidFill>
            <a:round/>
          </a:ln>
          <a:effectLst>
            <a:outerShdw dist="63500" dir="8100000" algn="ctr" rotWithShape="0">
              <a:srgbClr val="000000">
                <a:alpha val="25000"/>
              </a:srgbClr>
            </a:outerShdw>
          </a:effec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3100">
              <a:solidFill>
                <a:srgbClr val="262626"/>
              </a:solidFill>
            </a:endParaRPr>
          </a:p>
        </p:txBody>
      </p:sp>
      <p:sp>
        <p:nvSpPr>
          <p:cNvPr id="33811" name="椭圆 27"/>
          <p:cNvSpPr>
            <a:spLocks noChangeArrowheads="1"/>
          </p:cNvSpPr>
          <p:nvPr/>
        </p:nvSpPr>
        <p:spPr bwMode="auto">
          <a:xfrm>
            <a:off x="4792663" y="1914525"/>
            <a:ext cx="750887" cy="749300"/>
          </a:xfrm>
          <a:prstGeom prst="ellipse">
            <a:avLst/>
          </a:prstGeom>
          <a:solidFill>
            <a:srgbClr val="0176AB"/>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3100">
              <a:solidFill>
                <a:srgbClr val="262626"/>
              </a:solidFill>
            </a:endParaRPr>
          </a:p>
        </p:txBody>
      </p:sp>
      <p:pic>
        <p:nvPicPr>
          <p:cNvPr id="33812" name="图片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6650" y="2055813"/>
            <a:ext cx="46831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813" name="直接连接符 32"/>
          <p:cNvCxnSpPr>
            <a:cxnSpLocks noChangeShapeType="1"/>
          </p:cNvCxnSpPr>
          <p:nvPr/>
        </p:nvCxnSpPr>
        <p:spPr bwMode="auto">
          <a:xfrm flipV="1">
            <a:off x="7467600" y="2298700"/>
            <a:ext cx="1143000" cy="0"/>
          </a:xfrm>
          <a:prstGeom prst="line">
            <a:avLst/>
          </a:prstGeom>
          <a:noFill/>
          <a:ln w="12700">
            <a:solidFill>
              <a:srgbClr val="404040"/>
            </a:solidFill>
            <a:round/>
          </a:ln>
          <a:extLst>
            <a:ext uri="{909E8E84-426E-40DD-AFC4-6F175D3DCCD1}">
              <a14:hiddenFill xmlns:a14="http://schemas.microsoft.com/office/drawing/2010/main">
                <a:noFill/>
              </a14:hiddenFill>
            </a:ext>
          </a:extLst>
        </p:spPr>
      </p:cxnSp>
      <p:sp>
        <p:nvSpPr>
          <p:cNvPr id="33814" name="椭圆 33"/>
          <p:cNvSpPr>
            <a:spLocks noChangeArrowheads="1"/>
          </p:cNvSpPr>
          <p:nvPr/>
        </p:nvSpPr>
        <p:spPr bwMode="auto">
          <a:xfrm>
            <a:off x="8561388" y="2257425"/>
            <a:ext cx="98425" cy="9842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262626"/>
              </a:solidFill>
            </a:endParaRPr>
          </a:p>
        </p:txBody>
      </p:sp>
      <p:cxnSp>
        <p:nvCxnSpPr>
          <p:cNvPr id="33815" name="直接连接符 34"/>
          <p:cNvCxnSpPr>
            <a:cxnSpLocks noChangeShapeType="1"/>
          </p:cNvCxnSpPr>
          <p:nvPr/>
        </p:nvCxnSpPr>
        <p:spPr bwMode="auto">
          <a:xfrm flipH="1" flipV="1">
            <a:off x="3581400" y="5286375"/>
            <a:ext cx="1143000" cy="0"/>
          </a:xfrm>
          <a:prstGeom prst="line">
            <a:avLst/>
          </a:prstGeom>
          <a:noFill/>
          <a:ln w="12700">
            <a:solidFill>
              <a:srgbClr val="404040"/>
            </a:solidFill>
            <a:round/>
          </a:ln>
          <a:extLst>
            <a:ext uri="{909E8E84-426E-40DD-AFC4-6F175D3DCCD1}">
              <a14:hiddenFill xmlns:a14="http://schemas.microsoft.com/office/drawing/2010/main">
                <a:noFill/>
              </a14:hiddenFill>
            </a:ext>
          </a:extLst>
        </p:spPr>
      </p:cxnSp>
      <p:sp>
        <p:nvSpPr>
          <p:cNvPr id="33816" name="椭圆 35"/>
          <p:cNvSpPr>
            <a:spLocks noChangeArrowheads="1"/>
          </p:cNvSpPr>
          <p:nvPr/>
        </p:nvSpPr>
        <p:spPr bwMode="auto">
          <a:xfrm flipH="1">
            <a:off x="3532188" y="5246688"/>
            <a:ext cx="98425" cy="9842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262626"/>
              </a:solidFill>
            </a:endParaRPr>
          </a:p>
        </p:txBody>
      </p:sp>
      <p:sp>
        <p:nvSpPr>
          <p:cNvPr id="33817" name="椭圆 37"/>
          <p:cNvSpPr>
            <a:spLocks noChangeArrowheads="1"/>
          </p:cNvSpPr>
          <p:nvPr/>
        </p:nvSpPr>
        <p:spPr bwMode="auto">
          <a:xfrm flipH="1">
            <a:off x="3536950" y="3741738"/>
            <a:ext cx="100013" cy="9842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262626"/>
              </a:solidFill>
            </a:endParaRPr>
          </a:p>
        </p:txBody>
      </p:sp>
      <p:cxnSp>
        <p:nvCxnSpPr>
          <p:cNvPr id="33818" name="直接连接符 38"/>
          <p:cNvCxnSpPr>
            <a:cxnSpLocks noChangeShapeType="1"/>
          </p:cNvCxnSpPr>
          <p:nvPr/>
        </p:nvCxnSpPr>
        <p:spPr bwMode="auto">
          <a:xfrm flipH="1" flipV="1">
            <a:off x="3581400" y="2317750"/>
            <a:ext cx="1143000" cy="0"/>
          </a:xfrm>
          <a:prstGeom prst="line">
            <a:avLst/>
          </a:prstGeom>
          <a:noFill/>
          <a:ln w="12700">
            <a:solidFill>
              <a:srgbClr val="404040"/>
            </a:solidFill>
            <a:round/>
          </a:ln>
          <a:extLst>
            <a:ext uri="{909E8E84-426E-40DD-AFC4-6F175D3DCCD1}">
              <a14:hiddenFill xmlns:a14="http://schemas.microsoft.com/office/drawing/2010/main">
                <a:noFill/>
              </a14:hiddenFill>
            </a:ext>
          </a:extLst>
        </p:spPr>
      </p:cxnSp>
      <p:sp>
        <p:nvSpPr>
          <p:cNvPr id="33819" name="椭圆 39"/>
          <p:cNvSpPr>
            <a:spLocks noChangeArrowheads="1"/>
          </p:cNvSpPr>
          <p:nvPr/>
        </p:nvSpPr>
        <p:spPr bwMode="auto">
          <a:xfrm flipH="1">
            <a:off x="3532188" y="2278063"/>
            <a:ext cx="98425" cy="9842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262626"/>
              </a:solidFill>
            </a:endParaRPr>
          </a:p>
        </p:txBody>
      </p:sp>
      <p:grpSp>
        <p:nvGrpSpPr>
          <p:cNvPr id="33820" name="组合 49"/>
          <p:cNvGrpSpPr/>
          <p:nvPr/>
        </p:nvGrpSpPr>
        <p:grpSpPr bwMode="auto">
          <a:xfrm>
            <a:off x="8874125" y="1874838"/>
            <a:ext cx="2903538" cy="1297402"/>
            <a:chOff x="-1" y="0"/>
            <a:chExt cx="2903603" cy="1296431"/>
          </a:xfrm>
        </p:grpSpPr>
        <p:sp>
          <p:nvSpPr>
            <p:cNvPr id="33834" name="TextBox 35"/>
            <p:cNvSpPr txBox="1">
              <a:spLocks noChangeArrowheads="1"/>
            </p:cNvSpPr>
            <p:nvPr/>
          </p:nvSpPr>
          <p:spPr bwMode="auto">
            <a:xfrm>
              <a:off x="142" y="343038"/>
              <a:ext cx="2766816" cy="953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1400" b="1" dirty="0">
                  <a:solidFill>
                    <a:srgbClr val="262626"/>
                  </a:solidFill>
                  <a:latin typeface="黑体" panose="02010609060101010101" pitchFamily="49" charset="-122"/>
                  <a:ea typeface="黑体" panose="02010609060101010101" pitchFamily="49" charset="-122"/>
                </a:rPr>
                <a:t>13</a:t>
              </a:r>
              <a:r>
                <a:rPr lang="zh-CN" altLang="en-US" sz="1400" b="1" dirty="0">
                  <a:solidFill>
                    <a:srgbClr val="262626"/>
                  </a:solidFill>
                  <a:latin typeface="黑体" panose="02010609060101010101" pitchFamily="49" charset="-122"/>
                  <a:ea typeface="黑体" panose="02010609060101010101" pitchFamily="49" charset="-122"/>
                </a:rPr>
                <a:t>个卷积层，每层</a:t>
              </a:r>
              <a:r>
                <a:rPr lang="en-US" altLang="zh-CN" sz="1400" b="1" dirty="0">
                  <a:solidFill>
                    <a:srgbClr val="262626"/>
                  </a:solidFill>
                  <a:latin typeface="黑体" panose="02010609060101010101" pitchFamily="49" charset="-122"/>
                  <a:ea typeface="黑体" panose="02010609060101010101" pitchFamily="49" charset="-122"/>
                </a:rPr>
                <a:t>192</a:t>
              </a:r>
              <a:r>
                <a:rPr lang="zh-CN" altLang="en-US" sz="1400" b="1" dirty="0">
                  <a:solidFill>
                    <a:srgbClr val="262626"/>
                  </a:solidFill>
                  <a:latin typeface="黑体" panose="02010609060101010101" pitchFamily="49" charset="-122"/>
                  <a:ea typeface="黑体" panose="02010609060101010101" pitchFamily="49" charset="-122"/>
                </a:rPr>
                <a:t>个卷积核，每个卷积核</a:t>
              </a:r>
              <a:r>
                <a:rPr lang="en-US" altLang="zh-CN" sz="1400" b="1" dirty="0">
                  <a:solidFill>
                    <a:srgbClr val="262626"/>
                  </a:solidFill>
                  <a:latin typeface="黑体" panose="02010609060101010101" pitchFamily="49" charset="-122"/>
                  <a:ea typeface="黑体" panose="02010609060101010101" pitchFamily="49" charset="-122"/>
                </a:rPr>
                <a:t>3*3</a:t>
              </a:r>
              <a:r>
                <a:rPr lang="zh-CN" altLang="en-US" sz="1400" b="1" dirty="0">
                  <a:solidFill>
                    <a:srgbClr val="262626"/>
                  </a:solidFill>
                  <a:latin typeface="黑体" panose="02010609060101010101" pitchFamily="49" charset="-122"/>
                  <a:ea typeface="黑体" panose="02010609060101010101" pitchFamily="49" charset="-122"/>
                </a:rPr>
                <a:t>，参数个数</a:t>
              </a:r>
              <a:r>
                <a:rPr lang="en-US" altLang="zh-CN" sz="1400" b="1" dirty="0">
                  <a:solidFill>
                    <a:srgbClr val="262626"/>
                  </a:solidFill>
                  <a:latin typeface="黑体" panose="02010609060101010101" pitchFamily="49" charset="-122"/>
                  <a:ea typeface="黑体" panose="02010609060101010101" pitchFamily="49" charset="-122"/>
                </a:rPr>
                <a:t>800</a:t>
              </a:r>
              <a:r>
                <a:rPr lang="zh-CN" altLang="en-US" sz="1400" b="1" dirty="0">
                  <a:solidFill>
                    <a:srgbClr val="262626"/>
                  </a:solidFill>
                  <a:latin typeface="黑体" panose="02010609060101010101" pitchFamily="49" charset="-122"/>
                  <a:ea typeface="黑体" panose="02010609060101010101" pitchFamily="49" charset="-122"/>
                </a:rPr>
                <a:t>万</a:t>
              </a:r>
              <a:r>
                <a:rPr lang="en-US" altLang="zh-CN" sz="1400" b="1" dirty="0">
                  <a:solidFill>
                    <a:srgbClr val="262626"/>
                  </a:solidFill>
                  <a:latin typeface="黑体" panose="02010609060101010101" pitchFamily="49" charset="-122"/>
                  <a:ea typeface="黑体" panose="02010609060101010101" pitchFamily="49" charset="-122"/>
                </a:rPr>
                <a:t>+</a:t>
              </a:r>
            </a:p>
            <a:p>
              <a:pPr algn="just" eaLnBrk="1" hangingPunct="1">
                <a:lnSpc>
                  <a:spcPct val="100000"/>
                </a:lnSpc>
                <a:spcBef>
                  <a:spcPct val="0"/>
                </a:spcBef>
                <a:buFont typeface="Arial" panose="020B0604020202020204" pitchFamily="34" charset="0"/>
                <a:buNone/>
              </a:pPr>
              <a:r>
                <a:rPr lang="en-US" altLang="zh-CN" sz="1400" b="1" dirty="0">
                  <a:solidFill>
                    <a:srgbClr val="262626"/>
                  </a:solidFill>
                  <a:latin typeface="黑体" panose="02010609060101010101" pitchFamily="49" charset="-122"/>
                  <a:ea typeface="黑体" panose="02010609060101010101" pitchFamily="49" charset="-122"/>
                </a:rPr>
                <a:t>GPU  3ms/</a:t>
              </a:r>
              <a:r>
                <a:rPr lang="zh-CN" altLang="en-US" sz="1400" b="1" dirty="0">
                  <a:solidFill>
                    <a:srgbClr val="262626"/>
                  </a:solidFill>
                  <a:latin typeface="黑体" panose="02010609060101010101" pitchFamily="49" charset="-122"/>
                  <a:ea typeface="黑体" panose="02010609060101010101" pitchFamily="49" charset="-122"/>
                </a:rPr>
                <a:t>步</a:t>
              </a:r>
              <a:endParaRPr lang="en-US" altLang="zh-CN" sz="1400" b="1" dirty="0">
                <a:solidFill>
                  <a:srgbClr val="262626"/>
                </a:solidFill>
                <a:latin typeface="黑体" panose="02010609060101010101" pitchFamily="49" charset="-122"/>
                <a:ea typeface="黑体" panose="02010609060101010101" pitchFamily="49" charset="-122"/>
              </a:endParaRPr>
            </a:p>
            <a:p>
              <a:pPr algn="just" eaLnBrk="1" hangingPunct="1">
                <a:lnSpc>
                  <a:spcPct val="100000"/>
                </a:lnSpc>
                <a:spcBef>
                  <a:spcPct val="0"/>
                </a:spcBef>
                <a:buFont typeface="Arial" panose="020B0604020202020204" pitchFamily="34" charset="0"/>
                <a:buNone/>
              </a:pPr>
              <a:r>
                <a:rPr lang="zh-CN" altLang="en-US" sz="1400" b="1" dirty="0">
                  <a:solidFill>
                    <a:srgbClr val="262626"/>
                  </a:solidFill>
                  <a:latin typeface="黑体" panose="02010609060101010101" pitchFamily="49" charset="-122"/>
                  <a:ea typeface="黑体" panose="02010609060101010101" pitchFamily="49" charset="-122"/>
                </a:rPr>
                <a:t>预测准确率 </a:t>
              </a:r>
              <a:r>
                <a:rPr lang="en-US" altLang="zh-CN" sz="1400" b="1" dirty="0">
                  <a:solidFill>
                    <a:srgbClr val="262626"/>
                  </a:solidFill>
                  <a:latin typeface="黑体" panose="02010609060101010101" pitchFamily="49" charset="-122"/>
                  <a:ea typeface="黑体" panose="02010609060101010101" pitchFamily="49" charset="-122"/>
                </a:rPr>
                <a:t>57%</a:t>
              </a:r>
              <a:endParaRPr lang="zh-CN" altLang="en-US" sz="1400" b="1" dirty="0">
                <a:solidFill>
                  <a:srgbClr val="262626"/>
                </a:solidFill>
                <a:latin typeface="黑体" panose="02010609060101010101" pitchFamily="49" charset="-122"/>
                <a:ea typeface="黑体" panose="02010609060101010101" pitchFamily="49" charset="-122"/>
              </a:endParaRPr>
            </a:p>
          </p:txBody>
        </p:sp>
        <p:sp>
          <p:nvSpPr>
            <p:cNvPr id="33835" name="文本框 51"/>
            <p:cNvSpPr txBox="1">
              <a:spLocks noChangeArrowheads="1"/>
            </p:cNvSpPr>
            <p:nvPr/>
          </p:nvSpPr>
          <p:spPr bwMode="auto">
            <a:xfrm>
              <a:off x="-1" y="0"/>
              <a:ext cx="2903603" cy="3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1400" b="1" dirty="0">
                  <a:solidFill>
                    <a:srgbClr val="262626"/>
                  </a:solidFill>
                  <a:latin typeface="黑体" panose="02010609060101010101" pitchFamily="49" charset="-122"/>
                  <a:ea typeface="黑体" panose="02010609060101010101" pitchFamily="49" charset="-122"/>
                </a:rPr>
                <a:t>Policy </a:t>
              </a:r>
              <a:r>
                <a:rPr lang="en-US" altLang="zh-CN" sz="1800" b="1" dirty="0">
                  <a:solidFill>
                    <a:srgbClr val="262626"/>
                  </a:solidFill>
                  <a:latin typeface="黑体" panose="02010609060101010101" pitchFamily="49" charset="-122"/>
                  <a:ea typeface="黑体" panose="02010609060101010101" pitchFamily="49" charset="-122"/>
                </a:rPr>
                <a:t>Network</a:t>
              </a:r>
              <a:r>
                <a:rPr lang="zh-CN" altLang="en-US" sz="1400" b="1" dirty="0">
                  <a:solidFill>
                    <a:srgbClr val="262626"/>
                  </a:solidFill>
                  <a:latin typeface="黑体" panose="02010609060101010101" pitchFamily="49" charset="-122"/>
                  <a:ea typeface="黑体" panose="02010609060101010101" pitchFamily="49" charset="-122"/>
                </a:rPr>
                <a:t>（</a:t>
              </a:r>
              <a:r>
                <a:rPr lang="zh-CN" altLang="en-US" sz="1400" b="1" dirty="0">
                  <a:solidFill>
                    <a:srgbClr val="FF0000"/>
                  </a:solidFill>
                  <a:latin typeface="黑体" panose="02010609060101010101" pitchFamily="49" charset="-122"/>
                  <a:ea typeface="黑体" panose="02010609060101010101" pitchFamily="49" charset="-122"/>
                </a:rPr>
                <a:t>策略网络</a:t>
              </a:r>
              <a:r>
                <a:rPr lang="zh-CN" altLang="en-US" sz="1400" b="1" dirty="0">
                  <a:solidFill>
                    <a:srgbClr val="262626"/>
                  </a:solidFill>
                  <a:latin typeface="黑体" panose="02010609060101010101" pitchFamily="49" charset="-122"/>
                  <a:ea typeface="黑体" panose="02010609060101010101" pitchFamily="49" charset="-122"/>
                </a:rPr>
                <a:t>）</a:t>
              </a:r>
            </a:p>
          </p:txBody>
        </p:sp>
      </p:grpSp>
      <p:grpSp>
        <p:nvGrpSpPr>
          <p:cNvPr id="33821" name="组合 55"/>
          <p:cNvGrpSpPr/>
          <p:nvPr/>
        </p:nvGrpSpPr>
        <p:grpSpPr bwMode="auto">
          <a:xfrm>
            <a:off x="8874125" y="4797425"/>
            <a:ext cx="3216275" cy="866365"/>
            <a:chOff x="0" y="0"/>
            <a:chExt cx="3216211" cy="866094"/>
          </a:xfrm>
        </p:grpSpPr>
        <p:sp>
          <p:nvSpPr>
            <p:cNvPr id="33832" name="TextBox 35"/>
            <p:cNvSpPr txBox="1">
              <a:spLocks noChangeArrowheads="1"/>
            </p:cNvSpPr>
            <p:nvPr/>
          </p:nvSpPr>
          <p:spPr bwMode="auto">
            <a:xfrm>
              <a:off x="142" y="343038"/>
              <a:ext cx="3216069" cy="5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400" b="1" dirty="0">
                  <a:solidFill>
                    <a:srgbClr val="FF0000"/>
                  </a:solidFill>
                  <a:latin typeface="黑体" panose="02010609060101010101" pitchFamily="49" charset="-122"/>
                  <a:ea typeface="黑体" panose="02010609060101010101" pitchFamily="49" charset="-122"/>
                </a:rPr>
                <a:t>在每个分支节点直接判断形势</a:t>
              </a:r>
            </a:p>
            <a:p>
              <a:pPr algn="just" eaLnBrk="1" hangingPunct="1">
                <a:lnSpc>
                  <a:spcPct val="100000"/>
                </a:lnSpc>
                <a:spcBef>
                  <a:spcPct val="0"/>
                </a:spcBef>
                <a:buFont typeface="Arial" panose="020B0604020202020204" pitchFamily="34" charset="0"/>
                <a:buNone/>
              </a:pPr>
              <a:r>
                <a:rPr lang="zh-CN" altLang="en-US" sz="1400" b="1" dirty="0">
                  <a:solidFill>
                    <a:srgbClr val="FF0000"/>
                  </a:solidFill>
                  <a:latin typeface="黑体" panose="02010609060101010101" pitchFamily="49" charset="-122"/>
                  <a:ea typeface="黑体" panose="02010609060101010101" pitchFamily="49" charset="-122"/>
                </a:rPr>
                <a:t>与</a:t>
              </a:r>
              <a:r>
                <a:rPr lang="en-US" altLang="zh-CN" sz="1400" b="1" dirty="0">
                  <a:solidFill>
                    <a:srgbClr val="FF0000"/>
                  </a:solidFill>
                  <a:latin typeface="黑体" panose="02010609060101010101" pitchFamily="49" charset="-122"/>
                  <a:ea typeface="黑体" panose="02010609060101010101" pitchFamily="49" charset="-122"/>
                </a:rPr>
                <a:t>Rollout</a:t>
              </a:r>
              <a:r>
                <a:rPr lang="zh-CN" altLang="en-US" sz="1400" b="1" dirty="0">
                  <a:solidFill>
                    <a:srgbClr val="FF0000"/>
                  </a:solidFill>
                  <a:latin typeface="黑体" panose="02010609060101010101" pitchFamily="49" charset="-122"/>
                  <a:ea typeface="黑体" panose="02010609060101010101" pitchFamily="49" charset="-122"/>
                </a:rPr>
                <a:t>随机模拟相结合，互为补充</a:t>
              </a:r>
              <a:endParaRPr lang="en-US" altLang="zh-CN" sz="1400" b="1" dirty="0">
                <a:solidFill>
                  <a:srgbClr val="FF0000"/>
                </a:solidFill>
                <a:latin typeface="黑体" panose="02010609060101010101" pitchFamily="49" charset="-122"/>
                <a:ea typeface="黑体" panose="02010609060101010101" pitchFamily="49" charset="-122"/>
              </a:endParaRPr>
            </a:p>
          </p:txBody>
        </p:sp>
        <p:sp>
          <p:nvSpPr>
            <p:cNvPr id="33833" name="文本框 57"/>
            <p:cNvSpPr txBox="1">
              <a:spLocks noChangeArrowheads="1"/>
            </p:cNvSpPr>
            <p:nvPr/>
          </p:nvSpPr>
          <p:spPr bwMode="auto">
            <a:xfrm>
              <a:off x="0" y="0"/>
              <a:ext cx="3153689" cy="369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1800" b="1" dirty="0">
                  <a:solidFill>
                    <a:srgbClr val="262626"/>
                  </a:solidFill>
                  <a:latin typeface="黑体" panose="02010609060101010101" pitchFamily="49" charset="-122"/>
                  <a:ea typeface="黑体" panose="02010609060101010101" pitchFamily="49" charset="-122"/>
                </a:rPr>
                <a:t>Value Network</a:t>
              </a:r>
              <a:r>
                <a:rPr lang="zh-CN" altLang="en-US" sz="1800" b="1" dirty="0">
                  <a:solidFill>
                    <a:srgbClr val="262626"/>
                  </a:solidFill>
                  <a:latin typeface="黑体" panose="02010609060101010101" pitchFamily="49" charset="-122"/>
                  <a:ea typeface="黑体" panose="02010609060101010101" pitchFamily="49" charset="-122"/>
                </a:rPr>
                <a:t>（</a:t>
              </a:r>
              <a:r>
                <a:rPr lang="zh-CN" altLang="en-US" sz="1800" b="1" dirty="0">
                  <a:solidFill>
                    <a:srgbClr val="FF0000"/>
                  </a:solidFill>
                  <a:latin typeface="黑体" panose="02010609060101010101" pitchFamily="49" charset="-122"/>
                  <a:ea typeface="黑体" panose="02010609060101010101" pitchFamily="49" charset="-122"/>
                </a:rPr>
                <a:t>价值网络</a:t>
              </a:r>
              <a:r>
                <a:rPr lang="zh-CN" altLang="en-US" sz="1800" b="1" dirty="0">
                  <a:solidFill>
                    <a:srgbClr val="262626"/>
                  </a:solidFill>
                  <a:latin typeface="黑体" panose="02010609060101010101" pitchFamily="49" charset="-122"/>
                  <a:ea typeface="黑体" panose="02010609060101010101" pitchFamily="49" charset="-122"/>
                </a:rPr>
                <a:t>）</a:t>
              </a:r>
            </a:p>
          </p:txBody>
        </p:sp>
      </p:grpSp>
      <p:grpSp>
        <p:nvGrpSpPr>
          <p:cNvPr id="33822" name="组合 58"/>
          <p:cNvGrpSpPr/>
          <p:nvPr/>
        </p:nvGrpSpPr>
        <p:grpSpPr bwMode="auto">
          <a:xfrm>
            <a:off x="228601" y="2298383"/>
            <a:ext cx="3413760" cy="1076967"/>
            <a:chOff x="0" y="0"/>
            <a:chExt cx="2947419" cy="1077767"/>
          </a:xfrm>
        </p:grpSpPr>
        <p:sp>
          <p:nvSpPr>
            <p:cNvPr id="33830" name="TextBox 35"/>
            <p:cNvSpPr txBox="1">
              <a:spLocks noChangeArrowheads="1"/>
            </p:cNvSpPr>
            <p:nvPr/>
          </p:nvSpPr>
          <p:spPr bwMode="auto">
            <a:xfrm>
              <a:off x="0" y="338554"/>
              <a:ext cx="2947419" cy="73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400" b="1" dirty="0">
                  <a:solidFill>
                    <a:srgbClr val="FF0000"/>
                  </a:solidFill>
                  <a:latin typeface="黑体" panose="02010609060101010101" pitchFamily="49" charset="-122"/>
                  <a:ea typeface="黑体" panose="02010609060101010101" pitchFamily="49" charset="-122"/>
                </a:rPr>
                <a:t>给</a:t>
              </a:r>
              <a:r>
                <a:rPr lang="zh-CN" altLang="en-US" sz="1400" b="1" dirty="0">
                  <a:solidFill>
                    <a:srgbClr val="00B0F0"/>
                  </a:solidFill>
                  <a:latin typeface="黑体" panose="02010609060101010101" pitchFamily="49" charset="-122"/>
                  <a:ea typeface="黑体" panose="02010609060101010101" pitchFamily="49" charset="-122"/>
                </a:rPr>
                <a:t>胜率高</a:t>
              </a:r>
              <a:r>
                <a:rPr lang="zh-CN" altLang="en-US" sz="1400" b="1" dirty="0">
                  <a:solidFill>
                    <a:srgbClr val="FF0000"/>
                  </a:solidFill>
                  <a:latin typeface="黑体" panose="02010609060101010101" pitchFamily="49" charset="-122"/>
                  <a:ea typeface="黑体" panose="02010609060101010101" pitchFamily="49" charset="-122"/>
                </a:rPr>
                <a:t>的点分配更多的计算力</a:t>
              </a:r>
            </a:p>
            <a:p>
              <a:pPr algn="just" eaLnBrk="1" hangingPunct="1">
                <a:lnSpc>
                  <a:spcPct val="100000"/>
                </a:lnSpc>
                <a:spcBef>
                  <a:spcPct val="0"/>
                </a:spcBef>
                <a:buFont typeface="Arial" panose="020B0604020202020204" pitchFamily="34" charset="0"/>
                <a:buNone/>
              </a:pPr>
              <a:r>
                <a:rPr lang="zh-CN" altLang="en-US" sz="1400" b="1" dirty="0">
                  <a:solidFill>
                    <a:srgbClr val="262626"/>
                  </a:solidFill>
                  <a:latin typeface="黑体" panose="02010609060101010101" pitchFamily="49" charset="-122"/>
                  <a:ea typeface="黑体" panose="02010609060101010101" pitchFamily="49" charset="-122"/>
                </a:rPr>
                <a:t>任意时间算法，计算越多越精确</a:t>
              </a:r>
              <a:endParaRPr lang="en-US" altLang="zh-CN" sz="1400" b="1" dirty="0">
                <a:solidFill>
                  <a:srgbClr val="262626"/>
                </a:solidFill>
                <a:latin typeface="黑体" panose="02010609060101010101" pitchFamily="49" charset="-122"/>
                <a:ea typeface="黑体" panose="02010609060101010101" pitchFamily="49" charset="-122"/>
              </a:endParaRPr>
            </a:p>
            <a:p>
              <a:pPr algn="just" eaLnBrk="1" hangingPunct="1">
                <a:lnSpc>
                  <a:spcPct val="100000"/>
                </a:lnSpc>
                <a:spcBef>
                  <a:spcPct val="0"/>
                </a:spcBef>
                <a:buFont typeface="Arial" panose="020B0604020202020204" pitchFamily="34" charset="0"/>
                <a:buNone/>
              </a:pPr>
              <a:r>
                <a:rPr lang="en-US" altLang="zh-CN" sz="1400" b="1" dirty="0">
                  <a:solidFill>
                    <a:srgbClr val="262626"/>
                  </a:solidFill>
                  <a:latin typeface="黑体" panose="02010609060101010101" pitchFamily="49" charset="-122"/>
                  <a:ea typeface="黑体" panose="02010609060101010101" pitchFamily="49" charset="-122"/>
                </a:rPr>
                <a:t>1</a:t>
              </a:r>
              <a:r>
                <a:rPr lang="zh-CN" altLang="en-US" sz="1400" b="1" dirty="0">
                  <a:solidFill>
                    <a:srgbClr val="262626"/>
                  </a:solidFill>
                  <a:latin typeface="黑体" panose="02010609060101010101" pitchFamily="49" charset="-122"/>
                  <a:ea typeface="黑体" panose="02010609060101010101" pitchFamily="49" charset="-122"/>
                </a:rPr>
                <a:t>、选取  </a:t>
              </a:r>
              <a:r>
                <a:rPr lang="en-US" altLang="zh-CN" sz="1400" b="1" dirty="0">
                  <a:solidFill>
                    <a:srgbClr val="262626"/>
                  </a:solidFill>
                  <a:latin typeface="黑体" panose="02010609060101010101" pitchFamily="49" charset="-122"/>
                  <a:ea typeface="黑体" panose="02010609060101010101" pitchFamily="49" charset="-122"/>
                </a:rPr>
                <a:t>2</a:t>
              </a:r>
              <a:r>
                <a:rPr lang="zh-CN" altLang="en-US" sz="1400" b="1" dirty="0">
                  <a:solidFill>
                    <a:srgbClr val="262626"/>
                  </a:solidFill>
                  <a:latin typeface="黑体" panose="02010609060101010101" pitchFamily="49" charset="-122"/>
                  <a:ea typeface="黑体" panose="02010609060101010101" pitchFamily="49" charset="-122"/>
                </a:rPr>
                <a:t>、展开  </a:t>
              </a:r>
              <a:r>
                <a:rPr lang="en-US" altLang="zh-CN" sz="1400" b="1" dirty="0">
                  <a:solidFill>
                    <a:srgbClr val="262626"/>
                  </a:solidFill>
                  <a:latin typeface="黑体" panose="02010609060101010101" pitchFamily="49" charset="-122"/>
                  <a:ea typeface="黑体" panose="02010609060101010101" pitchFamily="49" charset="-122"/>
                </a:rPr>
                <a:t>3</a:t>
              </a:r>
              <a:r>
                <a:rPr lang="zh-CN" altLang="en-US" sz="1400" b="1" dirty="0">
                  <a:solidFill>
                    <a:srgbClr val="262626"/>
                  </a:solidFill>
                  <a:latin typeface="黑体" panose="02010609060101010101" pitchFamily="49" charset="-122"/>
                  <a:ea typeface="黑体" panose="02010609060101010101" pitchFamily="49" charset="-122"/>
                </a:rPr>
                <a:t>、评估  </a:t>
              </a:r>
              <a:r>
                <a:rPr lang="en-US" altLang="zh-CN" sz="1400" b="1" dirty="0">
                  <a:solidFill>
                    <a:srgbClr val="262626"/>
                  </a:solidFill>
                  <a:latin typeface="黑体" panose="02010609060101010101" pitchFamily="49" charset="-122"/>
                  <a:ea typeface="黑体" panose="02010609060101010101" pitchFamily="49" charset="-122"/>
                </a:rPr>
                <a:t>4</a:t>
              </a:r>
              <a:r>
                <a:rPr lang="zh-CN" altLang="en-US" sz="1400" b="1" dirty="0">
                  <a:solidFill>
                    <a:srgbClr val="262626"/>
                  </a:solidFill>
                  <a:latin typeface="黑体" panose="02010609060101010101" pitchFamily="49" charset="-122"/>
                  <a:ea typeface="黑体" panose="02010609060101010101" pitchFamily="49" charset="-122"/>
                </a:rPr>
                <a:t>、倒传</a:t>
              </a:r>
            </a:p>
          </p:txBody>
        </p:sp>
        <p:sp>
          <p:nvSpPr>
            <p:cNvPr id="33831" name="文本框 60"/>
            <p:cNvSpPr txBox="1">
              <a:spLocks noChangeArrowheads="1"/>
            </p:cNvSpPr>
            <p:nvPr/>
          </p:nvSpPr>
          <p:spPr bwMode="auto">
            <a:xfrm>
              <a:off x="25028" y="0"/>
              <a:ext cx="2919217" cy="36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1800" b="1" dirty="0">
                  <a:solidFill>
                    <a:srgbClr val="262626"/>
                  </a:solidFill>
                  <a:latin typeface="黑体" panose="02010609060101010101" pitchFamily="49" charset="-122"/>
                  <a:ea typeface="黑体" panose="02010609060101010101" pitchFamily="49" charset="-122"/>
                </a:rPr>
                <a:t>MCTS</a:t>
              </a:r>
              <a:r>
                <a:rPr lang="zh-CN" altLang="en-US" sz="1800" b="1" dirty="0">
                  <a:solidFill>
                    <a:srgbClr val="262626"/>
                  </a:solidFill>
                  <a:latin typeface="黑体" panose="02010609060101010101" pitchFamily="49" charset="-122"/>
                  <a:ea typeface="黑体" panose="02010609060101010101" pitchFamily="49" charset="-122"/>
                </a:rPr>
                <a:t>（</a:t>
              </a:r>
              <a:r>
                <a:rPr lang="zh-CN" altLang="en-US" sz="1800" b="1" dirty="0">
                  <a:solidFill>
                    <a:srgbClr val="FF0000"/>
                  </a:solidFill>
                  <a:latin typeface="黑体" panose="02010609060101010101" pitchFamily="49" charset="-122"/>
                  <a:ea typeface="黑体" panose="02010609060101010101" pitchFamily="49" charset="-122"/>
                </a:rPr>
                <a:t>蒙特卡洛树搜索</a:t>
              </a:r>
              <a:r>
                <a:rPr lang="zh-CN" altLang="en-US" sz="1800" b="1" dirty="0">
                  <a:solidFill>
                    <a:srgbClr val="262626"/>
                  </a:solidFill>
                  <a:latin typeface="黑体" panose="02010609060101010101" pitchFamily="49" charset="-122"/>
                  <a:ea typeface="黑体" panose="02010609060101010101" pitchFamily="49" charset="-122"/>
                </a:rPr>
                <a:t>）</a:t>
              </a:r>
            </a:p>
          </p:txBody>
        </p:sp>
      </p:grpSp>
      <p:grpSp>
        <p:nvGrpSpPr>
          <p:cNvPr id="33823" name="组合 64"/>
          <p:cNvGrpSpPr/>
          <p:nvPr/>
        </p:nvGrpSpPr>
        <p:grpSpPr bwMode="auto">
          <a:xfrm>
            <a:off x="215391" y="4810125"/>
            <a:ext cx="3303462" cy="1077953"/>
            <a:chOff x="91812" y="0"/>
            <a:chExt cx="2852433" cy="1075615"/>
          </a:xfrm>
        </p:grpSpPr>
        <p:sp>
          <p:nvSpPr>
            <p:cNvPr id="33828" name="TextBox 35"/>
            <p:cNvSpPr txBox="1">
              <a:spLocks noChangeArrowheads="1"/>
            </p:cNvSpPr>
            <p:nvPr/>
          </p:nvSpPr>
          <p:spPr bwMode="auto">
            <a:xfrm>
              <a:off x="123066" y="338553"/>
              <a:ext cx="2581237" cy="7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zh-CN" altLang="en-US" sz="1400" b="1" dirty="0">
                  <a:solidFill>
                    <a:srgbClr val="262626"/>
                  </a:solidFill>
                  <a:latin typeface="黑体" panose="02010609060101010101" pitchFamily="49" charset="-122"/>
                  <a:ea typeface="黑体" panose="02010609060101010101" pitchFamily="49" charset="-122"/>
                </a:rPr>
                <a:t>通过随机模拟走子</a:t>
              </a:r>
              <a:r>
                <a:rPr lang="zh-CN" altLang="en-US" sz="1400" b="1" dirty="0">
                  <a:solidFill>
                    <a:srgbClr val="FF0000"/>
                  </a:solidFill>
                  <a:latin typeface="黑体" panose="02010609060101010101" pitchFamily="49" charset="-122"/>
                  <a:ea typeface="黑体" panose="02010609060101010101" pitchFamily="49" charset="-122"/>
                </a:rPr>
                <a:t>胜率来判定形势</a:t>
              </a:r>
            </a:p>
            <a:p>
              <a:pPr algn="just" eaLnBrk="1" hangingPunct="1">
                <a:lnSpc>
                  <a:spcPct val="100000"/>
                </a:lnSpc>
                <a:spcBef>
                  <a:spcPct val="0"/>
                </a:spcBef>
                <a:buFont typeface="Arial" panose="020B0604020202020204" pitchFamily="34" charset="0"/>
                <a:buNone/>
              </a:pPr>
              <a:r>
                <a:rPr lang="zh-CN" altLang="en-US" sz="1400" b="1" dirty="0">
                  <a:solidFill>
                    <a:srgbClr val="262626"/>
                  </a:solidFill>
                  <a:latin typeface="黑体" panose="02010609060101010101" pitchFamily="49" charset="-122"/>
                  <a:ea typeface="黑体" panose="02010609060101010101" pitchFamily="49" charset="-122"/>
                </a:rPr>
                <a:t>速度很快（</a:t>
              </a:r>
              <a:r>
                <a:rPr lang="en-US" altLang="zh-CN" sz="1400" b="1" dirty="0">
                  <a:solidFill>
                    <a:srgbClr val="262626"/>
                  </a:solidFill>
                  <a:latin typeface="黑体" panose="02010609060101010101" pitchFamily="49" charset="-122"/>
                  <a:ea typeface="黑体" panose="02010609060101010101" pitchFamily="49" charset="-122"/>
                </a:rPr>
                <a:t>1ms/</a:t>
              </a:r>
              <a:r>
                <a:rPr lang="zh-CN" altLang="en-US" sz="1400" b="1" dirty="0">
                  <a:solidFill>
                    <a:srgbClr val="262626"/>
                  </a:solidFill>
                  <a:latin typeface="黑体" panose="02010609060101010101" pitchFamily="49" charset="-122"/>
                  <a:ea typeface="黑体" panose="02010609060101010101" pitchFamily="49" charset="-122"/>
                </a:rPr>
                <a:t>盘）</a:t>
              </a:r>
            </a:p>
            <a:p>
              <a:pPr algn="just" eaLnBrk="1" hangingPunct="1">
                <a:lnSpc>
                  <a:spcPct val="100000"/>
                </a:lnSpc>
                <a:spcBef>
                  <a:spcPct val="0"/>
                </a:spcBef>
                <a:buFont typeface="Arial" panose="020B0604020202020204" pitchFamily="34" charset="0"/>
                <a:buNone/>
              </a:pPr>
              <a:r>
                <a:rPr lang="zh-CN" altLang="en-US" sz="1400" b="1" dirty="0">
                  <a:solidFill>
                    <a:srgbClr val="262626"/>
                  </a:solidFill>
                  <a:latin typeface="黑体" panose="02010609060101010101" pitchFamily="49" charset="-122"/>
                  <a:ea typeface="黑体" panose="02010609060101010101" pitchFamily="49" charset="-122"/>
                </a:rPr>
                <a:t>随机性与合理性的平衡</a:t>
              </a:r>
            </a:p>
          </p:txBody>
        </p:sp>
        <p:sp>
          <p:nvSpPr>
            <p:cNvPr id="33829" name="文本框 66"/>
            <p:cNvSpPr txBox="1">
              <a:spLocks noChangeArrowheads="1"/>
            </p:cNvSpPr>
            <p:nvPr/>
          </p:nvSpPr>
          <p:spPr bwMode="auto">
            <a:xfrm>
              <a:off x="91812" y="0"/>
              <a:ext cx="2852433" cy="36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00000"/>
                </a:lnSpc>
                <a:spcBef>
                  <a:spcPct val="0"/>
                </a:spcBef>
                <a:buFont typeface="Arial" panose="020B0604020202020204" pitchFamily="34" charset="0"/>
                <a:buNone/>
              </a:pPr>
              <a:r>
                <a:rPr lang="en-US" altLang="zh-CN" sz="1800" b="1" dirty="0">
                  <a:solidFill>
                    <a:srgbClr val="262626"/>
                  </a:solidFill>
                  <a:latin typeface="黑体" panose="02010609060101010101" pitchFamily="49" charset="-122"/>
                  <a:ea typeface="黑体" panose="02010609060101010101" pitchFamily="49" charset="-122"/>
                </a:rPr>
                <a:t>Rollout</a:t>
              </a:r>
              <a:r>
                <a:rPr lang="zh-CN" altLang="en-US" sz="1800" b="1" dirty="0">
                  <a:solidFill>
                    <a:srgbClr val="262626"/>
                  </a:solidFill>
                  <a:latin typeface="黑体" panose="02010609060101010101" pitchFamily="49" charset="-122"/>
                  <a:ea typeface="黑体" panose="02010609060101010101" pitchFamily="49" charset="-122"/>
                </a:rPr>
                <a:t>（</a:t>
              </a:r>
              <a:r>
                <a:rPr lang="zh-CN" altLang="en-US" sz="1800" b="1" dirty="0">
                  <a:solidFill>
                    <a:srgbClr val="FF0000"/>
                  </a:solidFill>
                  <a:latin typeface="黑体" panose="02010609060101010101" pitchFamily="49" charset="-122"/>
                  <a:ea typeface="黑体" panose="02010609060101010101" pitchFamily="49" charset="-122"/>
                </a:rPr>
                <a:t>随机模拟走子</a:t>
              </a:r>
              <a:r>
                <a:rPr lang="zh-CN" altLang="en-US" sz="1800" b="1" dirty="0">
                  <a:solidFill>
                    <a:srgbClr val="262626"/>
                  </a:solidFill>
                  <a:latin typeface="黑体" panose="02010609060101010101" pitchFamily="49" charset="-122"/>
                  <a:ea typeface="黑体" panose="02010609060101010101" pitchFamily="49" charset="-122"/>
                </a:rPr>
                <a:t>）</a:t>
              </a:r>
            </a:p>
          </p:txBody>
        </p:sp>
      </p:grpSp>
      <p:pic>
        <p:nvPicPr>
          <p:cNvPr id="33824" name="Picture 4" descr="http://static.open-open.com/lib/uploadImg/20160204/20160204092239_158.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82950" y="1552575"/>
            <a:ext cx="3214688"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25"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16125" y="1245394"/>
            <a:ext cx="2068513"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26" name="图片 59" descr="value.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843713" y="4287838"/>
            <a:ext cx="1768475"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27" name="图片 60" descr="mcts.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290888" y="4994275"/>
            <a:ext cx="3548062"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err="1"/>
              <a:t>AlphaGo</a:t>
            </a:r>
            <a:r>
              <a:rPr lang="zh-CN" altLang="en-US" dirty="0"/>
              <a:t>的实现原理</a:t>
            </a:r>
          </a:p>
        </p:txBody>
      </p:sp>
      <p:sp>
        <p:nvSpPr>
          <p:cNvPr id="45" name="任意多边形 8"/>
          <p:cNvSpPr/>
          <p:nvPr/>
        </p:nvSpPr>
        <p:spPr bwMode="auto">
          <a:xfrm>
            <a:off x="9211286" y="457524"/>
            <a:ext cx="2414458" cy="1129347"/>
          </a:xfrm>
          <a:custGeom>
            <a:avLst/>
            <a:gdLst>
              <a:gd name="T0" fmla="*/ 0 w 1811734"/>
              <a:gd name="T1" fmla="*/ 901324 h 1811734"/>
              <a:gd name="T2" fmla="*/ 901324 w 1811734"/>
              <a:gd name="T3" fmla="*/ 0 h 1811734"/>
              <a:gd name="T4" fmla="*/ 1802648 w 1811734"/>
              <a:gd name="T5" fmla="*/ 901324 h 1811734"/>
              <a:gd name="T6" fmla="*/ 901324 w 1811734"/>
              <a:gd name="T7" fmla="*/ 1802648 h 1811734"/>
              <a:gd name="T8" fmla="*/ 0 w 1811734"/>
              <a:gd name="T9" fmla="*/ 901324 h 1811734"/>
              <a:gd name="T10" fmla="*/ 0 60000 65536"/>
              <a:gd name="T11" fmla="*/ 0 60000 65536"/>
              <a:gd name="T12" fmla="*/ 0 60000 65536"/>
              <a:gd name="T13" fmla="*/ 0 60000 65536"/>
              <a:gd name="T14" fmla="*/ 0 60000 65536"/>
              <a:gd name="T15" fmla="*/ 0 w 1811734"/>
              <a:gd name="T16" fmla="*/ 0 h 1811734"/>
              <a:gd name="T17" fmla="*/ 1811734 w 1811734"/>
              <a:gd name="T18" fmla="*/ 1811734 h 1811734"/>
            </a:gdLst>
            <a:ahLst/>
            <a:cxnLst>
              <a:cxn ang="T10">
                <a:pos x="T0" y="T1"/>
              </a:cxn>
              <a:cxn ang="T11">
                <a:pos x="T2" y="T3"/>
              </a:cxn>
              <a:cxn ang="T12">
                <a:pos x="T4" y="T5"/>
              </a:cxn>
              <a:cxn ang="T13">
                <a:pos x="T6" y="T7"/>
              </a:cxn>
              <a:cxn ang="T14">
                <a:pos x="T8" y="T9"/>
              </a:cxn>
            </a:cxnLst>
            <a:rect l="T15" t="T16" r="T17" b="T18"/>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0176AB"/>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7" name="文本框 11"/>
          <p:cNvSpPr txBox="1">
            <a:spLocks noChangeArrowheads="1"/>
          </p:cNvSpPr>
          <p:nvPr/>
        </p:nvSpPr>
        <p:spPr bwMode="auto">
          <a:xfrm>
            <a:off x="9698210" y="708977"/>
            <a:ext cx="18079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控制宽度（</a:t>
            </a:r>
            <a:r>
              <a:rPr lang="en-US" altLang="zh-CN" sz="2400" b="1" dirty="0">
                <a:latin typeface="微软雅黑" panose="020B0503020204020204" pitchFamily="34" charset="-122"/>
                <a:ea typeface="微软雅黑" panose="020B0503020204020204" pitchFamily="34" charset="-122"/>
              </a:rPr>
              <a:t>250</a:t>
            </a:r>
            <a:r>
              <a:rPr lang="zh-CN" altLang="en-US" sz="2400" b="1" dirty="0">
                <a:latin typeface="微软雅黑" panose="020B0503020204020204" pitchFamily="34" charset="-122"/>
                <a:ea typeface="微软雅黑" panose="020B0503020204020204" pitchFamily="34" charset="-122"/>
              </a:rPr>
              <a:t>）</a:t>
            </a:r>
            <a:endParaRPr lang="zh-CN" altLang="zh-CN" sz="2400" b="1" dirty="0">
              <a:latin typeface="微软雅黑" panose="020B0503020204020204" pitchFamily="34" charset="-122"/>
              <a:ea typeface="微软雅黑" panose="020B0503020204020204" pitchFamily="34" charset="-122"/>
            </a:endParaRPr>
          </a:p>
        </p:txBody>
      </p:sp>
      <p:sp>
        <p:nvSpPr>
          <p:cNvPr id="48" name="任意多边形 8"/>
          <p:cNvSpPr/>
          <p:nvPr/>
        </p:nvSpPr>
        <p:spPr bwMode="auto">
          <a:xfrm>
            <a:off x="9241804" y="3449638"/>
            <a:ext cx="2414458" cy="1261109"/>
          </a:xfrm>
          <a:custGeom>
            <a:avLst/>
            <a:gdLst>
              <a:gd name="T0" fmla="*/ 0 w 1811734"/>
              <a:gd name="T1" fmla="*/ 901324 h 1811734"/>
              <a:gd name="T2" fmla="*/ 901324 w 1811734"/>
              <a:gd name="T3" fmla="*/ 0 h 1811734"/>
              <a:gd name="T4" fmla="*/ 1802648 w 1811734"/>
              <a:gd name="T5" fmla="*/ 901324 h 1811734"/>
              <a:gd name="T6" fmla="*/ 901324 w 1811734"/>
              <a:gd name="T7" fmla="*/ 1802648 h 1811734"/>
              <a:gd name="T8" fmla="*/ 0 w 1811734"/>
              <a:gd name="T9" fmla="*/ 901324 h 1811734"/>
              <a:gd name="T10" fmla="*/ 0 60000 65536"/>
              <a:gd name="T11" fmla="*/ 0 60000 65536"/>
              <a:gd name="T12" fmla="*/ 0 60000 65536"/>
              <a:gd name="T13" fmla="*/ 0 60000 65536"/>
              <a:gd name="T14" fmla="*/ 0 60000 65536"/>
              <a:gd name="T15" fmla="*/ 0 w 1811734"/>
              <a:gd name="T16" fmla="*/ 0 h 1811734"/>
              <a:gd name="T17" fmla="*/ 1811734 w 1811734"/>
              <a:gd name="T18" fmla="*/ 1811734 h 1811734"/>
            </a:gdLst>
            <a:ahLst/>
            <a:cxnLst>
              <a:cxn ang="T10">
                <a:pos x="T0" y="T1"/>
              </a:cxn>
              <a:cxn ang="T11">
                <a:pos x="T2" y="T3"/>
              </a:cxn>
              <a:cxn ang="T12">
                <a:pos x="T4" y="T5"/>
              </a:cxn>
              <a:cxn ang="T13">
                <a:pos x="T6" y="T7"/>
              </a:cxn>
              <a:cxn ang="T14">
                <a:pos x="T8" y="T9"/>
              </a:cxn>
            </a:cxnLst>
            <a:rect l="T15" t="T16" r="T17" b="T18"/>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0176AB"/>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9" name="文本框 11"/>
          <p:cNvSpPr txBox="1">
            <a:spLocks noChangeArrowheads="1"/>
          </p:cNvSpPr>
          <p:nvPr/>
        </p:nvSpPr>
        <p:spPr bwMode="auto">
          <a:xfrm>
            <a:off x="9713450" y="3696017"/>
            <a:ext cx="18079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控制深度</a:t>
            </a:r>
            <a:endParaRPr lang="en-US" altLang="zh-CN" sz="2400" b="1" dirty="0">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150</a:t>
            </a:r>
            <a:r>
              <a:rPr lang="zh-CN" altLang="en-US" sz="2400" b="1" dirty="0">
                <a:latin typeface="微软雅黑" panose="020B0503020204020204" pitchFamily="34" charset="-122"/>
                <a:ea typeface="微软雅黑" panose="020B0503020204020204" pitchFamily="34" charset="-122"/>
              </a:rPr>
              <a:t>）</a:t>
            </a:r>
            <a:endParaRPr lang="zh-CN" altLang="zh-CN" sz="2400" b="1" dirty="0">
              <a:latin typeface="微软雅黑" panose="020B0503020204020204" pitchFamily="34" charset="-122"/>
              <a:ea typeface="微软雅黑" panose="020B0503020204020204" pitchFamily="34" charset="-122"/>
            </a:endParaRPr>
          </a:p>
        </p:txBody>
      </p:sp>
      <p:sp>
        <p:nvSpPr>
          <p:cNvPr id="50" name="任意多边形 8"/>
          <p:cNvSpPr/>
          <p:nvPr/>
        </p:nvSpPr>
        <p:spPr bwMode="auto">
          <a:xfrm>
            <a:off x="261082" y="1350326"/>
            <a:ext cx="2414458" cy="762318"/>
          </a:xfrm>
          <a:custGeom>
            <a:avLst/>
            <a:gdLst>
              <a:gd name="T0" fmla="*/ 0 w 1811734"/>
              <a:gd name="T1" fmla="*/ 901324 h 1811734"/>
              <a:gd name="T2" fmla="*/ 901324 w 1811734"/>
              <a:gd name="T3" fmla="*/ 0 h 1811734"/>
              <a:gd name="T4" fmla="*/ 1802648 w 1811734"/>
              <a:gd name="T5" fmla="*/ 901324 h 1811734"/>
              <a:gd name="T6" fmla="*/ 901324 w 1811734"/>
              <a:gd name="T7" fmla="*/ 1802648 h 1811734"/>
              <a:gd name="T8" fmla="*/ 0 w 1811734"/>
              <a:gd name="T9" fmla="*/ 901324 h 1811734"/>
              <a:gd name="T10" fmla="*/ 0 60000 65536"/>
              <a:gd name="T11" fmla="*/ 0 60000 65536"/>
              <a:gd name="T12" fmla="*/ 0 60000 65536"/>
              <a:gd name="T13" fmla="*/ 0 60000 65536"/>
              <a:gd name="T14" fmla="*/ 0 60000 65536"/>
              <a:gd name="T15" fmla="*/ 0 w 1811734"/>
              <a:gd name="T16" fmla="*/ 0 h 1811734"/>
              <a:gd name="T17" fmla="*/ 1811734 w 1811734"/>
              <a:gd name="T18" fmla="*/ 1811734 h 1811734"/>
            </a:gdLst>
            <a:ahLst/>
            <a:cxnLst>
              <a:cxn ang="T10">
                <a:pos x="T0" y="T1"/>
              </a:cxn>
              <a:cxn ang="T11">
                <a:pos x="T2" y="T3"/>
              </a:cxn>
              <a:cxn ang="T12">
                <a:pos x="T4" y="T5"/>
              </a:cxn>
              <a:cxn ang="T13">
                <a:pos x="T6" y="T7"/>
              </a:cxn>
              <a:cxn ang="T14">
                <a:pos x="T8" y="T9"/>
              </a:cxn>
            </a:cxnLst>
            <a:rect l="T15" t="T16" r="T17" b="T18"/>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0176AB"/>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 name="文本框 11"/>
          <p:cNvSpPr txBox="1">
            <a:spLocks noChangeArrowheads="1"/>
          </p:cNvSpPr>
          <p:nvPr/>
        </p:nvSpPr>
        <p:spPr bwMode="auto">
          <a:xfrm>
            <a:off x="732728" y="1494154"/>
            <a:ext cx="18079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基本算法</a:t>
            </a:r>
            <a:endParaRPr lang="zh-CN" altLang="zh-CN" sz="2400" b="1" dirty="0">
              <a:latin typeface="微软雅黑" panose="020B0503020204020204" pitchFamily="34" charset="-122"/>
              <a:ea typeface="微软雅黑" panose="020B0503020204020204" pitchFamily="34" charset="-122"/>
            </a:endParaRPr>
          </a:p>
        </p:txBody>
      </p:sp>
      <p:sp>
        <p:nvSpPr>
          <p:cNvPr id="52" name="任意多边形 8"/>
          <p:cNvSpPr/>
          <p:nvPr/>
        </p:nvSpPr>
        <p:spPr bwMode="auto">
          <a:xfrm>
            <a:off x="398242" y="3986846"/>
            <a:ext cx="2414458" cy="762318"/>
          </a:xfrm>
          <a:custGeom>
            <a:avLst/>
            <a:gdLst>
              <a:gd name="T0" fmla="*/ 0 w 1811734"/>
              <a:gd name="T1" fmla="*/ 901324 h 1811734"/>
              <a:gd name="T2" fmla="*/ 901324 w 1811734"/>
              <a:gd name="T3" fmla="*/ 0 h 1811734"/>
              <a:gd name="T4" fmla="*/ 1802648 w 1811734"/>
              <a:gd name="T5" fmla="*/ 901324 h 1811734"/>
              <a:gd name="T6" fmla="*/ 901324 w 1811734"/>
              <a:gd name="T7" fmla="*/ 1802648 h 1811734"/>
              <a:gd name="T8" fmla="*/ 0 w 1811734"/>
              <a:gd name="T9" fmla="*/ 901324 h 1811734"/>
              <a:gd name="T10" fmla="*/ 0 60000 65536"/>
              <a:gd name="T11" fmla="*/ 0 60000 65536"/>
              <a:gd name="T12" fmla="*/ 0 60000 65536"/>
              <a:gd name="T13" fmla="*/ 0 60000 65536"/>
              <a:gd name="T14" fmla="*/ 0 60000 65536"/>
              <a:gd name="T15" fmla="*/ 0 w 1811734"/>
              <a:gd name="T16" fmla="*/ 0 h 1811734"/>
              <a:gd name="T17" fmla="*/ 1811734 w 1811734"/>
              <a:gd name="T18" fmla="*/ 1811734 h 1811734"/>
            </a:gdLst>
            <a:ahLst/>
            <a:cxnLst>
              <a:cxn ang="T10">
                <a:pos x="T0" y="T1"/>
              </a:cxn>
              <a:cxn ang="T11">
                <a:pos x="T2" y="T3"/>
              </a:cxn>
              <a:cxn ang="T12">
                <a:pos x="T4" y="T5"/>
              </a:cxn>
              <a:cxn ang="T13">
                <a:pos x="T6" y="T7"/>
              </a:cxn>
              <a:cxn ang="T14">
                <a:pos x="T8" y="T9"/>
              </a:cxn>
            </a:cxnLst>
            <a:rect l="T15" t="T16" r="T17" b="T18"/>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0176AB"/>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3" name="文本框 11"/>
          <p:cNvSpPr txBox="1">
            <a:spLocks noChangeArrowheads="1"/>
          </p:cNvSpPr>
          <p:nvPr/>
        </p:nvSpPr>
        <p:spPr bwMode="auto">
          <a:xfrm>
            <a:off x="869888" y="4130674"/>
            <a:ext cx="18079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快速模拟</a:t>
            </a:r>
            <a:endParaRPr lang="zh-CN" altLang="zh-CN" sz="2400" b="1" dirty="0">
              <a:latin typeface="微软雅黑" panose="020B0503020204020204" pitchFamily="34" charset="-122"/>
              <a:ea typeface="微软雅黑" panose="020B0503020204020204" pitchFamily="34" charset="-122"/>
            </a:endParaRPr>
          </a:p>
        </p:txBody>
      </p:sp>
      <p:sp>
        <p:nvSpPr>
          <p:cNvPr id="54" name="内容占位符 2"/>
          <p:cNvSpPr txBox="1"/>
          <p:nvPr/>
        </p:nvSpPr>
        <p:spPr>
          <a:xfrm>
            <a:off x="4404360" y="170546"/>
            <a:ext cx="4822204" cy="12336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200" b="1" dirty="0">
                <a:latin typeface="黑体" panose="02010609060101010101" pitchFamily="49" charset="-122"/>
                <a:ea typeface="黑体" panose="02010609060101010101" pitchFamily="49" charset="-122"/>
              </a:rPr>
              <a:t>围棋是</a:t>
            </a:r>
            <a:r>
              <a:rPr lang="zh-CN" altLang="en-US" sz="2200" b="1" dirty="0">
                <a:solidFill>
                  <a:srgbClr val="FF0000"/>
                </a:solidFill>
                <a:latin typeface="黑体" panose="02010609060101010101" pitchFamily="49" charset="-122"/>
                <a:ea typeface="黑体" panose="02010609060101010101" pitchFamily="49" charset="-122"/>
              </a:rPr>
              <a:t>完全信息博弈</a:t>
            </a:r>
            <a:r>
              <a:rPr lang="zh-CN" altLang="en-US" sz="2200" b="1" dirty="0">
                <a:latin typeface="黑体" panose="02010609060101010101" pitchFamily="49" charset="-122"/>
                <a:ea typeface="黑体" panose="02010609060101010101" pitchFamily="49" charset="-122"/>
              </a:rPr>
              <a:t>，从理论上来说可以通过暴力搜索所有可能的对弈过程来确定最优的走法</a:t>
            </a:r>
            <a:endParaRPr lang="en-US" altLang="zh-CN" sz="2200" b="1"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normAutofit fontScale="90000"/>
          </a:bodyPr>
          <a:lstStyle/>
          <a:p>
            <a:pPr eaLnBrk="1" hangingPunct="1"/>
            <a:r>
              <a:rPr lang="en-US" altLang="zh-CN" sz="4000"/>
              <a:t>Policy Network</a:t>
            </a:r>
            <a:r>
              <a:rPr lang="zh-CN" altLang="en-US" sz="4000"/>
              <a:t>策略网络：落子棋感</a:t>
            </a:r>
          </a:p>
        </p:txBody>
      </p:sp>
      <p:sp>
        <p:nvSpPr>
          <p:cNvPr id="37895" name="内容占位符 2"/>
          <p:cNvSpPr>
            <a:spLocks noGrp="1"/>
          </p:cNvSpPr>
          <p:nvPr>
            <p:ph idx="4294967295"/>
          </p:nvPr>
        </p:nvSpPr>
        <p:spPr>
          <a:xfrm>
            <a:off x="106680" y="4154805"/>
            <a:ext cx="10315575" cy="2703195"/>
          </a:xfrm>
        </p:spPr>
        <p:txBody>
          <a:bodyPr>
            <a:normAutofit fontScale="77500" lnSpcReduction="20000"/>
          </a:bodyPr>
          <a:lstStyle/>
          <a:p>
            <a:pPr marL="0" indent="0">
              <a:lnSpc>
                <a:spcPts val="1900"/>
              </a:lnSpc>
              <a:buNone/>
            </a:pPr>
            <a:r>
              <a:rPr lang="zh-CN" altLang="en-US" sz="2600" dirty="0">
                <a:latin typeface="黑体" panose="02010609060101010101" pitchFamily="49" charset="-122"/>
                <a:ea typeface="黑体" panose="02010609060101010101" pitchFamily="49" charset="-122"/>
              </a:rPr>
              <a:t>深度神经网络的有监督学习，目标是获得在围棋盘面下的</a:t>
            </a:r>
            <a:r>
              <a:rPr lang="zh-CN" altLang="en-US" sz="2600" dirty="0">
                <a:solidFill>
                  <a:srgbClr val="FF0000"/>
                </a:solidFill>
                <a:latin typeface="黑体" panose="02010609060101010101" pitchFamily="49" charset="-122"/>
                <a:ea typeface="黑体" panose="02010609060101010101" pitchFamily="49" charset="-122"/>
              </a:rPr>
              <a:t>落子棋感</a:t>
            </a:r>
            <a:endParaRPr lang="en-US" altLang="zh-CN" sz="2600" dirty="0">
              <a:solidFill>
                <a:srgbClr val="FF0000"/>
              </a:solidFill>
              <a:latin typeface="黑体" panose="02010609060101010101" pitchFamily="49" charset="-122"/>
              <a:ea typeface="黑体" panose="02010609060101010101" pitchFamily="49" charset="-122"/>
            </a:endParaRPr>
          </a:p>
          <a:p>
            <a:pPr>
              <a:lnSpc>
                <a:spcPts val="1900"/>
              </a:lnSpc>
            </a:pPr>
            <a:r>
              <a:rPr lang="zh-CN" altLang="en-US" sz="2600" dirty="0">
                <a:latin typeface="黑体" panose="02010609060101010101" pitchFamily="49" charset="-122"/>
                <a:ea typeface="黑体" panose="02010609060101010101" pitchFamily="49" charset="-122"/>
              </a:rPr>
              <a:t>学习职业棋手和业余高段棋手的</a:t>
            </a:r>
            <a:r>
              <a:rPr lang="zh-CN" altLang="en-US" sz="2600" dirty="0">
                <a:solidFill>
                  <a:srgbClr val="FF0000"/>
                </a:solidFill>
                <a:latin typeface="黑体" panose="02010609060101010101" pitchFamily="49" charset="-122"/>
                <a:ea typeface="黑体" panose="02010609060101010101" pitchFamily="49" charset="-122"/>
              </a:rPr>
              <a:t>棋谱</a:t>
            </a:r>
            <a:r>
              <a:rPr lang="zh-CN" altLang="en-US" sz="2600" dirty="0">
                <a:latin typeface="黑体" panose="02010609060101010101" pitchFamily="49" charset="-122"/>
                <a:ea typeface="黑体" panose="02010609060101010101" pitchFamily="49" charset="-122"/>
              </a:rPr>
              <a:t>（数十万份棋谱，上亿数量级的落子方式）</a:t>
            </a:r>
            <a:endParaRPr lang="en-US" altLang="zh-CN" sz="2600" dirty="0">
              <a:latin typeface="黑体" panose="02010609060101010101" pitchFamily="49" charset="-122"/>
              <a:ea typeface="黑体" panose="02010609060101010101" pitchFamily="49" charset="-122"/>
            </a:endParaRPr>
          </a:p>
          <a:p>
            <a:pPr>
              <a:lnSpc>
                <a:spcPts val="2700"/>
              </a:lnSpc>
            </a:pPr>
            <a:r>
              <a:rPr lang="zh-CN" altLang="en-US" sz="2600" dirty="0">
                <a:latin typeface="黑体" panose="02010609060101010101" pitchFamily="49" charset="-122"/>
                <a:ea typeface="黑体" panose="02010609060101010101" pitchFamily="49" charset="-122"/>
              </a:rPr>
              <a:t>把当前局面作为输入，</a:t>
            </a:r>
            <a:r>
              <a:rPr lang="zh-CN" altLang="en-US" sz="2600" dirty="0">
                <a:solidFill>
                  <a:srgbClr val="FF0000"/>
                </a:solidFill>
                <a:latin typeface="黑体" panose="02010609060101010101" pitchFamily="49" charset="-122"/>
                <a:ea typeface="黑体" panose="02010609060101010101" pitchFamily="49" charset="-122"/>
              </a:rPr>
              <a:t>预测</a:t>
            </a:r>
            <a:r>
              <a:rPr lang="zh-CN" altLang="en-US" sz="2600" dirty="0">
                <a:latin typeface="黑体" panose="02010609060101010101" pitchFamily="49" charset="-122"/>
                <a:ea typeface="黑体" panose="02010609060101010101" pitchFamily="49" charset="-122"/>
              </a:rPr>
              <a:t>下一步的走棋。它的预测不只给出最强的一手，而是</a:t>
            </a:r>
            <a:r>
              <a:rPr lang="zh-CN" altLang="en-US" sz="2600" dirty="0">
                <a:solidFill>
                  <a:srgbClr val="FF0000"/>
                </a:solidFill>
                <a:latin typeface="黑体" panose="02010609060101010101" pitchFamily="49" charset="-122"/>
                <a:ea typeface="黑体" panose="02010609060101010101" pitchFamily="49" charset="-122"/>
              </a:rPr>
              <a:t>对棋盘上所有可能的下一着给一个分数</a:t>
            </a:r>
            <a:endParaRPr lang="en-US" altLang="zh-CN" sz="2600" dirty="0">
              <a:solidFill>
                <a:srgbClr val="FF0000"/>
              </a:solidFill>
              <a:latin typeface="黑体" panose="02010609060101010101" pitchFamily="49" charset="-122"/>
              <a:ea typeface="黑体" panose="02010609060101010101" pitchFamily="49" charset="-122"/>
            </a:endParaRPr>
          </a:p>
          <a:p>
            <a:pPr>
              <a:lnSpc>
                <a:spcPts val="1900"/>
              </a:lnSpc>
            </a:pPr>
            <a:r>
              <a:rPr lang="zh-CN" altLang="en-US" sz="2600" dirty="0">
                <a:latin typeface="黑体" panose="02010609060101010101" pitchFamily="49" charset="-122"/>
                <a:ea typeface="黑体" panose="02010609060101010101" pitchFamily="49" charset="-122"/>
              </a:rPr>
              <a:t>用</a:t>
            </a:r>
            <a:r>
              <a:rPr lang="en-US" altLang="zh-CN" sz="2600" dirty="0">
                <a:latin typeface="黑体" panose="02010609060101010101" pitchFamily="49" charset="-122"/>
                <a:ea typeface="黑体" panose="02010609060101010101" pitchFamily="49" charset="-122"/>
              </a:rPr>
              <a:t>Policy Network</a:t>
            </a:r>
            <a:r>
              <a:rPr lang="zh-CN" altLang="en-US" sz="2600" dirty="0">
                <a:latin typeface="黑体" panose="02010609060101010101" pitchFamily="49" charset="-122"/>
                <a:ea typeface="黑体" panose="02010609060101010101" pitchFamily="49" charset="-122"/>
              </a:rPr>
              <a:t>作为第一感，将</a:t>
            </a:r>
            <a:r>
              <a:rPr lang="zh-CN" altLang="en-US" sz="2600" dirty="0">
                <a:solidFill>
                  <a:srgbClr val="FF0000"/>
                </a:solidFill>
                <a:latin typeface="黑体" panose="02010609060101010101" pitchFamily="49" charset="-122"/>
                <a:ea typeface="黑体" panose="02010609060101010101" pitchFamily="49" charset="-122"/>
              </a:rPr>
              <a:t>计算力分配到最有希望的选点</a:t>
            </a:r>
          </a:p>
          <a:p>
            <a:pPr>
              <a:lnSpc>
                <a:spcPts val="1900"/>
              </a:lnSpc>
            </a:pPr>
            <a:r>
              <a:rPr lang="zh-CN" altLang="en-US" sz="2600" dirty="0">
                <a:latin typeface="黑体" panose="02010609060101010101" pitchFamily="49" charset="-122"/>
                <a:ea typeface="黑体" panose="02010609060101010101" pitchFamily="49" charset="-122"/>
              </a:rPr>
              <a:t>分枝数从上百个</a:t>
            </a:r>
            <a:r>
              <a:rPr lang="zh-CN" altLang="en-US" sz="2600" dirty="0">
                <a:solidFill>
                  <a:srgbClr val="FF0000"/>
                </a:solidFill>
                <a:latin typeface="黑体" panose="02010609060101010101" pitchFamily="49" charset="-122"/>
                <a:ea typeface="黑体" panose="02010609060101010101" pitchFamily="49" charset="-122"/>
              </a:rPr>
              <a:t>减少到几个</a:t>
            </a:r>
          </a:p>
          <a:p>
            <a:pPr>
              <a:lnSpc>
                <a:spcPts val="1900"/>
              </a:lnSpc>
            </a:pPr>
            <a:r>
              <a:rPr lang="zh-CN" altLang="en-US" sz="2600" dirty="0">
                <a:solidFill>
                  <a:srgbClr val="FF0000"/>
                </a:solidFill>
                <a:latin typeface="黑体" panose="02010609060101010101" pitchFamily="49" charset="-122"/>
                <a:ea typeface="黑体" panose="02010609060101010101" pitchFamily="49" charset="-122"/>
              </a:rPr>
              <a:t>优先计算</a:t>
            </a:r>
            <a:r>
              <a:rPr lang="en-US" altLang="zh-CN" sz="2600" dirty="0">
                <a:solidFill>
                  <a:srgbClr val="FF0000"/>
                </a:solidFill>
                <a:latin typeface="黑体" panose="02010609060101010101" pitchFamily="49" charset="-122"/>
                <a:ea typeface="黑体" panose="02010609060101010101" pitchFamily="49" charset="-122"/>
              </a:rPr>
              <a:t>Policy Network</a:t>
            </a:r>
            <a:r>
              <a:rPr lang="zh-CN" altLang="en-US" sz="2600" dirty="0">
                <a:solidFill>
                  <a:srgbClr val="FF0000"/>
                </a:solidFill>
                <a:latin typeface="黑体" panose="02010609060101010101" pitchFamily="49" charset="-122"/>
                <a:ea typeface="黑体" panose="02010609060101010101" pitchFamily="49" charset="-122"/>
              </a:rPr>
              <a:t>分数高的点</a:t>
            </a:r>
            <a:r>
              <a:rPr lang="zh-CN" altLang="en-US" sz="2600" dirty="0">
                <a:latin typeface="黑体" panose="02010609060101010101" pitchFamily="49" charset="-122"/>
                <a:ea typeface="黑体" panose="02010609060101010101" pitchFamily="49" charset="-122"/>
              </a:rPr>
              <a:t>，计算力充沛时，适当分配到其他分值较低的点</a:t>
            </a:r>
          </a:p>
          <a:p>
            <a:endParaRPr lang="zh-CN" altLang="en-US" sz="2600" dirty="0">
              <a:latin typeface="黑体" panose="02010609060101010101" pitchFamily="49" charset="-122"/>
              <a:ea typeface="黑体" panose="02010609060101010101" pitchFamily="49" charset="-122"/>
            </a:endParaRPr>
          </a:p>
        </p:txBody>
      </p:sp>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935673"/>
            <a:ext cx="10529888" cy="320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直角三角形 4"/>
          <p:cNvSpPr>
            <a:spLocks noChangeArrowheads="1"/>
          </p:cNvSpPr>
          <p:nvPr/>
        </p:nvSpPr>
        <p:spPr bwMode="auto">
          <a:xfrm rot="-5400000">
            <a:off x="11830050" y="6515100"/>
            <a:ext cx="273050" cy="273050"/>
          </a:xfrm>
          <a:prstGeom prst="rtTriangle">
            <a:avLst/>
          </a:prstGeom>
          <a:solidFill>
            <a:srgbClr val="E5AA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normAutofit fontScale="90000"/>
          </a:bodyPr>
          <a:lstStyle/>
          <a:p>
            <a:pPr eaLnBrk="1" hangingPunct="1"/>
            <a:r>
              <a:rPr lang="en-US" altLang="zh-CN" sz="3600" dirty="0"/>
              <a:t>Policy Network—</a:t>
            </a:r>
            <a:r>
              <a:rPr lang="zh-CN" altLang="en-US" sz="3600" dirty="0"/>
              <a:t>输入特征</a:t>
            </a:r>
          </a:p>
        </p:txBody>
      </p:sp>
      <p:pic>
        <p:nvPicPr>
          <p:cNvPr id="39939" name="Picture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7168" y="3447800"/>
            <a:ext cx="6742407" cy="3410200"/>
          </a:xfrm>
        </p:spPr>
      </p:pic>
      <p:sp>
        <p:nvSpPr>
          <p:cNvPr id="39941" name="直角三角形 4"/>
          <p:cNvSpPr>
            <a:spLocks noChangeArrowheads="1"/>
          </p:cNvSpPr>
          <p:nvPr/>
        </p:nvSpPr>
        <p:spPr bwMode="auto">
          <a:xfrm rot="-5400000">
            <a:off x="11830050" y="6515100"/>
            <a:ext cx="273050" cy="273050"/>
          </a:xfrm>
          <a:prstGeom prst="rtTriangle">
            <a:avLst/>
          </a:prstGeom>
          <a:solidFill>
            <a:srgbClr val="E5AA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7" name="组合 18"/>
          <p:cNvGrpSpPr/>
          <p:nvPr/>
        </p:nvGrpSpPr>
        <p:grpSpPr bwMode="auto">
          <a:xfrm>
            <a:off x="5207635" y="72232"/>
            <a:ext cx="6919913" cy="2868612"/>
            <a:chOff x="285750" y="1500188"/>
            <a:chExt cx="8193088" cy="4237037"/>
          </a:xfrm>
        </p:grpSpPr>
        <p:sp>
          <p:nvSpPr>
            <p:cNvPr id="8" name="AutoShape 5"/>
            <p:cNvSpPr>
              <a:spLocks noChangeArrowheads="1"/>
            </p:cNvSpPr>
            <p:nvPr/>
          </p:nvSpPr>
          <p:spPr bwMode="auto">
            <a:xfrm flipH="1">
              <a:off x="285750" y="1619772"/>
              <a:ext cx="1214208" cy="3116228"/>
            </a:xfrm>
            <a:prstGeom prst="cube">
              <a:avLst>
                <a:gd name="adj" fmla="val 93111"/>
              </a:avLst>
            </a:prstGeom>
            <a:solidFill>
              <a:schemeClr val="tx2">
                <a:lumMod val="40000"/>
                <a:lumOff val="60000"/>
              </a:schemeClr>
            </a:solidFill>
            <a:ln w="12700">
              <a:solidFill>
                <a:schemeClr val="tx1"/>
              </a:solidFill>
              <a:miter lim="800000"/>
            </a:ln>
          </p:spPr>
          <p:txBody>
            <a:bodyPr wrap="none" anchor="ctr"/>
            <a:lstStyle/>
            <a:p>
              <a:pPr eaLnBrk="0" hangingPunct="0">
                <a:defRPr/>
              </a:pPr>
              <a:endParaRPr lang="zh-CN" altLang="zh-CN"/>
            </a:p>
          </p:txBody>
        </p:sp>
        <p:sp>
          <p:nvSpPr>
            <p:cNvPr id="9" name="矩形 8"/>
            <p:cNvSpPr/>
            <p:nvPr/>
          </p:nvSpPr>
          <p:spPr>
            <a:xfrm>
              <a:off x="6787216" y="1737011"/>
              <a:ext cx="124052" cy="1721077"/>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0" name="矩形 9"/>
            <p:cNvSpPr/>
            <p:nvPr/>
          </p:nvSpPr>
          <p:spPr>
            <a:xfrm>
              <a:off x="7358609" y="1737011"/>
              <a:ext cx="122172" cy="1721077"/>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1" name="矩形 10"/>
            <p:cNvSpPr/>
            <p:nvPr/>
          </p:nvSpPr>
          <p:spPr>
            <a:xfrm>
              <a:off x="7847299" y="3730084"/>
              <a:ext cx="122172" cy="118412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2" name="AutoShape 5"/>
            <p:cNvSpPr>
              <a:spLocks noChangeArrowheads="1"/>
            </p:cNvSpPr>
            <p:nvPr/>
          </p:nvSpPr>
          <p:spPr bwMode="auto">
            <a:xfrm flipH="1">
              <a:off x="500022" y="2145005"/>
              <a:ext cx="244345" cy="590887"/>
            </a:xfrm>
            <a:prstGeom prst="cube">
              <a:avLst>
                <a:gd name="adj" fmla="val 69673"/>
              </a:avLst>
            </a:prstGeom>
            <a:solidFill>
              <a:schemeClr val="tx2">
                <a:lumMod val="40000"/>
                <a:lumOff val="60000"/>
              </a:schemeClr>
            </a:solidFill>
            <a:ln w="12700">
              <a:solidFill>
                <a:schemeClr val="tx1"/>
              </a:solidFill>
              <a:miter lim="800000"/>
            </a:ln>
          </p:spPr>
          <p:txBody>
            <a:bodyPr wrap="none" anchor="ctr"/>
            <a:lstStyle/>
            <a:p>
              <a:pPr eaLnBrk="0" hangingPunct="0">
                <a:defRPr/>
              </a:pPr>
              <a:endParaRPr lang="zh-CN" altLang="zh-CN"/>
            </a:p>
          </p:txBody>
        </p:sp>
        <p:sp>
          <p:nvSpPr>
            <p:cNvPr id="13" name="AutoShape 5"/>
            <p:cNvSpPr>
              <a:spLocks noChangeArrowheads="1"/>
            </p:cNvSpPr>
            <p:nvPr/>
          </p:nvSpPr>
          <p:spPr bwMode="auto">
            <a:xfrm flipH="1">
              <a:off x="928566" y="3380711"/>
              <a:ext cx="244345" cy="590887"/>
            </a:xfrm>
            <a:prstGeom prst="cube">
              <a:avLst>
                <a:gd name="adj" fmla="val 75751"/>
              </a:avLst>
            </a:prstGeom>
            <a:solidFill>
              <a:schemeClr val="tx2">
                <a:lumMod val="40000"/>
                <a:lumOff val="60000"/>
              </a:schemeClr>
            </a:solidFill>
            <a:ln w="12700">
              <a:solidFill>
                <a:schemeClr val="tx1"/>
              </a:solidFill>
              <a:miter lim="800000"/>
            </a:ln>
          </p:spPr>
          <p:txBody>
            <a:bodyPr wrap="none" anchor="ctr"/>
            <a:lstStyle/>
            <a:p>
              <a:pPr eaLnBrk="0" hangingPunct="0">
                <a:defRPr/>
              </a:pPr>
              <a:endParaRPr lang="zh-CN" altLang="zh-CN"/>
            </a:p>
          </p:txBody>
        </p:sp>
        <p:cxnSp>
          <p:nvCxnSpPr>
            <p:cNvPr id="14" name="直接箭头连接符 13"/>
            <p:cNvCxnSpPr/>
            <p:nvPr/>
          </p:nvCxnSpPr>
          <p:spPr>
            <a:xfrm>
              <a:off x="1274409" y="2543619"/>
              <a:ext cx="550717" cy="0"/>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rot="16200000" flipH="1">
              <a:off x="1166681" y="3784700"/>
              <a:ext cx="583852" cy="488691"/>
            </a:xfrm>
            <a:prstGeom prst="straightConnector1">
              <a:avLst/>
            </a:prstGeom>
            <a:ln w="57150">
              <a:solidFill>
                <a:schemeClr val="tx1">
                  <a:lumMod val="75000"/>
                  <a:lumOff val="2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420698" y="4698483"/>
              <a:ext cx="366519" cy="0"/>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992090" y="4698483"/>
              <a:ext cx="366519" cy="0"/>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420698" y="2651480"/>
              <a:ext cx="366519" cy="2346"/>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6992090" y="2651480"/>
              <a:ext cx="366519" cy="2346"/>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20" name="AutoShape 5"/>
            <p:cNvSpPr>
              <a:spLocks noChangeArrowheads="1"/>
            </p:cNvSpPr>
            <p:nvPr/>
          </p:nvSpPr>
          <p:spPr bwMode="auto">
            <a:xfrm flipH="1">
              <a:off x="1928503" y="2428725"/>
              <a:ext cx="332686" cy="323581"/>
            </a:xfrm>
            <a:prstGeom prst="cube">
              <a:avLst>
                <a:gd name="adj" fmla="val 28025"/>
              </a:avLst>
            </a:prstGeom>
            <a:solidFill>
              <a:schemeClr val="tx2">
                <a:lumMod val="40000"/>
                <a:lumOff val="60000"/>
              </a:schemeClr>
            </a:solidFill>
            <a:ln w="12700">
              <a:solidFill>
                <a:schemeClr val="tx1"/>
              </a:solidFill>
              <a:miter lim="800000"/>
            </a:ln>
          </p:spPr>
          <p:txBody>
            <a:bodyPr wrap="none" anchor="ctr"/>
            <a:lstStyle/>
            <a:p>
              <a:pPr eaLnBrk="0" hangingPunct="0">
                <a:defRPr/>
              </a:pPr>
              <a:endParaRPr lang="zh-CN" altLang="zh-CN"/>
            </a:p>
          </p:txBody>
        </p:sp>
        <p:sp>
          <p:nvSpPr>
            <p:cNvPr id="21" name="AutoShape 5"/>
            <p:cNvSpPr>
              <a:spLocks noChangeArrowheads="1"/>
            </p:cNvSpPr>
            <p:nvPr/>
          </p:nvSpPr>
          <p:spPr bwMode="auto">
            <a:xfrm flipH="1">
              <a:off x="1702953" y="1790942"/>
              <a:ext cx="663492" cy="1667146"/>
            </a:xfrm>
            <a:prstGeom prst="cube">
              <a:avLst>
                <a:gd name="adj" fmla="val 64235"/>
              </a:avLst>
            </a:prstGeom>
            <a:solidFill>
              <a:schemeClr val="tx2">
                <a:lumMod val="40000"/>
                <a:lumOff val="60000"/>
                <a:alpha val="69000"/>
              </a:schemeClr>
            </a:solidFill>
            <a:ln w="12700">
              <a:solidFill>
                <a:schemeClr val="tx1"/>
              </a:solidFill>
              <a:miter lim="800000"/>
            </a:ln>
          </p:spPr>
          <p:txBody>
            <a:bodyPr wrap="none" anchor="ctr"/>
            <a:lstStyle/>
            <a:p>
              <a:pPr eaLnBrk="0" hangingPunct="0">
                <a:defRPr/>
              </a:pPr>
              <a:endParaRPr lang="zh-CN" altLang="zh-CN"/>
            </a:p>
          </p:txBody>
        </p:sp>
        <p:sp>
          <p:nvSpPr>
            <p:cNvPr id="22" name="AutoShape 5"/>
            <p:cNvSpPr>
              <a:spLocks noChangeArrowheads="1"/>
            </p:cNvSpPr>
            <p:nvPr/>
          </p:nvSpPr>
          <p:spPr bwMode="auto">
            <a:xfrm flipH="1">
              <a:off x="5702698" y="2273969"/>
              <a:ext cx="717999" cy="755023"/>
            </a:xfrm>
            <a:prstGeom prst="cube">
              <a:avLst>
                <a:gd name="adj" fmla="val 31333"/>
              </a:avLst>
            </a:prstGeom>
            <a:solidFill>
              <a:schemeClr val="tx2">
                <a:lumMod val="40000"/>
                <a:lumOff val="60000"/>
                <a:alpha val="69000"/>
              </a:schemeClr>
            </a:solidFill>
            <a:ln w="12700">
              <a:solidFill>
                <a:schemeClr val="tx1"/>
              </a:solidFill>
              <a:miter lim="800000"/>
            </a:ln>
          </p:spPr>
          <p:txBody>
            <a:bodyPr wrap="none" anchor="ctr"/>
            <a:lstStyle/>
            <a:p>
              <a:pPr eaLnBrk="0" hangingPunct="0">
                <a:defRPr/>
              </a:pPr>
              <a:endParaRPr lang="zh-CN" altLang="zh-CN"/>
            </a:p>
          </p:txBody>
        </p:sp>
        <p:sp>
          <p:nvSpPr>
            <p:cNvPr id="23" name="AutoShape 5"/>
            <p:cNvSpPr>
              <a:spLocks noChangeArrowheads="1"/>
            </p:cNvSpPr>
            <p:nvPr/>
          </p:nvSpPr>
          <p:spPr bwMode="auto">
            <a:xfrm flipH="1">
              <a:off x="2825063" y="2597550"/>
              <a:ext cx="552596" cy="215721"/>
            </a:xfrm>
            <a:prstGeom prst="cube">
              <a:avLst>
                <a:gd name="adj" fmla="val 28025"/>
              </a:avLst>
            </a:prstGeom>
            <a:solidFill>
              <a:schemeClr val="tx2">
                <a:lumMod val="40000"/>
                <a:lumOff val="60000"/>
              </a:schemeClr>
            </a:solidFill>
            <a:ln w="12700">
              <a:solidFill>
                <a:schemeClr val="tx1"/>
              </a:solidFill>
              <a:miter lim="800000"/>
            </a:ln>
          </p:spPr>
          <p:txBody>
            <a:bodyPr wrap="none" anchor="ctr"/>
            <a:lstStyle/>
            <a:p>
              <a:pPr eaLnBrk="0" hangingPunct="0">
                <a:defRPr/>
              </a:pPr>
              <a:endParaRPr lang="zh-CN" altLang="zh-CN"/>
            </a:p>
          </p:txBody>
        </p:sp>
        <p:sp>
          <p:nvSpPr>
            <p:cNvPr id="24" name="AutoShape 5"/>
            <p:cNvSpPr>
              <a:spLocks noChangeArrowheads="1"/>
            </p:cNvSpPr>
            <p:nvPr/>
          </p:nvSpPr>
          <p:spPr bwMode="auto">
            <a:xfrm flipH="1">
              <a:off x="3749816" y="2571757"/>
              <a:ext cx="719878" cy="161791"/>
            </a:xfrm>
            <a:prstGeom prst="cube">
              <a:avLst>
                <a:gd name="adj" fmla="val 34268"/>
              </a:avLst>
            </a:prstGeom>
            <a:solidFill>
              <a:schemeClr val="tx2">
                <a:lumMod val="40000"/>
                <a:lumOff val="60000"/>
              </a:schemeClr>
            </a:solidFill>
            <a:ln w="12700">
              <a:solidFill>
                <a:schemeClr val="tx1"/>
              </a:solidFill>
              <a:miter lim="800000"/>
            </a:ln>
          </p:spPr>
          <p:txBody>
            <a:bodyPr wrap="none" anchor="ctr"/>
            <a:lstStyle/>
            <a:p>
              <a:pPr eaLnBrk="0" hangingPunct="0">
                <a:defRPr/>
              </a:pPr>
              <a:endParaRPr lang="zh-CN" altLang="zh-CN"/>
            </a:p>
          </p:txBody>
        </p:sp>
        <p:sp>
          <p:nvSpPr>
            <p:cNvPr id="25" name="AutoShape 5"/>
            <p:cNvSpPr>
              <a:spLocks noChangeArrowheads="1"/>
            </p:cNvSpPr>
            <p:nvPr/>
          </p:nvSpPr>
          <p:spPr bwMode="auto">
            <a:xfrm flipH="1">
              <a:off x="2548764" y="1952732"/>
              <a:ext cx="939790" cy="1343566"/>
            </a:xfrm>
            <a:prstGeom prst="cube">
              <a:avLst>
                <a:gd name="adj" fmla="val 46544"/>
              </a:avLst>
            </a:prstGeom>
            <a:solidFill>
              <a:schemeClr val="tx2">
                <a:lumMod val="40000"/>
                <a:lumOff val="60000"/>
                <a:alpha val="69000"/>
              </a:schemeClr>
            </a:solidFill>
            <a:ln w="12700">
              <a:solidFill>
                <a:schemeClr val="tx1"/>
              </a:solidFill>
              <a:miter lim="800000"/>
            </a:ln>
          </p:spPr>
          <p:txBody>
            <a:bodyPr wrap="none" anchor="ctr"/>
            <a:lstStyle/>
            <a:p>
              <a:pPr eaLnBrk="0" hangingPunct="0">
                <a:defRPr/>
              </a:pPr>
              <a:endParaRPr lang="zh-CN" altLang="zh-CN"/>
            </a:p>
          </p:txBody>
        </p:sp>
        <p:sp>
          <p:nvSpPr>
            <p:cNvPr id="26" name="AutoShape 5"/>
            <p:cNvSpPr>
              <a:spLocks noChangeArrowheads="1"/>
            </p:cNvSpPr>
            <p:nvPr/>
          </p:nvSpPr>
          <p:spPr bwMode="auto">
            <a:xfrm flipH="1">
              <a:off x="3638920" y="2273969"/>
              <a:ext cx="883402" cy="755023"/>
            </a:xfrm>
            <a:prstGeom prst="cube">
              <a:avLst>
                <a:gd name="adj" fmla="val 26130"/>
              </a:avLst>
            </a:prstGeom>
            <a:solidFill>
              <a:schemeClr val="tx2">
                <a:lumMod val="40000"/>
                <a:lumOff val="60000"/>
                <a:alpha val="69000"/>
              </a:schemeClr>
            </a:solidFill>
            <a:ln w="12700">
              <a:solidFill>
                <a:schemeClr val="tx1"/>
              </a:solidFill>
              <a:miter lim="800000"/>
            </a:ln>
          </p:spPr>
          <p:txBody>
            <a:bodyPr wrap="none" anchor="ctr"/>
            <a:lstStyle/>
            <a:p>
              <a:pPr eaLnBrk="0" hangingPunct="0">
                <a:defRPr/>
              </a:pPr>
              <a:endParaRPr lang="zh-CN" altLang="zh-CN"/>
            </a:p>
          </p:txBody>
        </p:sp>
        <p:sp>
          <p:nvSpPr>
            <p:cNvPr id="27" name="AutoShape 5"/>
            <p:cNvSpPr>
              <a:spLocks noChangeArrowheads="1"/>
            </p:cNvSpPr>
            <p:nvPr/>
          </p:nvSpPr>
          <p:spPr bwMode="auto">
            <a:xfrm flipH="1">
              <a:off x="4762909" y="2642101"/>
              <a:ext cx="717999" cy="164135"/>
            </a:xfrm>
            <a:prstGeom prst="cube">
              <a:avLst>
                <a:gd name="adj" fmla="val 34268"/>
              </a:avLst>
            </a:prstGeom>
            <a:solidFill>
              <a:schemeClr val="tx2">
                <a:lumMod val="40000"/>
                <a:lumOff val="60000"/>
              </a:schemeClr>
            </a:solidFill>
            <a:ln w="12700">
              <a:solidFill>
                <a:schemeClr val="tx1"/>
              </a:solidFill>
              <a:miter lim="800000"/>
            </a:ln>
          </p:spPr>
          <p:txBody>
            <a:bodyPr wrap="none" anchor="ctr"/>
            <a:lstStyle/>
            <a:p>
              <a:pPr eaLnBrk="0" hangingPunct="0">
                <a:defRPr/>
              </a:pPr>
              <a:endParaRPr lang="zh-CN" altLang="zh-CN"/>
            </a:p>
          </p:txBody>
        </p:sp>
        <p:cxnSp>
          <p:nvCxnSpPr>
            <p:cNvPr id="28" name="直接箭头连接符 27"/>
            <p:cNvCxnSpPr/>
            <p:nvPr/>
          </p:nvCxnSpPr>
          <p:spPr>
            <a:xfrm>
              <a:off x="2272466" y="2543619"/>
              <a:ext cx="498088" cy="0"/>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3377659" y="2705411"/>
              <a:ext cx="334565" cy="2344"/>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4430224" y="2651480"/>
              <a:ext cx="332685" cy="2346"/>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426401" y="2651480"/>
              <a:ext cx="330806" cy="2346"/>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rot="16200000" flipH="1">
              <a:off x="2955173" y="3237058"/>
              <a:ext cx="1596804" cy="857088"/>
            </a:xfrm>
            <a:prstGeom prst="straightConnector1">
              <a:avLst/>
            </a:prstGeom>
            <a:ln w="57150">
              <a:solidFill>
                <a:schemeClr val="tx1">
                  <a:lumMod val="75000"/>
                  <a:lumOff val="2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endCxn id="26" idx="3"/>
            </p:cNvCxnSpPr>
            <p:nvPr/>
          </p:nvCxnSpPr>
          <p:spPr>
            <a:xfrm rot="5400000" flipH="1" flipV="1">
              <a:off x="3039735" y="3227827"/>
              <a:ext cx="1341221" cy="943549"/>
            </a:xfrm>
            <a:prstGeom prst="straightConnector1">
              <a:avLst/>
            </a:prstGeom>
            <a:ln w="57150">
              <a:solidFill>
                <a:schemeClr val="tx1">
                  <a:lumMod val="75000"/>
                  <a:lumOff val="2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rot="16200000" flipH="1">
              <a:off x="5751791" y="3115661"/>
              <a:ext cx="1399840" cy="795062"/>
            </a:xfrm>
            <a:prstGeom prst="straightConnector1">
              <a:avLst/>
            </a:prstGeom>
            <a:ln w="57150">
              <a:solidFill>
                <a:schemeClr val="tx1">
                  <a:lumMod val="75000"/>
                  <a:lumOff val="2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rot="5400000" flipH="1" flipV="1">
              <a:off x="5708237" y="3387368"/>
              <a:ext cx="1545217" cy="612743"/>
            </a:xfrm>
            <a:prstGeom prst="straightConnector1">
              <a:avLst/>
            </a:prstGeom>
            <a:ln w="57150">
              <a:solidFill>
                <a:schemeClr val="tx1">
                  <a:lumMod val="75000"/>
                  <a:lumOff val="2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rot="16200000" flipH="1">
              <a:off x="6501864" y="3410297"/>
              <a:ext cx="1284946" cy="428544"/>
            </a:xfrm>
            <a:prstGeom prst="straightConnector1">
              <a:avLst/>
            </a:prstGeom>
            <a:ln w="57150">
              <a:solidFill>
                <a:schemeClr val="tx1">
                  <a:lumMod val="75000"/>
                  <a:lumOff val="2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rot="5400000" flipH="1" flipV="1">
              <a:off x="6525312" y="3379814"/>
              <a:ext cx="1238050" cy="428544"/>
            </a:xfrm>
            <a:prstGeom prst="straightConnector1">
              <a:avLst/>
            </a:prstGeom>
            <a:ln w="57150">
              <a:solidFill>
                <a:schemeClr val="tx1">
                  <a:lumMod val="75000"/>
                  <a:lumOff val="2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10" idx="3"/>
            </p:cNvCxnSpPr>
            <p:nvPr/>
          </p:nvCxnSpPr>
          <p:spPr>
            <a:xfrm>
              <a:off x="7480781" y="2597550"/>
              <a:ext cx="366519" cy="1186464"/>
            </a:xfrm>
            <a:prstGeom prst="straightConnector1">
              <a:avLst/>
            </a:prstGeom>
            <a:ln w="57150">
              <a:solidFill>
                <a:schemeClr val="tx1">
                  <a:lumMod val="75000"/>
                  <a:lumOff val="2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11" idx="1"/>
            </p:cNvCxnSpPr>
            <p:nvPr/>
          </p:nvCxnSpPr>
          <p:spPr>
            <a:xfrm rot="5400000" flipH="1" flipV="1">
              <a:off x="7502249" y="4299502"/>
              <a:ext cx="323581" cy="366519"/>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40" name="AutoShape 5"/>
            <p:cNvSpPr>
              <a:spLocks noChangeArrowheads="1"/>
            </p:cNvSpPr>
            <p:nvPr/>
          </p:nvSpPr>
          <p:spPr bwMode="auto">
            <a:xfrm flipH="1">
              <a:off x="4652014" y="2273969"/>
              <a:ext cx="941669" cy="755023"/>
            </a:xfrm>
            <a:prstGeom prst="cube">
              <a:avLst>
                <a:gd name="adj" fmla="val 26130"/>
              </a:avLst>
            </a:prstGeom>
            <a:solidFill>
              <a:schemeClr val="tx2">
                <a:lumMod val="40000"/>
                <a:lumOff val="60000"/>
                <a:alpha val="69000"/>
              </a:schemeClr>
            </a:solidFill>
            <a:ln w="12700">
              <a:solidFill>
                <a:schemeClr val="tx1"/>
              </a:solidFill>
              <a:miter lim="800000"/>
            </a:ln>
          </p:spPr>
          <p:txBody>
            <a:bodyPr wrap="none" anchor="ctr"/>
            <a:lstStyle/>
            <a:p>
              <a:pPr eaLnBrk="0" hangingPunct="0">
                <a:defRPr/>
              </a:pPr>
              <a:endParaRPr lang="zh-CN" altLang="zh-CN"/>
            </a:p>
          </p:txBody>
        </p:sp>
        <p:sp>
          <p:nvSpPr>
            <p:cNvPr id="41" name="矩形 51"/>
            <p:cNvSpPr>
              <a:spLocks noChangeArrowheads="1"/>
            </p:cNvSpPr>
            <p:nvPr/>
          </p:nvSpPr>
          <p:spPr bwMode="auto">
            <a:xfrm>
              <a:off x="428625" y="1500188"/>
              <a:ext cx="790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400"/>
                <a:t>3</a:t>
              </a:r>
              <a:r>
                <a:rPr lang="zh-CN" altLang="zh-CN" sz="1400"/>
                <a:t>×</a:t>
              </a:r>
              <a:r>
                <a:rPr lang="en-US" altLang="zh-CN" sz="1400"/>
                <a:t>224</a:t>
              </a:r>
              <a:r>
                <a:rPr lang="en-US" altLang="zh-CN" sz="1400" baseline="30000"/>
                <a:t>2</a:t>
              </a:r>
            </a:p>
          </p:txBody>
        </p:sp>
        <p:sp>
          <p:nvSpPr>
            <p:cNvPr id="42" name="矩形 52"/>
            <p:cNvSpPr>
              <a:spLocks noChangeArrowheads="1"/>
            </p:cNvSpPr>
            <p:nvPr/>
          </p:nvSpPr>
          <p:spPr bwMode="auto">
            <a:xfrm>
              <a:off x="1571625" y="1500188"/>
              <a:ext cx="790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400"/>
                <a:t>48</a:t>
              </a:r>
              <a:r>
                <a:rPr lang="zh-CN" altLang="zh-CN" sz="1400"/>
                <a:t>×</a:t>
              </a:r>
              <a:r>
                <a:rPr lang="en-US" altLang="zh-CN" sz="1400"/>
                <a:t>55</a:t>
              </a:r>
              <a:r>
                <a:rPr lang="en-US" altLang="zh-CN" sz="1400" baseline="30000"/>
                <a:t>2</a:t>
              </a:r>
            </a:p>
          </p:txBody>
        </p:sp>
        <p:sp>
          <p:nvSpPr>
            <p:cNvPr id="43" name="矩形 53"/>
            <p:cNvSpPr>
              <a:spLocks noChangeArrowheads="1"/>
            </p:cNvSpPr>
            <p:nvPr/>
          </p:nvSpPr>
          <p:spPr bwMode="auto">
            <a:xfrm>
              <a:off x="2617788" y="1643063"/>
              <a:ext cx="882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400"/>
                <a:t>128</a:t>
              </a:r>
              <a:r>
                <a:rPr lang="zh-CN" altLang="zh-CN" sz="1400"/>
                <a:t>×</a:t>
              </a:r>
              <a:r>
                <a:rPr lang="en-US" altLang="zh-CN" sz="1400"/>
                <a:t>27</a:t>
              </a:r>
              <a:r>
                <a:rPr lang="en-US" altLang="zh-CN" sz="1400" baseline="30000"/>
                <a:t>2</a:t>
              </a:r>
            </a:p>
          </p:txBody>
        </p:sp>
        <p:sp>
          <p:nvSpPr>
            <p:cNvPr id="44" name="矩形 54"/>
            <p:cNvSpPr>
              <a:spLocks noChangeArrowheads="1"/>
            </p:cNvSpPr>
            <p:nvPr/>
          </p:nvSpPr>
          <p:spPr bwMode="auto">
            <a:xfrm>
              <a:off x="3643313" y="2000250"/>
              <a:ext cx="882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400"/>
                <a:t>192</a:t>
              </a:r>
              <a:r>
                <a:rPr lang="zh-CN" altLang="zh-CN" sz="1400"/>
                <a:t>×</a:t>
              </a:r>
              <a:r>
                <a:rPr lang="en-US" altLang="zh-CN" sz="1400"/>
                <a:t>13</a:t>
              </a:r>
              <a:r>
                <a:rPr lang="en-US" altLang="zh-CN" sz="1400" baseline="30000"/>
                <a:t>2</a:t>
              </a:r>
            </a:p>
          </p:txBody>
        </p:sp>
        <p:sp>
          <p:nvSpPr>
            <p:cNvPr id="45" name="矩形 55"/>
            <p:cNvSpPr>
              <a:spLocks noChangeArrowheads="1"/>
            </p:cNvSpPr>
            <p:nvPr/>
          </p:nvSpPr>
          <p:spPr bwMode="auto">
            <a:xfrm>
              <a:off x="4643438" y="2000250"/>
              <a:ext cx="882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400"/>
                <a:t>192</a:t>
              </a:r>
              <a:r>
                <a:rPr lang="zh-CN" altLang="zh-CN" sz="1400"/>
                <a:t>×</a:t>
              </a:r>
              <a:r>
                <a:rPr lang="en-US" altLang="zh-CN" sz="1400"/>
                <a:t>13</a:t>
              </a:r>
              <a:r>
                <a:rPr lang="en-US" altLang="zh-CN" sz="1400" baseline="30000"/>
                <a:t>2</a:t>
              </a:r>
            </a:p>
          </p:txBody>
        </p:sp>
        <p:sp>
          <p:nvSpPr>
            <p:cNvPr id="46" name="矩形 56"/>
            <p:cNvSpPr>
              <a:spLocks noChangeArrowheads="1"/>
            </p:cNvSpPr>
            <p:nvPr/>
          </p:nvSpPr>
          <p:spPr bwMode="auto">
            <a:xfrm>
              <a:off x="5643563" y="1995488"/>
              <a:ext cx="882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400"/>
                <a:t>128</a:t>
              </a:r>
              <a:r>
                <a:rPr lang="zh-CN" altLang="zh-CN" sz="1400"/>
                <a:t>×</a:t>
              </a:r>
              <a:r>
                <a:rPr lang="en-US" altLang="zh-CN" sz="1400"/>
                <a:t>13</a:t>
              </a:r>
              <a:r>
                <a:rPr lang="en-US" altLang="zh-CN" sz="1400" baseline="30000"/>
                <a:t>2</a:t>
              </a:r>
            </a:p>
          </p:txBody>
        </p:sp>
        <p:sp>
          <p:nvSpPr>
            <p:cNvPr id="47" name="矩形 57"/>
            <p:cNvSpPr>
              <a:spLocks noChangeArrowheads="1"/>
            </p:cNvSpPr>
            <p:nvPr/>
          </p:nvSpPr>
          <p:spPr bwMode="auto">
            <a:xfrm>
              <a:off x="6572250" y="1500188"/>
              <a:ext cx="550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400"/>
                <a:t>2048</a:t>
              </a:r>
              <a:endParaRPr lang="zh-CN" altLang="en-US" sz="1400"/>
            </a:p>
          </p:txBody>
        </p:sp>
        <p:sp>
          <p:nvSpPr>
            <p:cNvPr id="48" name="矩形 58"/>
            <p:cNvSpPr>
              <a:spLocks noChangeArrowheads="1"/>
            </p:cNvSpPr>
            <p:nvPr/>
          </p:nvSpPr>
          <p:spPr bwMode="auto">
            <a:xfrm>
              <a:off x="7164388" y="1500188"/>
              <a:ext cx="5508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400"/>
                <a:t>2048</a:t>
              </a:r>
              <a:endParaRPr lang="zh-CN" altLang="en-US" sz="1400"/>
            </a:p>
          </p:txBody>
        </p:sp>
        <p:sp>
          <p:nvSpPr>
            <p:cNvPr id="49" name="矩形 59"/>
            <p:cNvSpPr>
              <a:spLocks noChangeArrowheads="1"/>
            </p:cNvSpPr>
            <p:nvPr/>
          </p:nvSpPr>
          <p:spPr bwMode="auto">
            <a:xfrm>
              <a:off x="6572250" y="5429250"/>
              <a:ext cx="550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400"/>
                <a:t>2048</a:t>
              </a:r>
              <a:endParaRPr lang="zh-CN" altLang="en-US" sz="1400"/>
            </a:p>
          </p:txBody>
        </p:sp>
        <p:sp>
          <p:nvSpPr>
            <p:cNvPr id="50" name="矩形 60"/>
            <p:cNvSpPr>
              <a:spLocks noChangeArrowheads="1"/>
            </p:cNvSpPr>
            <p:nvPr/>
          </p:nvSpPr>
          <p:spPr bwMode="auto">
            <a:xfrm>
              <a:off x="7164388" y="5429250"/>
              <a:ext cx="5508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400"/>
                <a:t>2048</a:t>
              </a:r>
              <a:endParaRPr lang="zh-CN" altLang="en-US" sz="1400"/>
            </a:p>
          </p:txBody>
        </p:sp>
        <p:sp>
          <p:nvSpPr>
            <p:cNvPr id="51" name="矩形 50"/>
            <p:cNvSpPr/>
            <p:nvPr/>
          </p:nvSpPr>
          <p:spPr>
            <a:xfrm>
              <a:off x="5138824" y="3000854"/>
              <a:ext cx="791304" cy="307167"/>
            </a:xfrm>
            <a:prstGeom prst="rect">
              <a:avLst/>
            </a:prstGeom>
          </p:spPr>
          <p:txBody>
            <a:bodyPr wrap="none">
              <a:spAutoFit/>
            </a:bodyPr>
            <a:lstStyle/>
            <a:p>
              <a:pPr eaLnBrk="0" hangingPunct="0">
                <a:defRPr/>
              </a:pPr>
              <a:r>
                <a:rPr lang="en-US" altLang="zh-CN" sz="1400" dirty="0">
                  <a:solidFill>
                    <a:schemeClr val="accent2">
                      <a:lumMod val="75000"/>
                    </a:schemeClr>
                  </a:solidFill>
                </a:rPr>
                <a:t>192</a:t>
              </a:r>
              <a:r>
                <a:rPr lang="zh-CN" altLang="zh-CN" sz="1400" dirty="0">
                  <a:solidFill>
                    <a:schemeClr val="accent2">
                      <a:lumMod val="75000"/>
                    </a:schemeClr>
                  </a:solidFill>
                </a:rPr>
                <a:t>×</a:t>
              </a:r>
              <a:r>
                <a:rPr lang="en-US" altLang="zh-CN" sz="1400" dirty="0">
                  <a:solidFill>
                    <a:schemeClr val="accent2">
                      <a:lumMod val="75000"/>
                    </a:schemeClr>
                  </a:solidFill>
                </a:rPr>
                <a:t>3</a:t>
              </a:r>
              <a:r>
                <a:rPr lang="en-US" altLang="zh-CN" sz="1400" baseline="30000" dirty="0">
                  <a:solidFill>
                    <a:schemeClr val="accent2">
                      <a:lumMod val="75000"/>
                    </a:schemeClr>
                  </a:solidFill>
                </a:rPr>
                <a:t>2</a:t>
              </a:r>
              <a:endParaRPr lang="zh-CN" altLang="en-US" sz="1400" baseline="30000" dirty="0">
                <a:solidFill>
                  <a:schemeClr val="accent2">
                    <a:lumMod val="75000"/>
                  </a:schemeClr>
                </a:solidFill>
              </a:endParaRPr>
            </a:p>
          </p:txBody>
        </p:sp>
        <p:sp>
          <p:nvSpPr>
            <p:cNvPr id="52" name="矩形 51"/>
            <p:cNvSpPr/>
            <p:nvPr/>
          </p:nvSpPr>
          <p:spPr>
            <a:xfrm>
              <a:off x="4142647" y="3000854"/>
              <a:ext cx="791304" cy="307167"/>
            </a:xfrm>
            <a:prstGeom prst="rect">
              <a:avLst/>
            </a:prstGeom>
          </p:spPr>
          <p:txBody>
            <a:bodyPr wrap="none">
              <a:spAutoFit/>
            </a:bodyPr>
            <a:lstStyle/>
            <a:p>
              <a:pPr eaLnBrk="0" hangingPunct="0">
                <a:defRPr/>
              </a:pPr>
              <a:r>
                <a:rPr lang="en-US" altLang="zh-CN" sz="1400" dirty="0">
                  <a:solidFill>
                    <a:schemeClr val="accent2">
                      <a:lumMod val="75000"/>
                    </a:schemeClr>
                  </a:solidFill>
                </a:rPr>
                <a:t>192</a:t>
              </a:r>
              <a:r>
                <a:rPr lang="zh-CN" altLang="zh-CN" sz="1400" dirty="0">
                  <a:solidFill>
                    <a:schemeClr val="accent2">
                      <a:lumMod val="75000"/>
                    </a:schemeClr>
                  </a:solidFill>
                </a:rPr>
                <a:t>×</a:t>
              </a:r>
              <a:r>
                <a:rPr lang="en-US" altLang="zh-CN" sz="1400" dirty="0">
                  <a:solidFill>
                    <a:schemeClr val="accent2">
                      <a:lumMod val="75000"/>
                    </a:schemeClr>
                  </a:solidFill>
                </a:rPr>
                <a:t>3</a:t>
              </a:r>
              <a:r>
                <a:rPr lang="en-US" altLang="zh-CN" sz="1400" baseline="30000" dirty="0">
                  <a:solidFill>
                    <a:schemeClr val="accent2">
                      <a:lumMod val="75000"/>
                    </a:schemeClr>
                  </a:solidFill>
                </a:rPr>
                <a:t>2</a:t>
              </a:r>
              <a:endParaRPr lang="zh-CN" altLang="en-US" sz="1400" baseline="30000" dirty="0">
                <a:solidFill>
                  <a:schemeClr val="accent2">
                    <a:lumMod val="75000"/>
                  </a:schemeClr>
                </a:solidFill>
              </a:endParaRPr>
            </a:p>
          </p:txBody>
        </p:sp>
        <p:sp>
          <p:nvSpPr>
            <p:cNvPr id="53" name="矩形 52"/>
            <p:cNvSpPr/>
            <p:nvPr/>
          </p:nvSpPr>
          <p:spPr>
            <a:xfrm>
              <a:off x="3142711" y="3237678"/>
              <a:ext cx="791304" cy="307168"/>
            </a:xfrm>
            <a:prstGeom prst="rect">
              <a:avLst/>
            </a:prstGeom>
          </p:spPr>
          <p:txBody>
            <a:bodyPr wrap="none">
              <a:spAutoFit/>
            </a:bodyPr>
            <a:lstStyle/>
            <a:p>
              <a:pPr eaLnBrk="0" hangingPunct="0">
                <a:defRPr/>
              </a:pPr>
              <a:r>
                <a:rPr lang="en-US" altLang="zh-CN" sz="1400" dirty="0">
                  <a:solidFill>
                    <a:schemeClr val="accent2">
                      <a:lumMod val="75000"/>
                    </a:schemeClr>
                  </a:solidFill>
                </a:rPr>
                <a:t>128</a:t>
              </a:r>
              <a:r>
                <a:rPr lang="zh-CN" altLang="zh-CN" sz="1400" dirty="0">
                  <a:solidFill>
                    <a:schemeClr val="accent2">
                      <a:lumMod val="75000"/>
                    </a:schemeClr>
                  </a:solidFill>
                </a:rPr>
                <a:t>×</a:t>
              </a:r>
              <a:r>
                <a:rPr lang="en-US" altLang="zh-CN" sz="1400" dirty="0">
                  <a:solidFill>
                    <a:schemeClr val="accent2">
                      <a:lumMod val="75000"/>
                    </a:schemeClr>
                  </a:solidFill>
                </a:rPr>
                <a:t>3</a:t>
              </a:r>
              <a:r>
                <a:rPr lang="en-US" altLang="zh-CN" sz="1400" baseline="30000" dirty="0">
                  <a:solidFill>
                    <a:schemeClr val="accent2">
                      <a:lumMod val="75000"/>
                    </a:schemeClr>
                  </a:solidFill>
                </a:rPr>
                <a:t>2</a:t>
              </a:r>
              <a:endParaRPr lang="zh-CN" altLang="en-US" sz="1400" baseline="30000" dirty="0">
                <a:solidFill>
                  <a:schemeClr val="accent2">
                    <a:lumMod val="75000"/>
                  </a:schemeClr>
                </a:solidFill>
              </a:endParaRPr>
            </a:p>
          </p:txBody>
        </p:sp>
        <p:sp>
          <p:nvSpPr>
            <p:cNvPr id="54" name="矩形 53"/>
            <p:cNvSpPr/>
            <p:nvPr/>
          </p:nvSpPr>
          <p:spPr>
            <a:xfrm>
              <a:off x="2325094" y="3237678"/>
              <a:ext cx="699204" cy="307168"/>
            </a:xfrm>
            <a:prstGeom prst="rect">
              <a:avLst/>
            </a:prstGeom>
          </p:spPr>
          <p:txBody>
            <a:bodyPr wrap="none">
              <a:spAutoFit/>
            </a:bodyPr>
            <a:lstStyle/>
            <a:p>
              <a:pPr eaLnBrk="0" hangingPunct="0">
                <a:defRPr/>
              </a:pPr>
              <a:r>
                <a:rPr lang="en-US" altLang="zh-CN" sz="1400" dirty="0">
                  <a:solidFill>
                    <a:schemeClr val="accent2">
                      <a:lumMod val="75000"/>
                    </a:schemeClr>
                  </a:solidFill>
                </a:rPr>
                <a:t>48</a:t>
              </a:r>
              <a:r>
                <a:rPr lang="zh-CN" altLang="zh-CN" sz="1400" dirty="0">
                  <a:solidFill>
                    <a:schemeClr val="accent2">
                      <a:lumMod val="75000"/>
                    </a:schemeClr>
                  </a:solidFill>
                </a:rPr>
                <a:t>×</a:t>
              </a:r>
              <a:r>
                <a:rPr lang="en-US" altLang="zh-CN" sz="1400" dirty="0">
                  <a:solidFill>
                    <a:schemeClr val="accent2">
                      <a:lumMod val="75000"/>
                    </a:schemeClr>
                  </a:solidFill>
                </a:rPr>
                <a:t>5</a:t>
              </a:r>
              <a:r>
                <a:rPr lang="en-US" altLang="zh-CN" sz="1400" baseline="30000" dirty="0">
                  <a:solidFill>
                    <a:schemeClr val="accent2">
                      <a:lumMod val="75000"/>
                    </a:schemeClr>
                  </a:solidFill>
                </a:rPr>
                <a:t>2</a:t>
              </a:r>
              <a:endParaRPr lang="zh-CN" altLang="en-US" sz="1400" baseline="30000" dirty="0">
                <a:solidFill>
                  <a:schemeClr val="accent2">
                    <a:lumMod val="75000"/>
                  </a:schemeClr>
                </a:solidFill>
              </a:endParaRPr>
            </a:p>
          </p:txBody>
        </p:sp>
        <p:sp>
          <p:nvSpPr>
            <p:cNvPr id="55" name="矩形 54"/>
            <p:cNvSpPr/>
            <p:nvPr/>
          </p:nvSpPr>
          <p:spPr>
            <a:xfrm>
              <a:off x="1428534" y="3380711"/>
              <a:ext cx="699204" cy="307167"/>
            </a:xfrm>
            <a:prstGeom prst="rect">
              <a:avLst/>
            </a:prstGeom>
          </p:spPr>
          <p:txBody>
            <a:bodyPr wrap="none">
              <a:spAutoFit/>
            </a:bodyPr>
            <a:lstStyle/>
            <a:p>
              <a:pPr eaLnBrk="0" hangingPunct="0">
                <a:defRPr/>
              </a:pPr>
              <a:r>
                <a:rPr lang="en-US" altLang="zh-CN" sz="1400" dirty="0">
                  <a:solidFill>
                    <a:schemeClr val="accent2">
                      <a:lumMod val="75000"/>
                    </a:schemeClr>
                  </a:solidFill>
                </a:rPr>
                <a:t>3</a:t>
              </a:r>
              <a:r>
                <a:rPr lang="zh-CN" altLang="zh-CN" sz="1400" dirty="0">
                  <a:solidFill>
                    <a:schemeClr val="accent2">
                      <a:lumMod val="75000"/>
                    </a:schemeClr>
                  </a:solidFill>
                </a:rPr>
                <a:t>×</a:t>
              </a:r>
              <a:r>
                <a:rPr lang="en-US" altLang="zh-CN" sz="1400" dirty="0">
                  <a:solidFill>
                    <a:schemeClr val="accent2">
                      <a:lumMod val="75000"/>
                    </a:schemeClr>
                  </a:solidFill>
                </a:rPr>
                <a:t>11</a:t>
              </a:r>
              <a:r>
                <a:rPr lang="en-US" altLang="zh-CN" sz="1400" baseline="30000" dirty="0">
                  <a:solidFill>
                    <a:schemeClr val="accent2">
                      <a:lumMod val="75000"/>
                    </a:schemeClr>
                  </a:solidFill>
                </a:rPr>
                <a:t>2</a:t>
              </a:r>
              <a:endParaRPr lang="zh-CN" altLang="en-US" sz="1400" baseline="30000" dirty="0">
                <a:solidFill>
                  <a:schemeClr val="accent2">
                    <a:lumMod val="75000"/>
                  </a:schemeClr>
                </a:solidFill>
              </a:endParaRPr>
            </a:p>
          </p:txBody>
        </p:sp>
        <p:sp>
          <p:nvSpPr>
            <p:cNvPr id="56" name="矩形 55"/>
            <p:cNvSpPr/>
            <p:nvPr/>
          </p:nvSpPr>
          <p:spPr>
            <a:xfrm>
              <a:off x="5142584" y="3999735"/>
              <a:ext cx="791304" cy="309512"/>
            </a:xfrm>
            <a:prstGeom prst="rect">
              <a:avLst/>
            </a:prstGeom>
          </p:spPr>
          <p:txBody>
            <a:bodyPr wrap="none">
              <a:spAutoFit/>
            </a:bodyPr>
            <a:lstStyle/>
            <a:p>
              <a:pPr eaLnBrk="0" hangingPunct="0">
                <a:defRPr/>
              </a:pPr>
              <a:r>
                <a:rPr lang="en-US" altLang="zh-CN" sz="1400" dirty="0">
                  <a:solidFill>
                    <a:schemeClr val="accent2">
                      <a:lumMod val="75000"/>
                    </a:schemeClr>
                  </a:solidFill>
                </a:rPr>
                <a:t>192</a:t>
              </a:r>
              <a:r>
                <a:rPr lang="zh-CN" altLang="zh-CN" sz="1400" dirty="0">
                  <a:solidFill>
                    <a:schemeClr val="accent2">
                      <a:lumMod val="75000"/>
                    </a:schemeClr>
                  </a:solidFill>
                </a:rPr>
                <a:t>×</a:t>
              </a:r>
              <a:r>
                <a:rPr lang="en-US" altLang="zh-CN" sz="1400" dirty="0">
                  <a:solidFill>
                    <a:schemeClr val="accent2">
                      <a:lumMod val="75000"/>
                    </a:schemeClr>
                  </a:solidFill>
                </a:rPr>
                <a:t>3</a:t>
              </a:r>
              <a:r>
                <a:rPr lang="en-US" altLang="zh-CN" sz="1400" baseline="30000" dirty="0">
                  <a:solidFill>
                    <a:schemeClr val="accent2">
                      <a:lumMod val="75000"/>
                    </a:schemeClr>
                  </a:solidFill>
                </a:rPr>
                <a:t>2</a:t>
              </a:r>
              <a:endParaRPr lang="zh-CN" altLang="en-US" sz="1400" baseline="30000" dirty="0">
                <a:solidFill>
                  <a:schemeClr val="accent2">
                    <a:lumMod val="75000"/>
                  </a:schemeClr>
                </a:solidFill>
              </a:endParaRPr>
            </a:p>
          </p:txBody>
        </p:sp>
        <p:sp>
          <p:nvSpPr>
            <p:cNvPr id="57" name="矩形 56"/>
            <p:cNvSpPr/>
            <p:nvPr/>
          </p:nvSpPr>
          <p:spPr>
            <a:xfrm>
              <a:off x="4142647" y="3999735"/>
              <a:ext cx="791304" cy="309512"/>
            </a:xfrm>
            <a:prstGeom prst="rect">
              <a:avLst/>
            </a:prstGeom>
          </p:spPr>
          <p:txBody>
            <a:bodyPr wrap="none">
              <a:spAutoFit/>
            </a:bodyPr>
            <a:lstStyle/>
            <a:p>
              <a:pPr eaLnBrk="0" hangingPunct="0">
                <a:defRPr/>
              </a:pPr>
              <a:r>
                <a:rPr lang="en-US" altLang="zh-CN" sz="1400" dirty="0">
                  <a:solidFill>
                    <a:schemeClr val="accent2">
                      <a:lumMod val="75000"/>
                    </a:schemeClr>
                  </a:solidFill>
                </a:rPr>
                <a:t>192</a:t>
              </a:r>
              <a:r>
                <a:rPr lang="zh-CN" altLang="zh-CN" sz="1400" dirty="0">
                  <a:solidFill>
                    <a:schemeClr val="accent2">
                      <a:lumMod val="75000"/>
                    </a:schemeClr>
                  </a:solidFill>
                </a:rPr>
                <a:t>×</a:t>
              </a:r>
              <a:r>
                <a:rPr lang="en-US" altLang="zh-CN" sz="1400" dirty="0">
                  <a:solidFill>
                    <a:schemeClr val="accent2">
                      <a:lumMod val="75000"/>
                    </a:schemeClr>
                  </a:solidFill>
                </a:rPr>
                <a:t>3</a:t>
              </a:r>
              <a:r>
                <a:rPr lang="en-US" altLang="zh-CN" sz="1400" baseline="30000" dirty="0">
                  <a:solidFill>
                    <a:schemeClr val="accent2">
                      <a:lumMod val="75000"/>
                    </a:schemeClr>
                  </a:solidFill>
                </a:rPr>
                <a:t>2</a:t>
              </a:r>
              <a:endParaRPr lang="zh-CN" altLang="en-US" sz="1400" baseline="30000" dirty="0">
                <a:solidFill>
                  <a:schemeClr val="accent2">
                    <a:lumMod val="75000"/>
                  </a:schemeClr>
                </a:solidFill>
              </a:endParaRPr>
            </a:p>
          </p:txBody>
        </p:sp>
        <p:sp>
          <p:nvSpPr>
            <p:cNvPr id="58" name="矩形 68"/>
            <p:cNvSpPr>
              <a:spLocks noChangeArrowheads="1"/>
            </p:cNvSpPr>
            <p:nvPr/>
          </p:nvSpPr>
          <p:spPr bwMode="auto">
            <a:xfrm>
              <a:off x="3760788" y="4970463"/>
              <a:ext cx="882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400"/>
                <a:t>192</a:t>
              </a:r>
              <a:r>
                <a:rPr lang="zh-CN" altLang="zh-CN" sz="1400"/>
                <a:t>×</a:t>
              </a:r>
              <a:r>
                <a:rPr lang="en-US" altLang="zh-CN" sz="1400"/>
                <a:t>13</a:t>
              </a:r>
              <a:r>
                <a:rPr lang="en-US" altLang="zh-CN" sz="1400" baseline="30000"/>
                <a:t>2</a:t>
              </a:r>
            </a:p>
          </p:txBody>
        </p:sp>
        <p:sp>
          <p:nvSpPr>
            <p:cNvPr id="59" name="矩形 69"/>
            <p:cNvSpPr>
              <a:spLocks noChangeArrowheads="1"/>
            </p:cNvSpPr>
            <p:nvPr/>
          </p:nvSpPr>
          <p:spPr bwMode="auto">
            <a:xfrm>
              <a:off x="4760913" y="4978400"/>
              <a:ext cx="882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400"/>
                <a:t>192</a:t>
              </a:r>
              <a:r>
                <a:rPr lang="zh-CN" altLang="zh-CN" sz="1400"/>
                <a:t>×</a:t>
              </a:r>
              <a:r>
                <a:rPr lang="en-US" altLang="zh-CN" sz="1400"/>
                <a:t>13</a:t>
              </a:r>
              <a:r>
                <a:rPr lang="en-US" altLang="zh-CN" sz="1400" baseline="30000"/>
                <a:t>2</a:t>
              </a:r>
            </a:p>
          </p:txBody>
        </p:sp>
        <p:sp>
          <p:nvSpPr>
            <p:cNvPr id="60" name="矩形 70"/>
            <p:cNvSpPr>
              <a:spLocks noChangeArrowheads="1"/>
            </p:cNvSpPr>
            <p:nvPr/>
          </p:nvSpPr>
          <p:spPr bwMode="auto">
            <a:xfrm>
              <a:off x="5643563" y="5000625"/>
              <a:ext cx="882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400"/>
                <a:t>128</a:t>
              </a:r>
              <a:r>
                <a:rPr lang="zh-CN" altLang="zh-CN" sz="1400"/>
                <a:t>×</a:t>
              </a:r>
              <a:r>
                <a:rPr lang="en-US" altLang="zh-CN" sz="1400"/>
                <a:t>13</a:t>
              </a:r>
              <a:r>
                <a:rPr lang="en-US" altLang="zh-CN" sz="1400" baseline="30000"/>
                <a:t>2</a:t>
              </a:r>
            </a:p>
          </p:txBody>
        </p:sp>
        <p:sp>
          <p:nvSpPr>
            <p:cNvPr id="61" name="矩形 71"/>
            <p:cNvSpPr>
              <a:spLocks noChangeArrowheads="1"/>
            </p:cNvSpPr>
            <p:nvPr/>
          </p:nvSpPr>
          <p:spPr bwMode="auto">
            <a:xfrm>
              <a:off x="2760663" y="5214938"/>
              <a:ext cx="882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400"/>
                <a:t>128</a:t>
              </a:r>
              <a:r>
                <a:rPr lang="zh-CN" altLang="zh-CN" sz="1400"/>
                <a:t>×</a:t>
              </a:r>
              <a:r>
                <a:rPr lang="en-US" altLang="zh-CN" sz="1400"/>
                <a:t>27</a:t>
              </a:r>
              <a:r>
                <a:rPr lang="en-US" altLang="zh-CN" sz="1400" baseline="30000"/>
                <a:t>2</a:t>
              </a:r>
            </a:p>
          </p:txBody>
        </p:sp>
        <p:sp>
          <p:nvSpPr>
            <p:cNvPr id="62" name="矩形 61"/>
            <p:cNvSpPr/>
            <p:nvPr/>
          </p:nvSpPr>
          <p:spPr>
            <a:xfrm>
              <a:off x="2142775" y="3713671"/>
              <a:ext cx="699204" cy="309512"/>
            </a:xfrm>
            <a:prstGeom prst="rect">
              <a:avLst/>
            </a:prstGeom>
          </p:spPr>
          <p:txBody>
            <a:bodyPr wrap="none">
              <a:spAutoFit/>
            </a:bodyPr>
            <a:lstStyle/>
            <a:p>
              <a:pPr eaLnBrk="0" hangingPunct="0">
                <a:defRPr/>
              </a:pPr>
              <a:r>
                <a:rPr lang="en-US" altLang="zh-CN" sz="1400" dirty="0">
                  <a:solidFill>
                    <a:schemeClr val="accent2">
                      <a:lumMod val="75000"/>
                    </a:schemeClr>
                  </a:solidFill>
                </a:rPr>
                <a:t>48</a:t>
              </a:r>
              <a:r>
                <a:rPr lang="zh-CN" altLang="zh-CN" sz="1400" dirty="0">
                  <a:solidFill>
                    <a:schemeClr val="accent2">
                      <a:lumMod val="75000"/>
                    </a:schemeClr>
                  </a:solidFill>
                </a:rPr>
                <a:t>×</a:t>
              </a:r>
              <a:r>
                <a:rPr lang="en-US" altLang="zh-CN" sz="1400" dirty="0">
                  <a:solidFill>
                    <a:schemeClr val="accent2">
                      <a:lumMod val="75000"/>
                    </a:schemeClr>
                  </a:solidFill>
                </a:rPr>
                <a:t>5</a:t>
              </a:r>
              <a:r>
                <a:rPr lang="en-US" altLang="zh-CN" sz="1400" baseline="30000" dirty="0">
                  <a:solidFill>
                    <a:schemeClr val="accent2">
                      <a:lumMod val="75000"/>
                    </a:schemeClr>
                  </a:solidFill>
                </a:rPr>
                <a:t>2</a:t>
              </a:r>
              <a:endParaRPr lang="zh-CN" altLang="en-US" sz="1400" baseline="30000" dirty="0">
                <a:solidFill>
                  <a:schemeClr val="accent2">
                    <a:lumMod val="75000"/>
                  </a:schemeClr>
                </a:solidFill>
              </a:endParaRPr>
            </a:p>
          </p:txBody>
        </p:sp>
        <p:sp>
          <p:nvSpPr>
            <p:cNvPr id="63" name="矩形 73"/>
            <p:cNvSpPr>
              <a:spLocks noChangeArrowheads="1"/>
            </p:cNvSpPr>
            <p:nvPr/>
          </p:nvSpPr>
          <p:spPr bwMode="auto">
            <a:xfrm>
              <a:off x="1571625" y="5357813"/>
              <a:ext cx="790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400"/>
                <a:t>48</a:t>
              </a:r>
              <a:r>
                <a:rPr lang="zh-CN" altLang="zh-CN" sz="1400"/>
                <a:t>×</a:t>
              </a:r>
              <a:r>
                <a:rPr lang="en-US" altLang="zh-CN" sz="1400"/>
                <a:t>55</a:t>
              </a:r>
              <a:r>
                <a:rPr lang="en-US" altLang="zh-CN" sz="1400" baseline="30000"/>
                <a:t>2</a:t>
              </a:r>
            </a:p>
          </p:txBody>
        </p:sp>
        <p:sp>
          <p:nvSpPr>
            <p:cNvPr id="64" name="矩形 63"/>
            <p:cNvSpPr/>
            <p:nvPr/>
          </p:nvSpPr>
          <p:spPr>
            <a:xfrm>
              <a:off x="3071287" y="3786359"/>
              <a:ext cx="791304" cy="307168"/>
            </a:xfrm>
            <a:prstGeom prst="rect">
              <a:avLst/>
            </a:prstGeom>
          </p:spPr>
          <p:txBody>
            <a:bodyPr wrap="none">
              <a:spAutoFit/>
            </a:bodyPr>
            <a:lstStyle/>
            <a:p>
              <a:pPr eaLnBrk="0" hangingPunct="0">
                <a:defRPr/>
              </a:pPr>
              <a:r>
                <a:rPr lang="en-US" altLang="zh-CN" sz="1400" dirty="0">
                  <a:solidFill>
                    <a:schemeClr val="accent2">
                      <a:lumMod val="75000"/>
                    </a:schemeClr>
                  </a:solidFill>
                </a:rPr>
                <a:t>128</a:t>
              </a:r>
              <a:r>
                <a:rPr lang="zh-CN" altLang="zh-CN" sz="1400" dirty="0">
                  <a:solidFill>
                    <a:schemeClr val="accent2">
                      <a:lumMod val="75000"/>
                    </a:schemeClr>
                  </a:solidFill>
                </a:rPr>
                <a:t>×</a:t>
              </a:r>
              <a:r>
                <a:rPr lang="en-US" altLang="zh-CN" sz="1400" dirty="0">
                  <a:solidFill>
                    <a:schemeClr val="accent2">
                      <a:lumMod val="75000"/>
                    </a:schemeClr>
                  </a:solidFill>
                </a:rPr>
                <a:t>3</a:t>
              </a:r>
              <a:r>
                <a:rPr lang="en-US" altLang="zh-CN" sz="1400" baseline="30000" dirty="0">
                  <a:solidFill>
                    <a:schemeClr val="accent2">
                      <a:lumMod val="75000"/>
                    </a:schemeClr>
                  </a:solidFill>
                </a:rPr>
                <a:t>2</a:t>
              </a:r>
              <a:endParaRPr lang="zh-CN" altLang="en-US" sz="1400" baseline="30000" dirty="0">
                <a:solidFill>
                  <a:schemeClr val="accent2">
                    <a:lumMod val="75000"/>
                  </a:schemeClr>
                </a:solidFill>
              </a:endParaRPr>
            </a:p>
          </p:txBody>
        </p:sp>
        <p:sp>
          <p:nvSpPr>
            <p:cNvPr id="65" name="矩形 77"/>
            <p:cNvSpPr>
              <a:spLocks noChangeArrowheads="1"/>
            </p:cNvSpPr>
            <p:nvPr/>
          </p:nvSpPr>
          <p:spPr bwMode="auto">
            <a:xfrm>
              <a:off x="7927975" y="3643313"/>
              <a:ext cx="550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400"/>
                <a:t>1000</a:t>
              </a:r>
              <a:endParaRPr lang="zh-CN" altLang="en-US" sz="1400"/>
            </a:p>
          </p:txBody>
        </p:sp>
        <p:sp>
          <p:nvSpPr>
            <p:cNvPr id="66" name="矩形 65"/>
            <p:cNvSpPr/>
            <p:nvPr/>
          </p:nvSpPr>
          <p:spPr>
            <a:xfrm>
              <a:off x="7373645" y="3744152"/>
              <a:ext cx="122172" cy="172342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7" name="矩形 66"/>
            <p:cNvSpPr/>
            <p:nvPr/>
          </p:nvSpPr>
          <p:spPr>
            <a:xfrm>
              <a:off x="6854881" y="3758221"/>
              <a:ext cx="122172" cy="172342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8" name="AutoShape 5"/>
            <p:cNvSpPr>
              <a:spLocks noChangeArrowheads="1"/>
            </p:cNvSpPr>
            <p:nvPr/>
          </p:nvSpPr>
          <p:spPr bwMode="auto">
            <a:xfrm flipH="1">
              <a:off x="5813594" y="4283454"/>
              <a:ext cx="719878" cy="752679"/>
            </a:xfrm>
            <a:prstGeom prst="cube">
              <a:avLst>
                <a:gd name="adj" fmla="val 31333"/>
              </a:avLst>
            </a:prstGeom>
            <a:solidFill>
              <a:schemeClr val="tx2">
                <a:lumMod val="40000"/>
                <a:lumOff val="60000"/>
                <a:alpha val="69000"/>
              </a:schemeClr>
            </a:solidFill>
            <a:ln w="12700">
              <a:solidFill>
                <a:schemeClr val="tx1"/>
              </a:solidFill>
              <a:miter lim="800000"/>
            </a:ln>
          </p:spPr>
          <p:txBody>
            <a:bodyPr wrap="none" anchor="ctr"/>
            <a:lstStyle/>
            <a:p>
              <a:pPr eaLnBrk="0" hangingPunct="0">
                <a:defRPr/>
              </a:pPr>
              <a:endParaRPr lang="zh-CN" altLang="zh-CN"/>
            </a:p>
          </p:txBody>
        </p:sp>
        <p:sp>
          <p:nvSpPr>
            <p:cNvPr id="69" name="AutoShape 5"/>
            <p:cNvSpPr>
              <a:spLocks noChangeArrowheads="1"/>
            </p:cNvSpPr>
            <p:nvPr/>
          </p:nvSpPr>
          <p:spPr bwMode="auto">
            <a:xfrm flipH="1">
              <a:off x="3860710" y="4578898"/>
              <a:ext cx="719880" cy="164135"/>
            </a:xfrm>
            <a:prstGeom prst="cube">
              <a:avLst>
                <a:gd name="adj" fmla="val 34268"/>
              </a:avLst>
            </a:prstGeom>
            <a:solidFill>
              <a:schemeClr val="tx2">
                <a:lumMod val="40000"/>
                <a:lumOff val="60000"/>
              </a:schemeClr>
            </a:solidFill>
            <a:ln w="12700">
              <a:solidFill>
                <a:schemeClr val="tx1"/>
              </a:solidFill>
              <a:miter lim="800000"/>
            </a:ln>
          </p:spPr>
          <p:txBody>
            <a:bodyPr wrap="none" anchor="ctr"/>
            <a:lstStyle/>
            <a:p>
              <a:pPr eaLnBrk="0" hangingPunct="0">
                <a:defRPr/>
              </a:pPr>
              <a:endParaRPr lang="zh-CN" altLang="zh-CN"/>
            </a:p>
          </p:txBody>
        </p:sp>
        <p:sp>
          <p:nvSpPr>
            <p:cNvPr id="70" name="AutoShape 5"/>
            <p:cNvSpPr>
              <a:spLocks noChangeArrowheads="1"/>
            </p:cNvSpPr>
            <p:nvPr/>
          </p:nvSpPr>
          <p:spPr bwMode="auto">
            <a:xfrm flipH="1">
              <a:off x="3749816" y="4283454"/>
              <a:ext cx="885281" cy="752679"/>
            </a:xfrm>
            <a:prstGeom prst="cube">
              <a:avLst>
                <a:gd name="adj" fmla="val 26130"/>
              </a:avLst>
            </a:prstGeom>
            <a:solidFill>
              <a:schemeClr val="tx2">
                <a:lumMod val="40000"/>
                <a:lumOff val="60000"/>
                <a:alpha val="69000"/>
              </a:schemeClr>
            </a:solidFill>
            <a:ln w="12700">
              <a:solidFill>
                <a:schemeClr val="tx1"/>
              </a:solidFill>
              <a:miter lim="800000"/>
            </a:ln>
          </p:spPr>
          <p:txBody>
            <a:bodyPr wrap="none" anchor="ctr"/>
            <a:lstStyle/>
            <a:p>
              <a:pPr eaLnBrk="0" hangingPunct="0">
                <a:defRPr/>
              </a:pPr>
              <a:endParaRPr lang="zh-CN" altLang="zh-CN"/>
            </a:p>
          </p:txBody>
        </p:sp>
        <p:sp>
          <p:nvSpPr>
            <p:cNvPr id="71" name="AutoShape 5"/>
            <p:cNvSpPr>
              <a:spLocks noChangeArrowheads="1"/>
            </p:cNvSpPr>
            <p:nvPr/>
          </p:nvSpPr>
          <p:spPr bwMode="auto">
            <a:xfrm flipH="1">
              <a:off x="4873804" y="4651587"/>
              <a:ext cx="719878" cy="161790"/>
            </a:xfrm>
            <a:prstGeom prst="cube">
              <a:avLst>
                <a:gd name="adj" fmla="val 34268"/>
              </a:avLst>
            </a:prstGeom>
            <a:solidFill>
              <a:schemeClr val="tx2">
                <a:lumMod val="40000"/>
                <a:lumOff val="60000"/>
              </a:schemeClr>
            </a:solidFill>
            <a:ln w="12700">
              <a:solidFill>
                <a:schemeClr val="tx1"/>
              </a:solidFill>
              <a:miter lim="800000"/>
            </a:ln>
          </p:spPr>
          <p:txBody>
            <a:bodyPr wrap="none" anchor="ctr"/>
            <a:lstStyle/>
            <a:p>
              <a:pPr eaLnBrk="0" hangingPunct="0">
                <a:defRPr/>
              </a:pPr>
              <a:endParaRPr lang="zh-CN" altLang="zh-CN"/>
            </a:p>
          </p:txBody>
        </p:sp>
        <p:cxnSp>
          <p:nvCxnSpPr>
            <p:cNvPr id="72" name="直接箭头连接符 71"/>
            <p:cNvCxnSpPr/>
            <p:nvPr/>
          </p:nvCxnSpPr>
          <p:spPr>
            <a:xfrm>
              <a:off x="4541118" y="4660967"/>
              <a:ext cx="332686" cy="0"/>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5537295" y="4660967"/>
              <a:ext cx="330806" cy="0"/>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74" name="AutoShape 5"/>
            <p:cNvSpPr>
              <a:spLocks noChangeArrowheads="1"/>
            </p:cNvSpPr>
            <p:nvPr/>
          </p:nvSpPr>
          <p:spPr bwMode="auto">
            <a:xfrm flipH="1">
              <a:off x="4762909" y="4283454"/>
              <a:ext cx="941670" cy="752679"/>
            </a:xfrm>
            <a:prstGeom prst="cube">
              <a:avLst>
                <a:gd name="adj" fmla="val 26130"/>
              </a:avLst>
            </a:prstGeom>
            <a:solidFill>
              <a:schemeClr val="tx2">
                <a:lumMod val="40000"/>
                <a:lumOff val="60000"/>
                <a:alpha val="69000"/>
              </a:schemeClr>
            </a:solidFill>
            <a:ln w="12700">
              <a:solidFill>
                <a:schemeClr val="tx1"/>
              </a:solidFill>
              <a:miter lim="800000"/>
            </a:ln>
          </p:spPr>
          <p:txBody>
            <a:bodyPr wrap="none" anchor="ctr"/>
            <a:lstStyle/>
            <a:p>
              <a:pPr eaLnBrk="0" hangingPunct="0">
                <a:defRPr/>
              </a:pPr>
              <a:endParaRPr lang="zh-CN" altLang="zh-CN"/>
            </a:p>
          </p:txBody>
        </p:sp>
        <p:sp>
          <p:nvSpPr>
            <p:cNvPr id="75" name="AutoShape 5"/>
            <p:cNvSpPr>
              <a:spLocks noChangeArrowheads="1"/>
            </p:cNvSpPr>
            <p:nvPr/>
          </p:nvSpPr>
          <p:spPr bwMode="auto">
            <a:xfrm flipH="1">
              <a:off x="2909643" y="4550761"/>
              <a:ext cx="554477" cy="215721"/>
            </a:xfrm>
            <a:prstGeom prst="cube">
              <a:avLst>
                <a:gd name="adj" fmla="val 28025"/>
              </a:avLst>
            </a:prstGeom>
            <a:solidFill>
              <a:schemeClr val="tx2">
                <a:lumMod val="40000"/>
                <a:lumOff val="60000"/>
              </a:schemeClr>
            </a:solidFill>
            <a:ln w="12700">
              <a:solidFill>
                <a:schemeClr val="tx1"/>
              </a:solidFill>
              <a:miter lim="800000"/>
            </a:ln>
          </p:spPr>
          <p:txBody>
            <a:bodyPr wrap="none" anchor="ctr"/>
            <a:lstStyle/>
            <a:p>
              <a:pPr eaLnBrk="0" hangingPunct="0">
                <a:defRPr/>
              </a:pPr>
              <a:endParaRPr lang="zh-CN" altLang="zh-CN"/>
            </a:p>
          </p:txBody>
        </p:sp>
        <p:sp>
          <p:nvSpPr>
            <p:cNvPr id="76" name="AutoShape 5"/>
            <p:cNvSpPr>
              <a:spLocks noChangeArrowheads="1"/>
            </p:cNvSpPr>
            <p:nvPr/>
          </p:nvSpPr>
          <p:spPr bwMode="auto">
            <a:xfrm flipH="1">
              <a:off x="2633345" y="3905944"/>
              <a:ext cx="939790" cy="1345910"/>
            </a:xfrm>
            <a:prstGeom prst="cube">
              <a:avLst>
                <a:gd name="adj" fmla="val 46544"/>
              </a:avLst>
            </a:prstGeom>
            <a:solidFill>
              <a:schemeClr val="tx2">
                <a:lumMod val="40000"/>
                <a:lumOff val="60000"/>
                <a:alpha val="69000"/>
              </a:schemeClr>
            </a:solidFill>
            <a:ln w="12700">
              <a:solidFill>
                <a:schemeClr val="tx1"/>
              </a:solidFill>
              <a:miter lim="800000"/>
            </a:ln>
          </p:spPr>
          <p:txBody>
            <a:bodyPr wrap="none" anchor="ctr"/>
            <a:lstStyle/>
            <a:p>
              <a:pPr eaLnBrk="0" hangingPunct="0">
                <a:defRPr/>
              </a:pPr>
              <a:endParaRPr lang="zh-CN" altLang="zh-CN"/>
            </a:p>
          </p:txBody>
        </p:sp>
        <p:cxnSp>
          <p:nvCxnSpPr>
            <p:cNvPr id="77" name="直接箭头连接符 76"/>
            <p:cNvCxnSpPr/>
            <p:nvPr/>
          </p:nvCxnSpPr>
          <p:spPr>
            <a:xfrm>
              <a:off x="3477276" y="4658621"/>
              <a:ext cx="330806" cy="2346"/>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sp>
          <p:nvSpPr>
            <p:cNvPr id="78" name="AutoShape 5"/>
            <p:cNvSpPr>
              <a:spLocks noChangeArrowheads="1"/>
            </p:cNvSpPr>
            <p:nvPr/>
          </p:nvSpPr>
          <p:spPr bwMode="auto">
            <a:xfrm flipH="1">
              <a:off x="2028121" y="4342075"/>
              <a:ext cx="330806" cy="321236"/>
            </a:xfrm>
            <a:prstGeom prst="cube">
              <a:avLst>
                <a:gd name="adj" fmla="val 28025"/>
              </a:avLst>
            </a:prstGeom>
            <a:solidFill>
              <a:schemeClr val="tx2">
                <a:lumMod val="40000"/>
                <a:lumOff val="60000"/>
              </a:schemeClr>
            </a:solidFill>
            <a:ln w="12700">
              <a:solidFill>
                <a:schemeClr val="tx1"/>
              </a:solidFill>
              <a:miter lim="800000"/>
            </a:ln>
          </p:spPr>
          <p:txBody>
            <a:bodyPr wrap="none" anchor="ctr"/>
            <a:lstStyle/>
            <a:p>
              <a:pPr eaLnBrk="0" hangingPunct="0">
                <a:defRPr/>
              </a:pPr>
              <a:endParaRPr lang="zh-CN" altLang="zh-CN"/>
            </a:p>
          </p:txBody>
        </p:sp>
        <p:sp>
          <p:nvSpPr>
            <p:cNvPr id="79" name="AutoShape 5"/>
            <p:cNvSpPr>
              <a:spLocks noChangeArrowheads="1"/>
            </p:cNvSpPr>
            <p:nvPr/>
          </p:nvSpPr>
          <p:spPr bwMode="auto">
            <a:xfrm flipH="1">
              <a:off x="1800691" y="3704292"/>
              <a:ext cx="665371" cy="1667146"/>
            </a:xfrm>
            <a:prstGeom prst="cube">
              <a:avLst>
                <a:gd name="adj" fmla="val 64235"/>
              </a:avLst>
            </a:prstGeom>
            <a:solidFill>
              <a:schemeClr val="tx2">
                <a:lumMod val="40000"/>
                <a:lumOff val="60000"/>
                <a:alpha val="69000"/>
              </a:schemeClr>
            </a:solidFill>
            <a:ln w="12700">
              <a:solidFill>
                <a:schemeClr val="tx1"/>
              </a:solidFill>
              <a:miter lim="800000"/>
            </a:ln>
          </p:spPr>
          <p:txBody>
            <a:bodyPr wrap="none" anchor="ctr"/>
            <a:lstStyle/>
            <a:p>
              <a:pPr eaLnBrk="0" hangingPunct="0">
                <a:defRPr/>
              </a:pPr>
              <a:endParaRPr lang="zh-CN" altLang="zh-CN"/>
            </a:p>
          </p:txBody>
        </p:sp>
        <p:cxnSp>
          <p:nvCxnSpPr>
            <p:cNvPr id="80" name="直接箭头连接符 79"/>
            <p:cNvCxnSpPr/>
            <p:nvPr/>
          </p:nvCxnSpPr>
          <p:spPr>
            <a:xfrm>
              <a:off x="2370204" y="4456969"/>
              <a:ext cx="498088" cy="0"/>
            </a:xfrm>
            <a:prstGeom prst="straightConnector1">
              <a:avLst/>
            </a:prstGeom>
            <a:ln w="571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pic>
        <p:nvPicPr>
          <p:cNvPr id="81" name="图片 92" descr="CN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 y="986171"/>
            <a:ext cx="3243262"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矩形 1"/>
          <p:cNvSpPr>
            <a:spLocks noChangeArrowheads="1"/>
          </p:cNvSpPr>
          <p:nvPr/>
        </p:nvSpPr>
        <p:spPr bwMode="auto">
          <a:xfrm>
            <a:off x="3285173" y="1988782"/>
            <a:ext cx="27574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spcAft>
                <a:spcPts val="600"/>
              </a:spcAft>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局部感知域</a:t>
            </a:r>
            <a:endParaRPr lang="en-US" altLang="zh-CN" sz="1800" dirty="0">
              <a:latin typeface="微软雅黑" panose="020B0503020204020204" pitchFamily="34" charset="-122"/>
              <a:ea typeface="微软雅黑" panose="020B0503020204020204" pitchFamily="34" charset="-122"/>
            </a:endParaRPr>
          </a:p>
          <a:p>
            <a:pPr eaLnBrk="1" hangingPunct="1">
              <a:lnSpc>
                <a:spcPct val="100000"/>
              </a:lnSpc>
              <a:spcBef>
                <a:spcPct val="0"/>
              </a:spcBef>
              <a:spcAft>
                <a:spcPts val="600"/>
              </a:spcAft>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权重共享</a:t>
            </a:r>
            <a:endParaRPr lang="en-US" altLang="zh-CN" sz="1800" dirty="0">
              <a:latin typeface="微软雅黑" panose="020B0503020204020204" pitchFamily="34" charset="-122"/>
              <a:ea typeface="微软雅黑" panose="020B0503020204020204" pitchFamily="34" charset="-122"/>
            </a:endParaRPr>
          </a:p>
          <a:p>
            <a:pPr eaLnBrk="1" hangingPunct="1">
              <a:lnSpc>
                <a:spcPct val="100000"/>
              </a:lnSpc>
              <a:spcBef>
                <a:spcPct val="0"/>
              </a:spcBef>
              <a:spcAft>
                <a:spcPts val="600"/>
              </a:spcAft>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特征训练</a:t>
            </a:r>
            <a:endParaRPr lang="en-US" altLang="zh-CN" sz="1800" dirty="0">
              <a:latin typeface="微软雅黑" panose="020B0503020204020204" pitchFamily="34" charset="-122"/>
              <a:ea typeface="微软雅黑" panose="020B0503020204020204" pitchFamily="34" charset="-122"/>
            </a:endParaRPr>
          </a:p>
          <a:p>
            <a:pPr eaLnBrk="1" hangingPunct="1">
              <a:lnSpc>
                <a:spcPct val="100000"/>
              </a:lnSpc>
              <a:spcBef>
                <a:spcPct val="0"/>
              </a:spcBef>
              <a:spcAft>
                <a:spcPts val="600"/>
              </a:spcAft>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卷积层</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池化层</a:t>
            </a:r>
          </a:p>
        </p:txBody>
      </p:sp>
      <p:sp>
        <p:nvSpPr>
          <p:cNvPr id="83" name="内容占位符 2"/>
          <p:cNvSpPr txBox="1"/>
          <p:nvPr/>
        </p:nvSpPr>
        <p:spPr>
          <a:xfrm>
            <a:off x="6686868" y="2988961"/>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defRPr/>
            </a:pPr>
            <a:r>
              <a:rPr lang="zh-CN" altLang="en-US" sz="2000" b="1" dirty="0">
                <a:latin typeface="黑体" panose="02010609060101010101" pitchFamily="49" charset="-122"/>
                <a:ea typeface="黑体" panose="02010609060101010101" pitchFamily="49" charset="-122"/>
              </a:rPr>
              <a:t>模型结构</a:t>
            </a:r>
            <a:endParaRPr lang="en-US" altLang="zh-CN" sz="2000" b="1" dirty="0">
              <a:latin typeface="黑体" panose="02010609060101010101" pitchFamily="49" charset="-122"/>
              <a:ea typeface="黑体" panose="02010609060101010101" pitchFamily="49" charset="-122"/>
            </a:endParaRPr>
          </a:p>
          <a:p>
            <a:pPr lvl="1">
              <a:buFont typeface="Arial" panose="020B0604020202020204" pitchFamily="34" charset="0"/>
              <a:buChar char="•"/>
              <a:defRPr/>
            </a:pPr>
            <a:r>
              <a:rPr lang="en-US" altLang="zh-CN" sz="2000" b="1" dirty="0">
                <a:latin typeface="黑体" panose="02010609060101010101" pitchFamily="49" charset="-122"/>
                <a:ea typeface="黑体" panose="02010609060101010101" pitchFamily="49" charset="-122"/>
              </a:rPr>
              <a:t>13</a:t>
            </a:r>
            <a:r>
              <a:rPr lang="zh-CN" altLang="en-US" sz="2000" b="1" dirty="0">
                <a:latin typeface="黑体" panose="02010609060101010101" pitchFamily="49" charset="-122"/>
                <a:ea typeface="黑体" panose="02010609060101010101" pitchFamily="49" charset="-122"/>
              </a:rPr>
              <a:t>个卷积层，每层</a:t>
            </a:r>
            <a:r>
              <a:rPr lang="en-US" altLang="zh-CN" sz="2000" b="1" dirty="0">
                <a:latin typeface="黑体" panose="02010609060101010101" pitchFamily="49" charset="-122"/>
                <a:ea typeface="黑体" panose="02010609060101010101" pitchFamily="49" charset="-122"/>
              </a:rPr>
              <a:t>192</a:t>
            </a:r>
            <a:r>
              <a:rPr lang="zh-CN" altLang="en-US" sz="2000" b="1" dirty="0">
                <a:latin typeface="黑体" panose="02010609060101010101" pitchFamily="49" charset="-122"/>
                <a:ea typeface="黑体" panose="02010609060101010101" pitchFamily="49" charset="-122"/>
              </a:rPr>
              <a:t>个</a:t>
            </a:r>
            <a:r>
              <a:rPr lang="en-US" altLang="zh-CN" sz="2000" b="1" dirty="0">
                <a:latin typeface="黑体" panose="02010609060101010101" pitchFamily="49" charset="-122"/>
                <a:ea typeface="黑体" panose="02010609060101010101" pitchFamily="49" charset="-122"/>
              </a:rPr>
              <a:t>3</a:t>
            </a:r>
            <a:r>
              <a:rPr lang="zh-CN"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3</a:t>
            </a:r>
            <a:r>
              <a:rPr lang="zh-CN" altLang="en-US" sz="2000" b="1" dirty="0">
                <a:latin typeface="黑体" panose="02010609060101010101" pitchFamily="49" charset="-122"/>
                <a:ea typeface="黑体" panose="02010609060101010101" pitchFamily="49" charset="-122"/>
              </a:rPr>
              <a:t>卷积核</a:t>
            </a:r>
            <a:endParaRPr lang="en-US" altLang="zh-CN" sz="2000" b="1" dirty="0">
              <a:latin typeface="黑体" panose="02010609060101010101" pitchFamily="49" charset="-122"/>
              <a:ea typeface="黑体" panose="02010609060101010101" pitchFamily="49" charset="-122"/>
            </a:endParaRPr>
          </a:p>
          <a:p>
            <a:pPr lvl="1">
              <a:buFont typeface="Arial" panose="020B0604020202020204" pitchFamily="34" charset="0"/>
              <a:buChar char="•"/>
              <a:defRPr/>
            </a:pPr>
            <a:r>
              <a:rPr lang="zh-CN" altLang="en-US" sz="2000" b="1" dirty="0">
                <a:latin typeface="黑体" panose="02010609060101010101" pitchFamily="49" charset="-122"/>
                <a:ea typeface="黑体" panose="02010609060101010101" pitchFamily="49" charset="-122"/>
              </a:rPr>
              <a:t>数百万个参数</a:t>
            </a:r>
            <a:endParaRPr lang="en-US" altLang="zh-CN" sz="2000" b="1" dirty="0">
              <a:latin typeface="黑体" panose="02010609060101010101" pitchFamily="49" charset="-122"/>
              <a:ea typeface="黑体" panose="02010609060101010101" pitchFamily="49" charset="-122"/>
            </a:endParaRPr>
          </a:p>
          <a:p>
            <a:pPr>
              <a:buFont typeface="Arial" panose="020B0604020202020204" pitchFamily="34" charset="0"/>
              <a:buChar char="•"/>
              <a:defRPr/>
            </a:pPr>
            <a:r>
              <a:rPr lang="zh-CN" altLang="en-US" sz="2000" b="1" dirty="0">
                <a:solidFill>
                  <a:srgbClr val="FF0000"/>
                </a:solidFill>
                <a:latin typeface="黑体" panose="02010609060101010101" pitchFamily="49" charset="-122"/>
                <a:ea typeface="黑体" panose="02010609060101010101" pitchFamily="49" charset="-122"/>
              </a:rPr>
              <a:t>训练</a:t>
            </a:r>
            <a:r>
              <a:rPr lang="zh-CN" altLang="en-US" sz="2000" b="1" dirty="0">
                <a:latin typeface="黑体" panose="02010609060101010101" pitchFamily="49" charset="-122"/>
                <a:ea typeface="黑体" panose="02010609060101010101" pitchFamily="49" charset="-122"/>
              </a:rPr>
              <a:t>数据</a:t>
            </a:r>
            <a:endParaRPr lang="en-US" altLang="zh-CN" sz="2000" b="1" dirty="0">
              <a:latin typeface="黑体" panose="02010609060101010101" pitchFamily="49" charset="-122"/>
              <a:ea typeface="黑体" panose="02010609060101010101" pitchFamily="49" charset="-122"/>
            </a:endParaRPr>
          </a:p>
          <a:p>
            <a:pPr lvl="1">
              <a:buFont typeface="Arial" panose="020B0604020202020204" pitchFamily="34" charset="0"/>
              <a:buChar char="•"/>
              <a:defRPr/>
            </a:pPr>
            <a:r>
              <a:rPr lang="en-US" altLang="zh-CN" sz="2000" b="1" dirty="0">
                <a:latin typeface="黑体" panose="02010609060101010101" pitchFamily="49" charset="-122"/>
                <a:ea typeface="黑体" panose="02010609060101010101" pitchFamily="49" charset="-122"/>
              </a:rPr>
              <a:t>KGS 6d</a:t>
            </a:r>
            <a:r>
              <a:rPr lang="zh-CN" altLang="en-US" sz="2000" b="1" dirty="0">
                <a:latin typeface="黑体" panose="02010609060101010101" pitchFamily="49" charset="-122"/>
                <a:ea typeface="黑体" panose="02010609060101010101" pitchFamily="49" charset="-122"/>
              </a:rPr>
              <a:t>以上对局，职业对局</a:t>
            </a:r>
            <a:r>
              <a:rPr lang="en-US" altLang="zh-CN" sz="2000" b="1" dirty="0">
                <a:latin typeface="黑体" panose="02010609060101010101" pitchFamily="49" charset="-122"/>
                <a:ea typeface="黑体" panose="02010609060101010101" pitchFamily="49" charset="-122"/>
              </a:rPr>
              <a:t>8</a:t>
            </a:r>
            <a:r>
              <a:rPr lang="zh-CN" altLang="en-US" sz="2000" b="1" dirty="0">
                <a:latin typeface="黑体" panose="02010609060101010101" pitchFamily="49" charset="-122"/>
                <a:ea typeface="黑体" panose="02010609060101010101" pitchFamily="49" charset="-122"/>
              </a:rPr>
              <a:t>万。</a:t>
            </a:r>
            <a:endParaRPr lang="en-US" altLang="zh-CN" sz="2000" b="1" dirty="0">
              <a:latin typeface="黑体" panose="02010609060101010101" pitchFamily="49" charset="-122"/>
              <a:ea typeface="黑体" panose="02010609060101010101" pitchFamily="49" charset="-122"/>
            </a:endParaRPr>
          </a:p>
          <a:p>
            <a:pPr lvl="1">
              <a:buFont typeface="Arial" panose="020B0604020202020204" pitchFamily="34" charset="0"/>
              <a:buChar char="•"/>
              <a:defRPr/>
            </a:pPr>
            <a:r>
              <a:rPr lang="zh-CN" altLang="en-US" sz="2000" b="1" dirty="0">
                <a:latin typeface="黑体" panose="02010609060101010101" pitchFamily="49" charset="-122"/>
                <a:ea typeface="黑体" panose="02010609060101010101" pitchFamily="49" charset="-122"/>
              </a:rPr>
              <a:t>训练数据量</a:t>
            </a:r>
            <a:r>
              <a:rPr lang="en-US" altLang="zh-CN" sz="2000" b="1" dirty="0">
                <a:latin typeface="黑体" panose="02010609060101010101" pitchFamily="49" charset="-122"/>
                <a:ea typeface="黑体" panose="02010609060101010101" pitchFamily="49" charset="-122"/>
              </a:rPr>
              <a:t>5000</a:t>
            </a:r>
            <a:r>
              <a:rPr lang="zh-CN" altLang="en-US" sz="2000" b="1" dirty="0">
                <a:latin typeface="黑体" panose="02010609060101010101" pitchFamily="49" charset="-122"/>
                <a:ea typeface="黑体" panose="02010609060101010101" pitchFamily="49" charset="-122"/>
              </a:rPr>
              <a:t>万</a:t>
            </a:r>
            <a:r>
              <a:rPr lang="en-US" altLang="zh-CN" sz="2000" b="1" dirty="0">
                <a:latin typeface="黑体" panose="02010609060101010101" pitchFamily="49" charset="-122"/>
                <a:ea typeface="黑体" panose="02010609060101010101" pitchFamily="49" charset="-122"/>
              </a:rPr>
              <a:t>+</a:t>
            </a:r>
          </a:p>
          <a:p>
            <a:pPr lvl="1">
              <a:buFont typeface="Arial" panose="020B0604020202020204" pitchFamily="34" charset="0"/>
              <a:buChar char="•"/>
              <a:defRPr/>
            </a:pPr>
            <a:r>
              <a:rPr lang="zh-CN" altLang="en-US" sz="2000" b="1" dirty="0">
                <a:latin typeface="黑体" panose="02010609060101010101" pitchFamily="49" charset="-122"/>
                <a:ea typeface="黑体" panose="02010609060101010101" pitchFamily="49" charset="-122"/>
              </a:rPr>
              <a:t>训练时间几十天</a:t>
            </a:r>
            <a:endParaRPr lang="en-US" altLang="zh-CN" sz="2000" b="1" dirty="0">
              <a:latin typeface="黑体" panose="02010609060101010101" pitchFamily="49" charset="-122"/>
              <a:ea typeface="黑体" panose="02010609060101010101" pitchFamily="49" charset="-122"/>
            </a:endParaRPr>
          </a:p>
          <a:p>
            <a:pPr>
              <a:buFont typeface="Arial" panose="020B0604020202020204" pitchFamily="34" charset="0"/>
              <a:buChar char="•"/>
              <a:defRPr/>
            </a:pPr>
            <a:r>
              <a:rPr lang="zh-CN" altLang="en-US" sz="2000" b="1" dirty="0">
                <a:latin typeface="黑体" panose="02010609060101010101" pitchFamily="49" charset="-122"/>
                <a:ea typeface="黑体" panose="02010609060101010101" pitchFamily="49" charset="-122"/>
              </a:rPr>
              <a:t>运算速度</a:t>
            </a:r>
            <a:endParaRPr lang="en-US" altLang="zh-CN" sz="2000" b="1" dirty="0">
              <a:latin typeface="黑体" panose="02010609060101010101" pitchFamily="49" charset="-122"/>
              <a:ea typeface="黑体" panose="02010609060101010101" pitchFamily="49" charset="-122"/>
            </a:endParaRPr>
          </a:p>
          <a:p>
            <a:pPr lvl="1">
              <a:buFont typeface="Arial" panose="020B0604020202020204" pitchFamily="34" charset="0"/>
              <a:buChar char="•"/>
              <a:defRPr/>
            </a:pPr>
            <a:r>
              <a:rPr lang="en-US" altLang="zh-CN" sz="2000" b="1" dirty="0">
                <a:latin typeface="黑体" panose="02010609060101010101" pitchFamily="49" charset="-122"/>
                <a:ea typeface="黑体" panose="02010609060101010101" pitchFamily="49" charset="-122"/>
              </a:rPr>
              <a:t>GPU</a:t>
            </a:r>
            <a:r>
              <a:rPr lang="zh-CN" altLang="en-US" sz="2000" b="1" dirty="0">
                <a:latin typeface="黑体" panose="02010609060101010101" pitchFamily="49" charset="-122"/>
                <a:ea typeface="黑体" panose="02010609060101010101" pitchFamily="49" charset="-122"/>
              </a:rPr>
              <a:t>，每步</a:t>
            </a:r>
            <a:r>
              <a:rPr lang="en-US" altLang="zh-CN" sz="2000" b="1" dirty="0">
                <a:latin typeface="黑体" panose="02010609060101010101" pitchFamily="49" charset="-122"/>
                <a:ea typeface="黑体" panose="02010609060101010101" pitchFamily="49" charset="-122"/>
              </a:rPr>
              <a:t>3ms</a:t>
            </a:r>
          </a:p>
          <a:p>
            <a:pPr>
              <a:buFont typeface="Arial" panose="020B0604020202020204" pitchFamily="34" charset="0"/>
              <a:buChar char="•"/>
              <a:defRPr/>
            </a:pPr>
            <a:r>
              <a:rPr lang="zh-CN" altLang="en-US" sz="2000" b="1" dirty="0">
                <a:latin typeface="黑体" panose="02010609060101010101" pitchFamily="49" charset="-122"/>
                <a:ea typeface="黑体" panose="02010609060101010101" pitchFamily="49" charset="-122"/>
              </a:rPr>
              <a:t>预测准确率</a:t>
            </a:r>
            <a:endParaRPr lang="en-US" altLang="zh-CN" sz="2000" b="1" dirty="0">
              <a:latin typeface="黑体" panose="02010609060101010101" pitchFamily="49" charset="-122"/>
              <a:ea typeface="黑体" panose="02010609060101010101" pitchFamily="49" charset="-122"/>
            </a:endParaRPr>
          </a:p>
          <a:p>
            <a:pPr lvl="1">
              <a:buFont typeface="Arial" panose="020B0604020202020204" pitchFamily="34" charset="0"/>
              <a:buChar char="•"/>
              <a:defRPr/>
            </a:pPr>
            <a:r>
              <a:rPr lang="en-US" altLang="zh-CN" sz="2000" b="1" dirty="0">
                <a:latin typeface="黑体" panose="02010609060101010101" pitchFamily="49" charset="-122"/>
                <a:ea typeface="黑体" panose="02010609060101010101" pitchFamily="49" charset="-122"/>
              </a:rPr>
              <a:t>57%</a:t>
            </a:r>
          </a:p>
          <a:p>
            <a:pPr lvl="1">
              <a:buFont typeface="Arial" panose="020B0604020202020204" pitchFamily="34" charset="0"/>
              <a:buChar char="•"/>
              <a:defRPr/>
            </a:pPr>
            <a:endParaRPr lang="zh-CN" altLang="en-US" sz="2000" b="1" dirty="0">
              <a:latin typeface="黑体" panose="02010609060101010101" pitchFamily="49" charset="-122"/>
              <a:ea typeface="黑体" panose="02010609060101010101" pitchFamily="49"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左右互博，自我进化</a:t>
            </a:r>
          </a:p>
        </p:txBody>
      </p:sp>
      <p:sp>
        <p:nvSpPr>
          <p:cNvPr id="5" name="内容占位符 5"/>
          <p:cNvSpPr txBox="1"/>
          <p:nvPr/>
        </p:nvSpPr>
        <p:spPr>
          <a:xfrm>
            <a:off x="838200" y="1708785"/>
            <a:ext cx="10515600" cy="21756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2600" dirty="0">
                <a:latin typeface="黑体" panose="02010609060101010101" pitchFamily="49" charset="-122"/>
                <a:ea typeface="黑体" panose="02010609060101010101" pitchFamily="49" charset="-122"/>
              </a:rPr>
              <a:t>Agent</a:t>
            </a:r>
            <a:r>
              <a:rPr lang="zh-CN" altLang="en-US" sz="2600" dirty="0">
                <a:latin typeface="黑体" panose="02010609060101010101" pitchFamily="49" charset="-122"/>
                <a:ea typeface="黑体" panose="02010609060101010101" pitchFamily="49" charset="-122"/>
              </a:rPr>
              <a:t>通过和环境</a:t>
            </a:r>
            <a:r>
              <a:rPr lang="en-US" altLang="zh-CN" sz="2600" dirty="0">
                <a:latin typeface="黑体" panose="02010609060101010101" pitchFamily="49" charset="-122"/>
                <a:ea typeface="黑体" panose="02010609060101010101" pitchFamily="49" charset="-122"/>
              </a:rPr>
              <a:t>s</a:t>
            </a:r>
            <a:r>
              <a:rPr lang="zh-CN" altLang="en-US" sz="2600" dirty="0">
                <a:latin typeface="黑体" panose="02010609060101010101" pitchFamily="49" charset="-122"/>
                <a:ea typeface="黑体" panose="02010609060101010101" pitchFamily="49" charset="-122"/>
              </a:rPr>
              <a:t>的交互，选择下一步的动作</a:t>
            </a:r>
            <a:r>
              <a:rPr lang="en-US" altLang="zh-CN" sz="2600" dirty="0">
                <a:latin typeface="黑体" panose="02010609060101010101" pitchFamily="49" charset="-122"/>
                <a:ea typeface="黑体" panose="02010609060101010101" pitchFamily="49" charset="-122"/>
              </a:rPr>
              <a:t>a</a:t>
            </a:r>
            <a:r>
              <a:rPr lang="zh-CN" altLang="en-US" sz="2600" dirty="0">
                <a:latin typeface="黑体" panose="02010609060101010101" pitchFamily="49" charset="-122"/>
                <a:ea typeface="黑体" panose="02010609060101010101" pitchFamily="49" charset="-122"/>
              </a:rPr>
              <a:t>，这个动作会影响环境</a:t>
            </a:r>
            <a:r>
              <a:rPr lang="en-US" altLang="zh-CN" sz="2600" dirty="0">
                <a:latin typeface="黑体" panose="02010609060101010101" pitchFamily="49" charset="-122"/>
                <a:ea typeface="黑体" panose="02010609060101010101" pitchFamily="49" charset="-122"/>
              </a:rPr>
              <a:t>s</a:t>
            </a:r>
            <a:r>
              <a:rPr lang="zh-CN" altLang="en-US" sz="2600" dirty="0">
                <a:latin typeface="黑体" panose="02010609060101010101" pitchFamily="49" charset="-122"/>
                <a:ea typeface="黑体" panose="02010609060101010101" pitchFamily="49" charset="-122"/>
              </a:rPr>
              <a:t>，给</a:t>
            </a:r>
            <a:r>
              <a:rPr lang="en-US" altLang="zh-CN" sz="2600" dirty="0">
                <a:latin typeface="黑体" panose="02010609060101010101" pitchFamily="49" charset="-122"/>
                <a:ea typeface="黑体" panose="02010609060101010101" pitchFamily="49" charset="-122"/>
              </a:rPr>
              <a:t>Agent</a:t>
            </a:r>
            <a:r>
              <a:rPr lang="zh-CN" altLang="en-US" sz="2600" dirty="0">
                <a:latin typeface="黑体" panose="02010609060101010101" pitchFamily="49" charset="-122"/>
                <a:ea typeface="黑体" panose="02010609060101010101" pitchFamily="49" charset="-122"/>
              </a:rPr>
              <a:t>一个</a:t>
            </a:r>
            <a:r>
              <a:rPr lang="en-US" altLang="zh-CN" sz="2600" dirty="0">
                <a:latin typeface="黑体" panose="02010609060101010101" pitchFamily="49" charset="-122"/>
                <a:ea typeface="黑体" panose="02010609060101010101" pitchFamily="49" charset="-122"/>
              </a:rPr>
              <a:t>reward</a:t>
            </a:r>
            <a:r>
              <a:rPr lang="zh-CN" altLang="en-US" sz="2600" dirty="0">
                <a:latin typeface="黑体" panose="02010609060101010101" pitchFamily="49" charset="-122"/>
                <a:ea typeface="黑体" panose="02010609060101010101" pitchFamily="49" charset="-122"/>
              </a:rPr>
              <a:t>，</a:t>
            </a:r>
            <a:r>
              <a:rPr lang="en-US" altLang="zh-CN" sz="2600" dirty="0">
                <a:latin typeface="黑体" panose="02010609060101010101" pitchFamily="49" charset="-122"/>
                <a:ea typeface="黑体" panose="02010609060101010101" pitchFamily="49" charset="-122"/>
              </a:rPr>
              <a:t>Agent</a:t>
            </a:r>
            <a:r>
              <a:rPr lang="zh-CN" altLang="en-US" sz="2600" dirty="0">
                <a:latin typeface="黑体" panose="02010609060101010101" pitchFamily="49" charset="-122"/>
                <a:ea typeface="黑体" panose="02010609060101010101" pitchFamily="49" charset="-122"/>
              </a:rPr>
              <a:t>然后继续和环境交互。根据游戏结果迭代更新转移概率和评估函数</a:t>
            </a:r>
            <a:endParaRPr lang="en-US" altLang="zh-CN" sz="2600" dirty="0">
              <a:latin typeface="黑体" panose="02010609060101010101" pitchFamily="49" charset="-122"/>
              <a:ea typeface="黑体" panose="02010609060101010101" pitchFamily="49" charset="-122"/>
            </a:endParaRPr>
          </a:p>
          <a:p>
            <a:r>
              <a:rPr lang="zh-CN" altLang="en-US" sz="2600" dirty="0">
                <a:latin typeface="黑体" panose="02010609060101010101" pitchFamily="49" charset="-122"/>
                <a:ea typeface="黑体" panose="02010609060101010101" pitchFamily="49" charset="-122"/>
              </a:rPr>
              <a:t>神经网络结构与策略网络</a:t>
            </a:r>
            <a:r>
              <a:rPr lang="zh-CN" altLang="en-US" sz="2600" dirty="0">
                <a:solidFill>
                  <a:srgbClr val="FF0000"/>
                </a:solidFill>
                <a:latin typeface="黑体" panose="02010609060101010101" pitchFamily="49" charset="-122"/>
                <a:ea typeface="黑体" panose="02010609060101010101" pitchFamily="49" charset="-122"/>
              </a:rPr>
              <a:t>相同</a:t>
            </a:r>
            <a:endParaRPr lang="en-US" altLang="zh-CN" sz="2600" dirty="0">
              <a:solidFill>
                <a:srgbClr val="FF0000"/>
              </a:solidFill>
              <a:latin typeface="黑体" panose="02010609060101010101" pitchFamily="49" charset="-122"/>
              <a:ea typeface="黑体" panose="02010609060101010101" pitchFamily="49" charset="-122"/>
            </a:endParaRPr>
          </a:p>
          <a:p>
            <a:r>
              <a:rPr lang="zh-CN" altLang="en-US" sz="2600" dirty="0">
                <a:latin typeface="黑体" panose="02010609060101010101" pitchFamily="49" charset="-122"/>
                <a:ea typeface="黑体" panose="02010609060101010101" pitchFamily="49" charset="-122"/>
              </a:rPr>
              <a:t>训练方法：</a:t>
            </a:r>
            <a:r>
              <a:rPr lang="zh-CN" altLang="en-US" sz="2600" dirty="0">
                <a:solidFill>
                  <a:srgbClr val="FF0000"/>
                </a:solidFill>
                <a:latin typeface="黑体" panose="02010609060101010101" pitchFamily="49" charset="-122"/>
                <a:ea typeface="黑体" panose="02010609060101010101" pitchFamily="49" charset="-122"/>
              </a:rPr>
              <a:t>自我对局</a:t>
            </a:r>
          </a:p>
          <a:p>
            <a:r>
              <a:rPr lang="zh-CN" altLang="en-US" sz="2600" dirty="0">
                <a:latin typeface="黑体" panose="02010609060101010101" pitchFamily="49" charset="-122"/>
                <a:ea typeface="黑体" panose="02010609060101010101" pitchFamily="49" charset="-122"/>
              </a:rPr>
              <a:t>目标：</a:t>
            </a:r>
            <a:r>
              <a:rPr lang="zh-CN" altLang="en-US" sz="2600" dirty="0">
                <a:solidFill>
                  <a:srgbClr val="FF0000"/>
                </a:solidFill>
                <a:latin typeface="黑体" panose="02010609060101010101" pitchFamily="49" charset="-122"/>
                <a:ea typeface="黑体" panose="02010609060101010101" pitchFamily="49" charset="-122"/>
              </a:rPr>
              <a:t>校正价值导向</a:t>
            </a:r>
          </a:p>
          <a:p>
            <a:r>
              <a:rPr lang="zh-CN" altLang="en-US" sz="2600" dirty="0">
                <a:solidFill>
                  <a:srgbClr val="FF0000"/>
                </a:solidFill>
                <a:latin typeface="黑体" panose="02010609060101010101" pitchFamily="49" charset="-122"/>
                <a:ea typeface="黑体" panose="02010609060101010101" pitchFamily="49" charset="-122"/>
              </a:rPr>
              <a:t>将策略网络权值作为初始值，自我对弈更新权值，从而提升棋力</a:t>
            </a:r>
          </a:p>
          <a:p>
            <a:r>
              <a:rPr lang="en-US" altLang="zh-CN" sz="2600" dirty="0">
                <a:latin typeface="黑体" panose="02010609060101010101" pitchFamily="49" charset="-122"/>
                <a:ea typeface="黑体" panose="02010609060101010101" pitchFamily="49" charset="-122"/>
              </a:rPr>
              <a:t>Pros: </a:t>
            </a:r>
            <a:r>
              <a:rPr lang="zh-CN" altLang="en-US" sz="2600" dirty="0">
                <a:solidFill>
                  <a:srgbClr val="FF0000"/>
                </a:solidFill>
                <a:latin typeface="黑体" panose="02010609060101010101" pitchFamily="49" charset="-122"/>
                <a:ea typeface="黑体" panose="02010609060101010101" pitchFamily="49" charset="-122"/>
              </a:rPr>
              <a:t>棋艺更高</a:t>
            </a:r>
            <a:r>
              <a:rPr lang="en-US" altLang="zh-CN" sz="2600" dirty="0">
                <a:latin typeface="黑体" panose="02010609060101010101" pitchFamily="49" charset="-122"/>
                <a:ea typeface="黑体" panose="02010609060101010101" pitchFamily="49" charset="-122"/>
              </a:rPr>
              <a:t>(win 80% of the games with SL policy network)</a:t>
            </a:r>
          </a:p>
          <a:p>
            <a:r>
              <a:rPr lang="en-US" altLang="zh-CN" sz="2600" dirty="0">
                <a:latin typeface="黑体" panose="02010609060101010101" pitchFamily="49" charset="-122"/>
                <a:ea typeface="黑体" panose="02010609060101010101" pitchFamily="49" charset="-122"/>
              </a:rPr>
              <a:t>Cons: </a:t>
            </a:r>
            <a:r>
              <a:rPr lang="zh-CN" altLang="en-US" sz="2600" dirty="0">
                <a:latin typeface="黑体" panose="02010609060101010101" pitchFamily="49" charset="-122"/>
                <a:ea typeface="黑体" panose="02010609060101010101" pitchFamily="49" charset="-122"/>
              </a:rPr>
              <a:t>走法集中，</a:t>
            </a:r>
            <a:r>
              <a:rPr lang="zh-CN" altLang="en-US" sz="2600" dirty="0">
                <a:solidFill>
                  <a:srgbClr val="FF0000"/>
                </a:solidFill>
                <a:latin typeface="黑体" panose="02010609060101010101" pitchFamily="49" charset="-122"/>
                <a:ea typeface="黑体" panose="02010609060101010101" pitchFamily="49" charset="-122"/>
              </a:rPr>
              <a:t>不适应</a:t>
            </a:r>
            <a:r>
              <a:rPr lang="en-US" altLang="zh-CN" sz="2600" dirty="0">
                <a:solidFill>
                  <a:srgbClr val="FF0000"/>
                </a:solidFill>
                <a:latin typeface="黑体" panose="02010609060101010101" pitchFamily="49" charset="-122"/>
                <a:ea typeface="黑体" panose="02010609060101010101" pitchFamily="49" charset="-122"/>
              </a:rPr>
              <a:t>MCTS</a:t>
            </a:r>
            <a:r>
              <a:rPr lang="zh-CN" altLang="en-US" sz="2600" dirty="0">
                <a:solidFill>
                  <a:srgbClr val="FF0000"/>
                </a:solidFill>
                <a:latin typeface="黑体" panose="02010609060101010101" pitchFamily="49" charset="-122"/>
                <a:ea typeface="黑体" panose="02010609060101010101" pitchFamily="49" charset="-122"/>
              </a:rPr>
              <a:t>多搜索范围的需求</a:t>
            </a:r>
          </a:p>
          <a:p>
            <a:pPr>
              <a:lnSpc>
                <a:spcPct val="100000"/>
              </a:lnSpc>
            </a:pPr>
            <a:endParaRPr lang="zh-CN" altLang="en-US" sz="2600" dirty="0">
              <a:latin typeface="黑体" panose="02010609060101010101" pitchFamily="49" charset="-122"/>
              <a:ea typeface="黑体" panose="02010609060101010101" pitchFamily="49" charset="-122"/>
            </a:endParaRPr>
          </a:p>
        </p:txBody>
      </p:sp>
      <p:sp>
        <p:nvSpPr>
          <p:cNvPr id="6" name="文本框 69"/>
          <p:cNvSpPr txBox="1">
            <a:spLocks noChangeArrowheads="1"/>
          </p:cNvSpPr>
          <p:nvPr/>
        </p:nvSpPr>
        <p:spPr bwMode="auto">
          <a:xfrm>
            <a:off x="303213" y="1078548"/>
            <a:ext cx="45989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400" b="1" dirty="0">
                <a:solidFill>
                  <a:srgbClr val="262626"/>
                </a:solidFill>
                <a:latin typeface="微软雅黑" panose="020B0503020204020204" pitchFamily="34" charset="-122"/>
                <a:ea typeface="微软雅黑" panose="020B0503020204020204" pitchFamily="34" charset="-122"/>
              </a:rPr>
              <a:t>强化学习</a:t>
            </a:r>
            <a:r>
              <a:rPr lang="en-US" altLang="zh-CN" sz="2400" b="1" dirty="0">
                <a:solidFill>
                  <a:srgbClr val="262626"/>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RL</a:t>
            </a:r>
            <a:r>
              <a:rPr lang="en-US" altLang="zh-CN" sz="2400" b="1" dirty="0">
                <a:solidFill>
                  <a:srgbClr val="262626"/>
                </a:solidFill>
                <a:latin typeface="微软雅黑" panose="020B0503020204020204" pitchFamily="34" charset="-122"/>
                <a:ea typeface="微软雅黑" panose="020B0503020204020204" pitchFamily="34" charset="-122"/>
              </a:rPr>
              <a:t>)</a:t>
            </a:r>
            <a:endParaRPr lang="zh-CN" altLang="en-US" sz="2400" b="1"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normAutofit fontScale="90000"/>
          </a:bodyPr>
          <a:lstStyle/>
          <a:p>
            <a:r>
              <a:rPr lang="en-US" altLang="zh-CN" sz="3600" dirty="0"/>
              <a:t>Fast-Rollout </a:t>
            </a:r>
            <a:r>
              <a:rPr lang="zh-CN" altLang="en-US" sz="3600" dirty="0"/>
              <a:t>快速走子</a:t>
            </a:r>
            <a:endParaRPr lang="zh-CN" altLang="en-US" sz="3600" b="1" dirty="0"/>
          </a:p>
        </p:txBody>
      </p:sp>
      <p:sp>
        <p:nvSpPr>
          <p:cNvPr id="34821" name="内容占位符 2"/>
          <p:cNvSpPr>
            <a:spLocks noGrp="1"/>
          </p:cNvSpPr>
          <p:nvPr>
            <p:ph idx="4294967295"/>
          </p:nvPr>
        </p:nvSpPr>
        <p:spPr>
          <a:xfrm>
            <a:off x="0" y="1398906"/>
            <a:ext cx="11323320" cy="4506594"/>
          </a:xfrm>
        </p:spPr>
        <p:txBody>
          <a:bodyPr>
            <a:noAutofit/>
          </a:bodyPr>
          <a:lstStyle/>
          <a:p>
            <a:r>
              <a:rPr lang="en-US" altLang="zh-CN" sz="2200" b="1" dirty="0">
                <a:latin typeface="黑体" panose="02010609060101010101" pitchFamily="49" charset="-122"/>
                <a:ea typeface="黑体" panose="02010609060101010101" pitchFamily="49" charset="-122"/>
              </a:rPr>
              <a:t>Rollout</a:t>
            </a:r>
            <a:r>
              <a:rPr lang="zh-CN" altLang="en-US" sz="2200" b="1" dirty="0">
                <a:latin typeface="黑体" panose="02010609060101010101" pitchFamily="49" charset="-122"/>
                <a:ea typeface="黑体" panose="02010609060101010101" pitchFamily="49" charset="-122"/>
              </a:rPr>
              <a:t>（随机模拟走子）</a:t>
            </a:r>
            <a:endParaRPr lang="en-US" altLang="zh-CN" sz="2200" b="1" dirty="0">
              <a:latin typeface="黑体" panose="02010609060101010101" pitchFamily="49" charset="-122"/>
              <a:ea typeface="黑体" panose="02010609060101010101" pitchFamily="49" charset="-122"/>
            </a:endParaRPr>
          </a:p>
          <a:p>
            <a:pPr lvl="1"/>
            <a:r>
              <a:rPr lang="zh-CN" altLang="en-US" sz="2200" b="1" dirty="0">
                <a:solidFill>
                  <a:srgbClr val="FF0000"/>
                </a:solidFill>
                <a:latin typeface="黑体" panose="02010609060101010101" pitchFamily="49" charset="-122"/>
                <a:ea typeface="黑体" panose="02010609060101010101" pitchFamily="49" charset="-122"/>
              </a:rPr>
              <a:t>通过随机模拟走子胜率来判定形势</a:t>
            </a:r>
            <a:endParaRPr lang="en-US" altLang="zh-CN" sz="2200" b="1" dirty="0">
              <a:solidFill>
                <a:srgbClr val="FF0000"/>
              </a:solidFill>
              <a:latin typeface="黑体" panose="02010609060101010101" pitchFamily="49" charset="-122"/>
              <a:ea typeface="黑体" panose="02010609060101010101" pitchFamily="49" charset="-122"/>
            </a:endParaRPr>
          </a:p>
          <a:p>
            <a:pPr lvl="1"/>
            <a:r>
              <a:rPr lang="zh-CN" altLang="en-US" sz="2200" b="1" dirty="0">
                <a:solidFill>
                  <a:srgbClr val="FF0000"/>
                </a:solidFill>
                <a:latin typeface="黑体" panose="02010609060101010101" pitchFamily="49" charset="-122"/>
                <a:ea typeface="黑体" panose="02010609060101010101" pitchFamily="49" charset="-122"/>
              </a:rPr>
              <a:t>速度快</a:t>
            </a:r>
            <a:endParaRPr lang="en-US" altLang="zh-CN" sz="2200" b="1" dirty="0">
              <a:solidFill>
                <a:srgbClr val="FF0000"/>
              </a:solidFill>
              <a:latin typeface="黑体" panose="02010609060101010101" pitchFamily="49" charset="-122"/>
              <a:ea typeface="黑体" panose="02010609060101010101" pitchFamily="49" charset="-122"/>
            </a:endParaRPr>
          </a:p>
          <a:p>
            <a:pPr lvl="1"/>
            <a:r>
              <a:rPr lang="zh-CN" altLang="en-US" sz="2200" b="1" dirty="0">
                <a:solidFill>
                  <a:srgbClr val="FF0000"/>
                </a:solidFill>
                <a:latin typeface="黑体" panose="02010609060101010101" pitchFamily="49" charset="-122"/>
                <a:ea typeface="黑体" panose="02010609060101010101" pitchFamily="49" charset="-122"/>
              </a:rPr>
              <a:t>随机性，合理性的平衡</a:t>
            </a:r>
            <a:endParaRPr lang="en-US" altLang="zh-CN" sz="2200" b="1" dirty="0">
              <a:solidFill>
                <a:srgbClr val="FF0000"/>
              </a:solidFill>
              <a:latin typeface="黑体" panose="02010609060101010101" pitchFamily="49" charset="-122"/>
              <a:ea typeface="黑体" panose="02010609060101010101" pitchFamily="49" charset="-122"/>
            </a:endParaRPr>
          </a:p>
          <a:p>
            <a:r>
              <a:rPr lang="zh-CN" altLang="en-US" sz="2200" b="1" dirty="0">
                <a:latin typeface="黑体" panose="02010609060101010101" pitchFamily="49" charset="-122"/>
                <a:ea typeface="黑体" panose="02010609060101010101" pitchFamily="49" charset="-122"/>
              </a:rPr>
              <a:t>原因：</a:t>
            </a:r>
            <a:r>
              <a:rPr lang="en-US" altLang="zh-CN" sz="2200" b="1" dirty="0">
                <a:latin typeface="黑体" panose="02010609060101010101" pitchFamily="49" charset="-122"/>
                <a:ea typeface="黑体" panose="02010609060101010101" pitchFamily="49" charset="-122"/>
              </a:rPr>
              <a:t>1. </a:t>
            </a:r>
            <a:r>
              <a:rPr lang="zh-CN" altLang="en-US" sz="2200" b="1" dirty="0">
                <a:latin typeface="黑体" panose="02010609060101010101" pitchFamily="49" charset="-122"/>
                <a:ea typeface="黑体" panose="02010609060101010101" pitchFamily="49" charset="-122"/>
              </a:rPr>
              <a:t>策略网络的运行速度较慢 </a:t>
            </a:r>
            <a:r>
              <a:rPr lang="en-US" altLang="zh-CN" sz="2200" b="1" dirty="0">
                <a:latin typeface="黑体" panose="02010609060101010101" pitchFamily="49" charset="-122"/>
                <a:ea typeface="黑体" panose="02010609060101010101" pitchFamily="49" charset="-122"/>
              </a:rPr>
              <a:t>(3ms)</a:t>
            </a:r>
          </a:p>
          <a:p>
            <a:pPr marL="0" indent="0">
              <a:buNone/>
            </a:pPr>
            <a:r>
              <a:rPr lang="en-US" altLang="zh-CN" sz="2200" b="1" dirty="0">
                <a:latin typeface="黑体" panose="02010609060101010101" pitchFamily="49" charset="-122"/>
                <a:ea typeface="黑体" panose="02010609060101010101" pitchFamily="49" charset="-122"/>
              </a:rPr>
              <a:t>                      </a:t>
            </a:r>
            <a:r>
              <a:rPr lang="zh-CN" altLang="en-US" sz="2200" b="1" dirty="0">
                <a:latin typeface="黑体" panose="02010609060101010101" pitchFamily="49" charset="-122"/>
                <a:ea typeface="黑体" panose="02010609060101010101" pitchFamily="49" charset="-122"/>
              </a:rPr>
              <a:t>快速走子在</a:t>
            </a:r>
            <a:r>
              <a:rPr lang="en-US" altLang="zh-CN" sz="2200" b="1" dirty="0">
                <a:latin typeface="黑体" panose="02010609060101010101" pitchFamily="49" charset="-122"/>
                <a:ea typeface="黑体" panose="02010609060101010101" pitchFamily="49" charset="-122"/>
              </a:rPr>
              <a:t>2us</a:t>
            </a:r>
          </a:p>
          <a:p>
            <a:pPr marL="0" indent="0">
              <a:buNone/>
            </a:pPr>
            <a:r>
              <a:rPr lang="en-US" altLang="zh-CN" sz="2200" b="1" dirty="0">
                <a:latin typeface="黑体" panose="02010609060101010101" pitchFamily="49" charset="-122"/>
                <a:ea typeface="黑体" panose="02010609060101010101" pitchFamily="49" charset="-122"/>
              </a:rPr>
              <a:t>        2. </a:t>
            </a:r>
            <a:r>
              <a:rPr lang="zh-CN" altLang="en-US" sz="2200" b="1" dirty="0">
                <a:latin typeface="黑体" panose="02010609060101010101" pitchFamily="49" charset="-122"/>
                <a:ea typeface="黑体" panose="02010609060101010101" pitchFamily="49" charset="-122"/>
              </a:rPr>
              <a:t>用来评估盘面。</a:t>
            </a:r>
          </a:p>
          <a:p>
            <a:r>
              <a:rPr lang="zh-CN" altLang="en-US" sz="2200" b="1" dirty="0">
                <a:latin typeface="黑体" panose="02010609060101010101" pitchFamily="49" charset="-122"/>
                <a:ea typeface="黑体" panose="02010609060101010101" pitchFamily="49" charset="-122"/>
              </a:rPr>
              <a:t>在同等时间下，随机模拟走子速度快，虽然</a:t>
            </a:r>
            <a:r>
              <a:rPr lang="zh-CN" altLang="en-US" sz="2200" b="1" dirty="0">
                <a:solidFill>
                  <a:srgbClr val="FF0000"/>
                </a:solidFill>
                <a:latin typeface="黑体" panose="02010609060101010101" pitchFamily="49" charset="-122"/>
                <a:ea typeface="黑体" panose="02010609060101010101" pitchFamily="49" charset="-122"/>
              </a:rPr>
              <a:t>单次估值精度低，但可以多模拟几次算平均值，效果未必不好。</a:t>
            </a:r>
          </a:p>
          <a:p>
            <a:r>
              <a:rPr lang="zh-CN" altLang="en-US" sz="2200" b="1" dirty="0">
                <a:latin typeface="黑体" panose="02010609060101010101" pitchFamily="49" charset="-122"/>
                <a:ea typeface="黑体" panose="02010609060101010101" pitchFamily="49" charset="-122"/>
              </a:rPr>
              <a:t>结构：局部特征匹配 </a:t>
            </a:r>
            <a:r>
              <a:rPr lang="en-US" altLang="zh-CN" sz="2200" b="1" dirty="0">
                <a:latin typeface="黑体" panose="02010609060101010101" pitchFamily="49" charset="-122"/>
                <a:ea typeface="黑体" panose="02010609060101010101" pitchFamily="49" charset="-122"/>
              </a:rPr>
              <a:t>+ </a:t>
            </a:r>
            <a:r>
              <a:rPr lang="zh-CN" altLang="en-US" sz="2200" b="1" dirty="0">
                <a:latin typeface="黑体" panose="02010609060101010101" pitchFamily="49" charset="-122"/>
                <a:ea typeface="黑体" panose="02010609060101010101" pitchFamily="49" charset="-122"/>
              </a:rPr>
              <a:t>线性回归</a:t>
            </a:r>
          </a:p>
          <a:p>
            <a:r>
              <a:rPr lang="zh-CN" altLang="en-US" sz="2200" b="1" dirty="0">
                <a:latin typeface="黑体" panose="02010609060101010101" pitchFamily="49" charset="-122"/>
                <a:ea typeface="黑体" panose="02010609060101010101" pitchFamily="49" charset="-122"/>
              </a:rPr>
              <a:t>特征：围棋专业知识</a:t>
            </a:r>
          </a:p>
          <a:p>
            <a:pPr eaLnBrk="1" hangingPunct="1"/>
            <a:endParaRPr lang="en-US" altLang="zh-CN" sz="2200" b="1" dirty="0">
              <a:latin typeface="黑体" panose="02010609060101010101" pitchFamily="49" charset="-122"/>
              <a:ea typeface="黑体" panose="02010609060101010101" pitchFamily="49" charset="-122"/>
            </a:endParaRPr>
          </a:p>
        </p:txBody>
      </p:sp>
      <p:sp>
        <p:nvSpPr>
          <p:cNvPr id="34823" name="直角三角形 4"/>
          <p:cNvSpPr>
            <a:spLocks noChangeArrowheads="1"/>
          </p:cNvSpPr>
          <p:nvPr/>
        </p:nvSpPr>
        <p:spPr bwMode="auto">
          <a:xfrm rot="-5400000">
            <a:off x="11830050" y="6515100"/>
            <a:ext cx="273050" cy="273050"/>
          </a:xfrm>
          <a:prstGeom prst="rtTriangle">
            <a:avLst/>
          </a:prstGeom>
          <a:solidFill>
            <a:srgbClr val="E5AA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pPr eaLnBrk="1" hangingPunct="1"/>
            <a:r>
              <a:rPr lang="en-US" altLang="zh-CN"/>
              <a:t>Value Network</a:t>
            </a:r>
            <a:r>
              <a:rPr lang="zh-CN" altLang="en-US"/>
              <a:t>：胜负棋感</a:t>
            </a:r>
          </a:p>
        </p:txBody>
      </p:sp>
      <p:sp>
        <p:nvSpPr>
          <p:cNvPr id="43016" name="内容占位符 2"/>
          <p:cNvSpPr>
            <a:spLocks noGrp="1"/>
          </p:cNvSpPr>
          <p:nvPr>
            <p:ph idx="4294967295"/>
          </p:nvPr>
        </p:nvSpPr>
        <p:spPr>
          <a:xfrm>
            <a:off x="0" y="4575175"/>
            <a:ext cx="11129963" cy="4852988"/>
          </a:xfrm>
        </p:spPr>
        <p:txBody>
          <a:bodyPr>
            <a:normAutofit/>
          </a:bodyPr>
          <a:lstStyle/>
          <a:p>
            <a:r>
              <a:rPr lang="zh-CN" altLang="en-US" sz="2500" dirty="0">
                <a:latin typeface="黑体" panose="02010609060101010101" pitchFamily="49" charset="-122"/>
                <a:ea typeface="黑体" panose="02010609060101010101" pitchFamily="49" charset="-122"/>
              </a:rPr>
              <a:t>深度神经网络的增强型学习（</a:t>
            </a:r>
            <a:r>
              <a:rPr lang="en-US" altLang="zh-CN" sz="2500" dirty="0">
                <a:solidFill>
                  <a:srgbClr val="FF0000"/>
                </a:solidFill>
                <a:latin typeface="黑体" panose="02010609060101010101" pitchFamily="49" charset="-122"/>
                <a:ea typeface="黑体" panose="02010609060101010101" pitchFamily="49" charset="-122"/>
              </a:rPr>
              <a:t>DeepMind</a:t>
            </a:r>
            <a:r>
              <a:rPr lang="zh-CN" altLang="en-US" sz="2500" dirty="0">
                <a:solidFill>
                  <a:srgbClr val="FF0000"/>
                </a:solidFill>
                <a:latin typeface="黑体" panose="02010609060101010101" pitchFamily="49" charset="-122"/>
                <a:ea typeface="黑体" panose="02010609060101010101" pitchFamily="49" charset="-122"/>
              </a:rPr>
              <a:t>独创</a:t>
            </a:r>
            <a:r>
              <a:rPr lang="zh-CN" altLang="en-US" sz="2500" dirty="0">
                <a:latin typeface="黑体" panose="02010609060101010101" pitchFamily="49" charset="-122"/>
                <a:ea typeface="黑体" panose="02010609060101010101" pitchFamily="49" charset="-122"/>
              </a:rPr>
              <a:t>）</a:t>
            </a:r>
            <a:endParaRPr lang="en-US" altLang="zh-CN" sz="2500" dirty="0">
              <a:latin typeface="黑体" panose="02010609060101010101" pitchFamily="49" charset="-122"/>
              <a:ea typeface="黑体" panose="02010609060101010101" pitchFamily="49" charset="-122"/>
            </a:endParaRPr>
          </a:p>
          <a:p>
            <a:r>
              <a:rPr lang="zh-CN" altLang="en-US" sz="2500" dirty="0">
                <a:latin typeface="黑体" panose="02010609060101010101" pitchFamily="49" charset="-122"/>
                <a:ea typeface="黑体" panose="02010609060101010101" pitchFamily="49" charset="-122"/>
              </a:rPr>
              <a:t>通过自我博弈，学习不同盘面下的胜负情况（</a:t>
            </a:r>
            <a:r>
              <a:rPr lang="zh-CN" altLang="en-US" sz="2500" dirty="0">
                <a:solidFill>
                  <a:srgbClr val="FF0000"/>
                </a:solidFill>
                <a:latin typeface="黑体" panose="02010609060101010101" pitchFamily="49" charset="-122"/>
                <a:ea typeface="黑体" panose="02010609060101010101" pitchFamily="49" charset="-122"/>
              </a:rPr>
              <a:t>三千万盘自我对局</a:t>
            </a:r>
            <a:r>
              <a:rPr lang="zh-CN" altLang="en-US" sz="2500" dirty="0">
                <a:latin typeface="黑体" panose="02010609060101010101" pitchFamily="49" charset="-122"/>
                <a:ea typeface="黑体" panose="02010609060101010101" pitchFamily="49" charset="-122"/>
              </a:rPr>
              <a:t>）</a:t>
            </a:r>
            <a:endParaRPr lang="en-US" altLang="zh-CN" sz="2500" dirty="0">
              <a:latin typeface="黑体" panose="02010609060101010101" pitchFamily="49" charset="-122"/>
              <a:ea typeface="黑体" panose="02010609060101010101" pitchFamily="49" charset="-122"/>
            </a:endParaRPr>
          </a:p>
          <a:p>
            <a:r>
              <a:rPr lang="zh-CN" altLang="en-US" sz="2500" dirty="0">
                <a:latin typeface="黑体" panose="02010609060101010101" pitchFamily="49" charset="-122"/>
                <a:ea typeface="黑体" panose="02010609060101010101" pitchFamily="49" charset="-122"/>
              </a:rPr>
              <a:t>获取在围棋盘面的</a:t>
            </a:r>
            <a:r>
              <a:rPr lang="zh-CN" altLang="en-US" sz="2500" dirty="0">
                <a:solidFill>
                  <a:srgbClr val="FF0000"/>
                </a:solidFill>
                <a:latin typeface="黑体" panose="02010609060101010101" pitchFamily="49" charset="-122"/>
                <a:ea typeface="黑体" panose="02010609060101010101" pitchFamily="49" charset="-122"/>
              </a:rPr>
              <a:t>胜负棋感</a:t>
            </a:r>
            <a:r>
              <a:rPr lang="zh-CN" altLang="en-US" sz="2500" dirty="0">
                <a:latin typeface="黑体" panose="02010609060101010101" pitchFamily="49" charset="-122"/>
                <a:ea typeface="黑体" panose="02010609060101010101" pitchFamily="49" charset="-122"/>
              </a:rPr>
              <a:t>（</a:t>
            </a:r>
            <a:r>
              <a:rPr lang="zh-CN" altLang="en-US" sz="2500" dirty="0">
                <a:solidFill>
                  <a:srgbClr val="FF0000"/>
                </a:solidFill>
                <a:latin typeface="黑体" panose="02010609060101010101" pitchFamily="49" charset="-122"/>
                <a:ea typeface="黑体" panose="02010609060101010101" pitchFamily="49" charset="-122"/>
              </a:rPr>
              <a:t>注：对每一个落子点给一个当时的快速的胜负感（估算），这个胜负估算并不是根据分析计算出来的，而是直觉</a:t>
            </a:r>
            <a:r>
              <a:rPr lang="zh-CN" altLang="en-US" sz="2500" dirty="0">
                <a:latin typeface="黑体" panose="02010609060101010101" pitchFamily="49" charset="-122"/>
                <a:ea typeface="黑体" panose="02010609060101010101" pitchFamily="49" charset="-122"/>
              </a:rPr>
              <a:t>）（</a:t>
            </a:r>
            <a:r>
              <a:rPr lang="zh-CN" altLang="en-US" sz="2500" dirty="0">
                <a:solidFill>
                  <a:srgbClr val="0070C0"/>
                </a:solidFill>
                <a:latin typeface="黑体" panose="02010609060101010101" pitchFamily="49" charset="-122"/>
                <a:ea typeface="黑体" panose="02010609060101010101" pitchFamily="49" charset="-122"/>
              </a:rPr>
              <a:t>通过</a:t>
            </a:r>
            <a:r>
              <a:rPr lang="en-US" altLang="zh-CN" sz="2500" dirty="0" err="1">
                <a:solidFill>
                  <a:srgbClr val="0070C0"/>
                </a:solidFill>
                <a:latin typeface="黑体" panose="02010609060101010101" pitchFamily="49" charset="-122"/>
                <a:ea typeface="黑体" panose="02010609060101010101" pitchFamily="49" charset="-122"/>
              </a:rPr>
              <a:t>AlphaGo</a:t>
            </a:r>
            <a:r>
              <a:rPr lang="zh-CN" altLang="en-US" sz="2500" dirty="0">
                <a:solidFill>
                  <a:srgbClr val="0070C0"/>
                </a:solidFill>
                <a:latin typeface="黑体" panose="02010609060101010101" pitchFamily="49" charset="-122"/>
                <a:ea typeface="黑体" panose="02010609060101010101" pitchFamily="49" charset="-122"/>
              </a:rPr>
              <a:t>几千万盘的训练学习得来的</a:t>
            </a:r>
            <a:r>
              <a:rPr lang="zh-CN" altLang="en-US" sz="2500" dirty="0">
                <a:latin typeface="黑体" panose="02010609060101010101" pitchFamily="49" charset="-122"/>
                <a:ea typeface="黑体" panose="02010609060101010101" pitchFamily="49" charset="-122"/>
              </a:rPr>
              <a:t>）</a:t>
            </a:r>
          </a:p>
        </p:txBody>
      </p:sp>
      <p:pic>
        <p:nvPicPr>
          <p:cNvPr id="430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95388"/>
            <a:ext cx="10529888" cy="320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7715250" y="1471614"/>
            <a:ext cx="3524250" cy="2375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zh-CN" altLang="en-US" b="1" dirty="0"/>
              <a:t>形势判断：</a:t>
            </a:r>
            <a:endParaRPr lang="en-US" altLang="zh-CN" b="1" dirty="0"/>
          </a:p>
          <a:p>
            <a:pPr algn="ctr" eaLnBrk="0" hangingPunct="0">
              <a:defRPr/>
            </a:pPr>
            <a:endParaRPr lang="en-US" altLang="zh-CN" b="1" dirty="0"/>
          </a:p>
          <a:p>
            <a:pPr algn="ctr" eaLnBrk="0" hangingPunct="0">
              <a:defRPr/>
            </a:pPr>
            <a:r>
              <a:rPr lang="en-US" altLang="zh-CN" b="1" dirty="0"/>
              <a:t>-1</a:t>
            </a:r>
            <a:r>
              <a:rPr lang="zh-CN" altLang="en-US" b="1" dirty="0"/>
              <a:t>：白棋必胜</a:t>
            </a:r>
            <a:endParaRPr lang="en-US" altLang="zh-CN" b="1" dirty="0"/>
          </a:p>
          <a:p>
            <a:pPr algn="ctr" eaLnBrk="0" hangingPunct="0">
              <a:defRPr/>
            </a:pPr>
            <a:r>
              <a:rPr lang="en-US" altLang="zh-CN" b="1" dirty="0"/>
              <a:t>&lt;0 </a:t>
            </a:r>
            <a:r>
              <a:rPr lang="zh-CN" altLang="en-US" b="1" dirty="0"/>
              <a:t>：白棋优势</a:t>
            </a:r>
            <a:endParaRPr lang="en-US" altLang="zh-CN" b="1" dirty="0"/>
          </a:p>
          <a:p>
            <a:pPr algn="ctr" eaLnBrk="0" hangingPunct="0">
              <a:defRPr/>
            </a:pPr>
            <a:r>
              <a:rPr lang="en-US" altLang="zh-CN" b="1" dirty="0"/>
              <a:t>0</a:t>
            </a:r>
            <a:r>
              <a:rPr lang="zh-CN" altLang="en-US" b="1" dirty="0"/>
              <a:t>：双方均势</a:t>
            </a:r>
            <a:endParaRPr lang="en-US" altLang="zh-CN" b="1" dirty="0"/>
          </a:p>
          <a:p>
            <a:pPr algn="ctr" eaLnBrk="0" hangingPunct="0">
              <a:defRPr/>
            </a:pPr>
            <a:r>
              <a:rPr lang="en-US" altLang="zh-CN" b="1" dirty="0"/>
              <a:t>&gt;0</a:t>
            </a:r>
            <a:r>
              <a:rPr lang="zh-CN" altLang="en-US" b="1" dirty="0"/>
              <a:t>：黑棋优势</a:t>
            </a:r>
            <a:endParaRPr lang="en-US" altLang="zh-CN" b="1" dirty="0"/>
          </a:p>
          <a:p>
            <a:pPr algn="ctr" eaLnBrk="0" hangingPunct="0">
              <a:defRPr/>
            </a:pPr>
            <a:r>
              <a:rPr lang="en-US" altLang="zh-CN" b="1" dirty="0"/>
              <a:t>1</a:t>
            </a:r>
            <a:r>
              <a:rPr lang="zh-CN" altLang="en-US" b="1" dirty="0"/>
              <a:t>：黑棋必胜</a:t>
            </a:r>
          </a:p>
        </p:txBody>
      </p:sp>
      <p:sp>
        <p:nvSpPr>
          <p:cNvPr id="43014" name="直角三角形 4"/>
          <p:cNvSpPr>
            <a:spLocks noChangeArrowheads="1"/>
          </p:cNvSpPr>
          <p:nvPr/>
        </p:nvSpPr>
        <p:spPr bwMode="auto">
          <a:xfrm rot="-5400000">
            <a:off x="11830050" y="6515100"/>
            <a:ext cx="273050" cy="273050"/>
          </a:xfrm>
          <a:prstGeom prst="rtTriangle">
            <a:avLst/>
          </a:prstGeom>
          <a:solidFill>
            <a:srgbClr val="E5AA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solidFill>
                  <a:srgbClr val="FF0000"/>
                </a:solidFill>
                <a:latin typeface="微软雅黑" panose="020B0503020204020204" pitchFamily="34" charset="-122"/>
                <a:ea typeface="微软雅黑" panose="020B0503020204020204" pitchFamily="34" charset="-122"/>
              </a:rPr>
              <a:t>人工智能发展历程</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 name="内容占位符 3"/>
          <p:cNvSpPr>
            <a:spLocks noGrp="1"/>
          </p:cNvSpPr>
          <p:nvPr>
            <p:ph idx="1"/>
          </p:nvPr>
        </p:nvSpPr>
        <p:spPr/>
        <p:txBody>
          <a:bodyPr>
            <a:normAutofit fontScale="92500"/>
          </a:bodyPr>
          <a:lstStyle/>
          <a:p>
            <a:pPr>
              <a:lnSpc>
                <a:spcPct val="150000"/>
              </a:lnSpc>
            </a:pPr>
            <a:r>
              <a:rPr lang="zh-CN" altLang="zh-CN" b="1" dirty="0">
                <a:solidFill>
                  <a:srgbClr val="FF0000"/>
                </a:solidFill>
              </a:rPr>
              <a:t>起步发展期</a:t>
            </a:r>
            <a:r>
              <a:rPr lang="zh-CN" altLang="en-US" b="1" dirty="0"/>
              <a:t>：</a:t>
            </a:r>
            <a:r>
              <a:rPr lang="en-US" altLang="zh-CN" dirty="0"/>
              <a:t>1956</a:t>
            </a:r>
            <a:r>
              <a:rPr lang="zh-CN" altLang="zh-CN" dirty="0"/>
              <a:t>年～</a:t>
            </a:r>
            <a:r>
              <a:rPr lang="en-US" altLang="zh-CN" dirty="0"/>
              <a:t>20</a:t>
            </a:r>
            <a:r>
              <a:rPr lang="zh-CN" altLang="zh-CN" dirty="0"/>
              <a:t>世纪</a:t>
            </a:r>
            <a:r>
              <a:rPr lang="en-US" altLang="zh-CN" dirty="0"/>
              <a:t>60</a:t>
            </a:r>
            <a:r>
              <a:rPr lang="zh-CN" altLang="zh-CN" dirty="0"/>
              <a:t>年代初</a:t>
            </a:r>
            <a:r>
              <a:rPr lang="zh-CN" altLang="en-US" dirty="0"/>
              <a:t>（机器证明、跳棋、</a:t>
            </a:r>
            <a:r>
              <a:rPr lang="en-US" altLang="zh-CN" dirty="0"/>
              <a:t>LISP</a:t>
            </a:r>
            <a:r>
              <a:rPr lang="zh-CN" altLang="en-US" dirty="0"/>
              <a:t>）</a:t>
            </a:r>
            <a:endParaRPr lang="en-US" altLang="zh-CN" dirty="0"/>
          </a:p>
          <a:p>
            <a:pPr>
              <a:lnSpc>
                <a:spcPct val="150000"/>
              </a:lnSpc>
            </a:pPr>
            <a:r>
              <a:rPr lang="zh-CN" altLang="zh-CN" b="1" dirty="0">
                <a:solidFill>
                  <a:srgbClr val="FF0000"/>
                </a:solidFill>
              </a:rPr>
              <a:t>反思发展期</a:t>
            </a:r>
            <a:r>
              <a:rPr lang="zh-CN" altLang="en-US" b="1" dirty="0"/>
              <a:t>：</a:t>
            </a:r>
            <a:r>
              <a:rPr lang="en-US" altLang="zh-CN" dirty="0"/>
              <a:t>60</a:t>
            </a:r>
            <a:r>
              <a:rPr lang="zh-CN" altLang="zh-CN" dirty="0"/>
              <a:t>年代～</a:t>
            </a:r>
            <a:r>
              <a:rPr lang="en-US" altLang="zh-CN" dirty="0"/>
              <a:t>70</a:t>
            </a:r>
            <a:r>
              <a:rPr lang="zh-CN" altLang="zh-CN" dirty="0"/>
              <a:t>年代初</a:t>
            </a:r>
            <a:r>
              <a:rPr lang="zh-CN" altLang="en-US" dirty="0"/>
              <a:t>（预期落空）</a:t>
            </a:r>
            <a:endParaRPr lang="en-US" altLang="zh-CN" dirty="0"/>
          </a:p>
          <a:p>
            <a:pPr>
              <a:lnSpc>
                <a:spcPct val="150000"/>
              </a:lnSpc>
            </a:pPr>
            <a:r>
              <a:rPr lang="zh-CN" altLang="zh-CN" b="1" dirty="0">
                <a:solidFill>
                  <a:srgbClr val="FF0000"/>
                </a:solidFill>
              </a:rPr>
              <a:t>应用发展期</a:t>
            </a:r>
            <a:r>
              <a:rPr lang="zh-CN" altLang="en-US" b="1" dirty="0"/>
              <a:t>：</a:t>
            </a:r>
            <a:r>
              <a:rPr lang="en-US" altLang="zh-CN" dirty="0"/>
              <a:t>70</a:t>
            </a:r>
            <a:r>
              <a:rPr lang="zh-CN" altLang="zh-CN" dirty="0"/>
              <a:t>年代初～</a:t>
            </a:r>
            <a:r>
              <a:rPr lang="en-US" altLang="zh-CN" dirty="0"/>
              <a:t>80</a:t>
            </a:r>
            <a:r>
              <a:rPr lang="zh-CN" altLang="zh-CN" dirty="0"/>
              <a:t>年代中期</a:t>
            </a:r>
            <a:r>
              <a:rPr lang="zh-CN" altLang="en-US" dirty="0"/>
              <a:t>（专家系统）</a:t>
            </a:r>
            <a:endParaRPr lang="en-US" altLang="zh-CN" dirty="0"/>
          </a:p>
          <a:p>
            <a:pPr>
              <a:lnSpc>
                <a:spcPct val="150000"/>
              </a:lnSpc>
            </a:pPr>
            <a:r>
              <a:rPr lang="zh-CN" altLang="zh-CN" b="1" dirty="0">
                <a:solidFill>
                  <a:srgbClr val="FF0000"/>
                </a:solidFill>
              </a:rPr>
              <a:t>低迷发展期</a:t>
            </a:r>
            <a:r>
              <a:rPr lang="zh-CN" altLang="en-US" b="1" dirty="0"/>
              <a:t>：</a:t>
            </a:r>
            <a:r>
              <a:rPr lang="en-US" altLang="zh-CN" dirty="0"/>
              <a:t>80</a:t>
            </a:r>
            <a:r>
              <a:rPr lang="zh-CN" altLang="zh-CN" dirty="0"/>
              <a:t>年代中～</a:t>
            </a:r>
            <a:r>
              <a:rPr lang="en-US" altLang="zh-CN" dirty="0"/>
              <a:t>90</a:t>
            </a:r>
            <a:r>
              <a:rPr lang="zh-CN" altLang="zh-CN" dirty="0"/>
              <a:t>年代中期</a:t>
            </a:r>
            <a:r>
              <a:rPr lang="zh-CN" altLang="en-US" dirty="0"/>
              <a:t>（专家系统的局限性）</a:t>
            </a:r>
            <a:endParaRPr lang="en-US" altLang="zh-CN" dirty="0"/>
          </a:p>
          <a:p>
            <a:pPr>
              <a:lnSpc>
                <a:spcPct val="150000"/>
              </a:lnSpc>
            </a:pPr>
            <a:r>
              <a:rPr lang="zh-CN" altLang="zh-CN" b="1" dirty="0">
                <a:solidFill>
                  <a:srgbClr val="FF0000"/>
                </a:solidFill>
              </a:rPr>
              <a:t>稳步发展期</a:t>
            </a:r>
            <a:r>
              <a:rPr lang="zh-CN" altLang="en-US" b="1" dirty="0"/>
              <a:t>：</a:t>
            </a:r>
            <a:r>
              <a:rPr lang="en-US" altLang="zh-CN" dirty="0"/>
              <a:t>90</a:t>
            </a:r>
            <a:r>
              <a:rPr lang="zh-CN" altLang="zh-CN" dirty="0"/>
              <a:t>年代中～</a:t>
            </a:r>
            <a:r>
              <a:rPr lang="en-US" altLang="zh-CN" dirty="0"/>
              <a:t>2010</a:t>
            </a:r>
            <a:r>
              <a:rPr lang="zh-CN" altLang="zh-CN" dirty="0"/>
              <a:t>年</a:t>
            </a:r>
            <a:r>
              <a:rPr lang="zh-CN" altLang="en-US" dirty="0"/>
              <a:t>（互联网、深蓝、智慧地球）</a:t>
            </a:r>
            <a:endParaRPr lang="en-US" altLang="zh-CN" dirty="0"/>
          </a:p>
          <a:p>
            <a:pPr>
              <a:lnSpc>
                <a:spcPct val="150000"/>
              </a:lnSpc>
            </a:pPr>
            <a:r>
              <a:rPr lang="zh-CN" altLang="zh-CN" b="1" dirty="0">
                <a:solidFill>
                  <a:srgbClr val="FF0000"/>
                </a:solidFill>
              </a:rPr>
              <a:t>蓬勃发展期</a:t>
            </a:r>
            <a:r>
              <a:rPr lang="zh-CN" altLang="en-US" b="1" dirty="0"/>
              <a:t>：</a:t>
            </a:r>
            <a:r>
              <a:rPr lang="en-US" altLang="zh-CN" dirty="0"/>
              <a:t>2011</a:t>
            </a:r>
            <a:r>
              <a:rPr lang="zh-CN" altLang="zh-CN" dirty="0"/>
              <a:t>年至今</a:t>
            </a:r>
            <a:r>
              <a:rPr lang="zh-CN" altLang="en-US" dirty="0"/>
              <a:t>（大数据、物联网、云计算</a:t>
            </a:r>
            <a:r>
              <a:rPr lang="zh-CN" altLang="en-US" dirty="0" smtClean="0"/>
              <a:t>、区块链、</a:t>
            </a:r>
            <a:r>
              <a:rPr lang="en-US" altLang="zh-CN" dirty="0" smtClean="0"/>
              <a:t>GPU</a:t>
            </a:r>
            <a:r>
              <a:rPr lang="zh-CN" altLang="en-US" dirty="0"/>
              <a:t>）</a:t>
            </a:r>
            <a:endParaRPr lang="en-US" altLang="zh-CN" dirty="0"/>
          </a:p>
          <a:p>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pPr eaLnBrk="1" hangingPunct="1"/>
            <a:r>
              <a:rPr lang="en-US" altLang="zh-CN"/>
              <a:t>Value Network </a:t>
            </a:r>
            <a:r>
              <a:rPr lang="zh-CN" altLang="en-US"/>
              <a:t>模型</a:t>
            </a:r>
          </a:p>
        </p:txBody>
      </p:sp>
      <p:sp>
        <p:nvSpPr>
          <p:cNvPr id="44035" name="内容占位符 2"/>
          <p:cNvSpPr>
            <a:spLocks noGrp="1"/>
          </p:cNvSpPr>
          <p:nvPr>
            <p:ph idx="4294967295"/>
          </p:nvPr>
        </p:nvSpPr>
        <p:spPr>
          <a:xfrm>
            <a:off x="228600" y="1249680"/>
            <a:ext cx="11582400" cy="4927283"/>
          </a:xfrm>
        </p:spPr>
        <p:txBody>
          <a:bodyPr>
            <a:normAutofit fontScale="92500" lnSpcReduction="20000"/>
          </a:bodyPr>
          <a:lstStyle/>
          <a:p>
            <a:pPr eaLnBrk="1" hangingPunct="1"/>
            <a:r>
              <a:rPr lang="zh-CN" altLang="en-US" b="1" dirty="0"/>
              <a:t>模型结构</a:t>
            </a:r>
            <a:endParaRPr lang="en-US" altLang="zh-CN" b="1" dirty="0"/>
          </a:p>
          <a:p>
            <a:pPr lvl="1" eaLnBrk="1" hangingPunct="1"/>
            <a:r>
              <a:rPr lang="en-US" altLang="zh-CN" b="1" dirty="0"/>
              <a:t>13</a:t>
            </a:r>
            <a:r>
              <a:rPr lang="zh-CN" altLang="en-US" b="1" dirty="0"/>
              <a:t>个卷积层，每层</a:t>
            </a:r>
            <a:r>
              <a:rPr lang="en-US" altLang="zh-CN" b="1" dirty="0"/>
              <a:t>192</a:t>
            </a:r>
            <a:r>
              <a:rPr lang="zh-CN" altLang="en-US" b="1" dirty="0"/>
              <a:t>个卷积核，每个卷积核</a:t>
            </a:r>
            <a:r>
              <a:rPr lang="en-US" altLang="zh-CN" b="1" dirty="0"/>
              <a:t>3</a:t>
            </a:r>
            <a:r>
              <a:rPr lang="zh-CN" altLang="en-US" b="1" dirty="0"/>
              <a:t>*</a:t>
            </a:r>
            <a:r>
              <a:rPr lang="en-US" altLang="zh-CN" b="1" dirty="0"/>
              <a:t>3</a:t>
            </a:r>
          </a:p>
          <a:p>
            <a:pPr lvl="1" eaLnBrk="1" hangingPunct="1"/>
            <a:r>
              <a:rPr lang="zh-CN" altLang="en-US" b="1" dirty="0"/>
              <a:t>数百万个参数</a:t>
            </a:r>
            <a:endParaRPr lang="en-US" altLang="zh-CN" b="1" dirty="0"/>
          </a:p>
          <a:p>
            <a:pPr eaLnBrk="1" hangingPunct="1"/>
            <a:r>
              <a:rPr lang="zh-CN" altLang="en-US" b="1" dirty="0"/>
              <a:t>训练数据</a:t>
            </a:r>
            <a:endParaRPr lang="en-US" altLang="zh-CN" b="1" dirty="0"/>
          </a:p>
          <a:p>
            <a:pPr lvl="1" eaLnBrk="1" hangingPunct="1"/>
            <a:r>
              <a:rPr lang="en-US" altLang="zh-CN" b="1" dirty="0"/>
              <a:t>Policy Network</a:t>
            </a:r>
            <a:r>
              <a:rPr lang="zh-CN" altLang="en-US" b="1" dirty="0"/>
              <a:t>自我对弈棋谱。</a:t>
            </a:r>
            <a:r>
              <a:rPr lang="en-US" altLang="zh-CN" b="1" dirty="0"/>
              <a:t>3000</a:t>
            </a:r>
            <a:r>
              <a:rPr lang="zh-CN" altLang="en-US" b="1" dirty="0"/>
              <a:t>万</a:t>
            </a:r>
            <a:r>
              <a:rPr lang="en-US" altLang="zh-CN" b="1" dirty="0"/>
              <a:t>+ </a:t>
            </a:r>
          </a:p>
          <a:p>
            <a:pPr lvl="1" eaLnBrk="1" hangingPunct="1"/>
            <a:r>
              <a:rPr lang="zh-CN" altLang="en-US" b="1" dirty="0"/>
              <a:t>特定盘面</a:t>
            </a:r>
            <a:r>
              <a:rPr lang="en-US" altLang="zh-CN" b="1" dirty="0"/>
              <a:t>+</a:t>
            </a:r>
            <a:r>
              <a:rPr lang="zh-CN" altLang="en-US" b="1" dirty="0"/>
              <a:t>胜负结果</a:t>
            </a:r>
            <a:endParaRPr lang="en-US" altLang="zh-CN" b="1" dirty="0"/>
          </a:p>
          <a:p>
            <a:pPr lvl="1" eaLnBrk="1" hangingPunct="1"/>
            <a:r>
              <a:rPr lang="zh-CN" altLang="en-US" b="1" dirty="0"/>
              <a:t>训练时间几十天</a:t>
            </a:r>
            <a:endParaRPr lang="en-US" altLang="zh-CN" b="1" dirty="0"/>
          </a:p>
          <a:p>
            <a:pPr eaLnBrk="1" hangingPunct="1"/>
            <a:r>
              <a:rPr lang="zh-CN" altLang="en-US" b="1" dirty="0"/>
              <a:t>运算速度</a:t>
            </a:r>
            <a:endParaRPr lang="en-US" altLang="zh-CN" b="1" dirty="0"/>
          </a:p>
          <a:p>
            <a:pPr lvl="1" eaLnBrk="1" hangingPunct="1"/>
            <a:r>
              <a:rPr lang="en-US" altLang="zh-CN" b="1" dirty="0"/>
              <a:t>GPU</a:t>
            </a:r>
            <a:r>
              <a:rPr lang="zh-CN" altLang="en-US" b="1" dirty="0"/>
              <a:t>，</a:t>
            </a:r>
            <a:r>
              <a:rPr lang="en-US" altLang="zh-CN" b="1" dirty="0"/>
              <a:t>3ms</a:t>
            </a:r>
          </a:p>
          <a:p>
            <a:r>
              <a:rPr lang="zh-CN" altLang="en-US" b="1" dirty="0"/>
              <a:t>方法：</a:t>
            </a:r>
          </a:p>
          <a:p>
            <a:pPr lvl="1"/>
            <a:r>
              <a:rPr lang="zh-CN" altLang="en-US" b="1" dirty="0">
                <a:solidFill>
                  <a:srgbClr val="FF0000"/>
                </a:solidFill>
              </a:rPr>
              <a:t>在每个分支节点，使用</a:t>
            </a:r>
            <a:r>
              <a:rPr lang="en-US" altLang="zh-CN" b="1" dirty="0">
                <a:solidFill>
                  <a:srgbClr val="FF0000"/>
                </a:solidFill>
              </a:rPr>
              <a:t>Value Network</a:t>
            </a:r>
            <a:r>
              <a:rPr lang="zh-CN" altLang="en-US" b="1" dirty="0">
                <a:solidFill>
                  <a:srgbClr val="FF0000"/>
                </a:solidFill>
              </a:rPr>
              <a:t>直接判断形势</a:t>
            </a:r>
          </a:p>
          <a:p>
            <a:pPr lvl="1"/>
            <a:r>
              <a:rPr lang="zh-CN" altLang="en-US" b="1" dirty="0">
                <a:solidFill>
                  <a:srgbClr val="FF0000"/>
                </a:solidFill>
              </a:rPr>
              <a:t>与</a:t>
            </a:r>
            <a:r>
              <a:rPr lang="en-US" altLang="zh-CN" b="1" dirty="0">
                <a:solidFill>
                  <a:srgbClr val="FF0000"/>
                </a:solidFill>
              </a:rPr>
              <a:t>Rollout</a:t>
            </a:r>
            <a:r>
              <a:rPr lang="zh-CN" altLang="en-US" b="1" dirty="0">
                <a:solidFill>
                  <a:srgbClr val="FF0000"/>
                </a:solidFill>
              </a:rPr>
              <a:t>随机模拟相结合，互为补充</a:t>
            </a:r>
          </a:p>
          <a:p>
            <a:r>
              <a:rPr lang="zh-CN" altLang="en-US" b="1" dirty="0"/>
              <a:t>效果：</a:t>
            </a:r>
          </a:p>
          <a:p>
            <a:pPr lvl="1"/>
            <a:r>
              <a:rPr lang="zh-CN" altLang="en-US" b="1" dirty="0"/>
              <a:t>职业水平，</a:t>
            </a:r>
            <a:r>
              <a:rPr lang="en-US" altLang="zh-CN" b="1" dirty="0" err="1"/>
              <a:t>AlphaGo</a:t>
            </a:r>
            <a:endParaRPr lang="en-US" altLang="zh-CN" b="1" dirty="0"/>
          </a:p>
          <a:p>
            <a:endParaRPr lang="en-US" altLang="zh-CN" b="1" dirty="0"/>
          </a:p>
        </p:txBody>
      </p:sp>
      <p:sp>
        <p:nvSpPr>
          <p:cNvPr id="44037" name="直角三角形 4"/>
          <p:cNvSpPr>
            <a:spLocks noChangeArrowheads="1"/>
          </p:cNvSpPr>
          <p:nvPr/>
        </p:nvSpPr>
        <p:spPr bwMode="auto">
          <a:xfrm rot="-5400000">
            <a:off x="11830050" y="6515100"/>
            <a:ext cx="273050" cy="273050"/>
          </a:xfrm>
          <a:prstGeom prst="rtTriangle">
            <a:avLst/>
          </a:prstGeom>
          <a:solidFill>
            <a:srgbClr val="E5AA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内容占位符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662238" y="0"/>
            <a:ext cx="9504362" cy="6796088"/>
          </a:xfrm>
        </p:spPr>
      </p:pic>
      <p:sp>
        <p:nvSpPr>
          <p:cNvPr id="5" name="内容占位符 2"/>
          <p:cNvSpPr>
            <a:spLocks noGrp="1"/>
          </p:cNvSpPr>
          <p:nvPr>
            <p:ph idx="1"/>
          </p:nvPr>
        </p:nvSpPr>
        <p:spPr>
          <a:xfrm>
            <a:off x="-318" y="441960"/>
            <a:ext cx="2758758" cy="6431280"/>
          </a:xfrm>
        </p:spPr>
        <p:txBody>
          <a:bodyPr>
            <a:normAutofit fontScale="55000" lnSpcReduction="20000"/>
          </a:bodyPr>
          <a:lstStyle/>
          <a:p>
            <a:pPr marL="0" indent="0" eaLnBrk="1" hangingPunct="1">
              <a:buFont typeface="Arial" panose="020B0604020202020204" pitchFamily="34" charset="0"/>
              <a:buNone/>
              <a:defRPr/>
            </a:pPr>
            <a:endParaRPr lang="en-US" altLang="zh-CN" dirty="0"/>
          </a:p>
          <a:p>
            <a:pPr marL="0" indent="0">
              <a:lnSpc>
                <a:spcPts val="1800"/>
              </a:lnSpc>
              <a:buNone/>
              <a:defRPr/>
            </a:pPr>
            <a:r>
              <a:rPr lang="en-US" altLang="zh-CN" sz="3100" dirty="0">
                <a:latin typeface="黑体" panose="02010609060101010101" pitchFamily="49" charset="-122"/>
                <a:ea typeface="黑体" panose="02010609060101010101" pitchFamily="49" charset="-122"/>
              </a:rPr>
              <a:t>MCTS</a:t>
            </a:r>
            <a:r>
              <a:rPr lang="zh-CN" altLang="en-US" sz="3100" dirty="0">
                <a:latin typeface="黑体" panose="02010609060101010101" pitchFamily="49" charset="-122"/>
                <a:ea typeface="黑体" panose="02010609060101010101" pitchFamily="49" charset="-122"/>
              </a:rPr>
              <a:t>在对局中</a:t>
            </a:r>
            <a:r>
              <a:rPr lang="zh-CN" altLang="en-US" sz="3100" dirty="0">
                <a:solidFill>
                  <a:srgbClr val="FF0000"/>
                </a:solidFill>
                <a:latin typeface="黑体" panose="02010609060101010101" pitchFamily="49" charset="-122"/>
                <a:ea typeface="黑体" panose="02010609060101010101" pitchFamily="49" charset="-122"/>
              </a:rPr>
              <a:t>实时搜索</a:t>
            </a:r>
          </a:p>
          <a:p>
            <a:pPr marL="0" indent="0">
              <a:lnSpc>
                <a:spcPts val="1800"/>
              </a:lnSpc>
              <a:buNone/>
              <a:defRPr/>
            </a:pPr>
            <a:r>
              <a:rPr lang="en-US" altLang="zh-CN" sz="3100" dirty="0">
                <a:latin typeface="黑体" panose="02010609060101010101" pitchFamily="49" charset="-122"/>
                <a:ea typeface="黑体" panose="02010609060101010101" pitchFamily="49" charset="-122"/>
              </a:rPr>
              <a:t>Step 1</a:t>
            </a:r>
            <a:r>
              <a:rPr lang="zh-CN" altLang="en-US" sz="3100" dirty="0">
                <a:latin typeface="黑体" panose="02010609060101010101" pitchFamily="49" charset="-122"/>
                <a:ea typeface="黑体" panose="02010609060101010101" pitchFamily="49" charset="-122"/>
              </a:rPr>
              <a:t>：基于</a:t>
            </a:r>
            <a:r>
              <a:rPr lang="zh-CN" altLang="en-US" sz="3100" dirty="0">
                <a:solidFill>
                  <a:srgbClr val="FF0000"/>
                </a:solidFill>
                <a:latin typeface="黑体" panose="02010609060101010101" pitchFamily="49" charset="-122"/>
                <a:ea typeface="黑体" panose="02010609060101010101" pitchFamily="49" charset="-122"/>
              </a:rPr>
              <a:t>策略网络</a:t>
            </a:r>
            <a:r>
              <a:rPr lang="zh-CN" altLang="en-US" sz="3100" dirty="0">
                <a:latin typeface="黑体" panose="02010609060101010101" pitchFamily="49" charset="-122"/>
                <a:ea typeface="黑体" panose="02010609060101010101" pitchFamily="49" charset="-122"/>
              </a:rPr>
              <a:t>落子，可能性大的落子拓展节点</a:t>
            </a:r>
          </a:p>
          <a:p>
            <a:pPr marL="0" indent="0">
              <a:lnSpc>
                <a:spcPts val="1800"/>
              </a:lnSpc>
              <a:buNone/>
              <a:defRPr/>
            </a:pPr>
            <a:r>
              <a:rPr lang="en-US" altLang="zh-CN" sz="3100" dirty="0">
                <a:latin typeface="黑体" panose="02010609060101010101" pitchFamily="49" charset="-122"/>
                <a:ea typeface="黑体" panose="02010609060101010101" pitchFamily="49" charset="-122"/>
              </a:rPr>
              <a:t>Step 2</a:t>
            </a:r>
            <a:r>
              <a:rPr lang="zh-CN" altLang="en-US" sz="3100" dirty="0">
                <a:latin typeface="黑体" panose="02010609060101010101" pitchFamily="49" charset="-122"/>
                <a:ea typeface="黑体" panose="02010609060101010101" pitchFamily="49" charset="-122"/>
              </a:rPr>
              <a:t>：对未来走势进行评估，同时使用</a:t>
            </a:r>
            <a:r>
              <a:rPr lang="zh-CN" altLang="en-US" sz="3100" dirty="0">
                <a:solidFill>
                  <a:srgbClr val="FF0000"/>
                </a:solidFill>
                <a:latin typeface="黑体" panose="02010609060101010101" pitchFamily="49" charset="-122"/>
                <a:ea typeface="黑体" panose="02010609060101010101" pitchFamily="49" charset="-122"/>
              </a:rPr>
              <a:t>估值网络和快速走子</a:t>
            </a:r>
            <a:r>
              <a:rPr lang="zh-CN" altLang="en-US" sz="3100" dirty="0">
                <a:latin typeface="黑体" panose="02010609060101010101" pitchFamily="49" charset="-122"/>
                <a:ea typeface="黑体" panose="02010609060101010101" pitchFamily="49" charset="-122"/>
              </a:rPr>
              <a:t>，综合两者预测未来走法</a:t>
            </a:r>
          </a:p>
          <a:p>
            <a:pPr marL="0" indent="0">
              <a:lnSpc>
                <a:spcPts val="1800"/>
              </a:lnSpc>
              <a:buNone/>
              <a:defRPr/>
            </a:pPr>
            <a:r>
              <a:rPr lang="en-US" altLang="zh-CN" sz="3100" dirty="0">
                <a:latin typeface="黑体" panose="02010609060101010101" pitchFamily="49" charset="-122"/>
                <a:ea typeface="黑体" panose="02010609060101010101" pitchFamily="49" charset="-122"/>
              </a:rPr>
              <a:t>Step 3</a:t>
            </a:r>
            <a:r>
              <a:rPr lang="zh-CN" altLang="en-US" sz="3100" dirty="0">
                <a:latin typeface="黑体" panose="02010609060101010101" pitchFamily="49" charset="-122"/>
                <a:ea typeface="黑体" panose="02010609060101010101" pitchFamily="49" charset="-122"/>
              </a:rPr>
              <a:t>：</a:t>
            </a:r>
            <a:r>
              <a:rPr lang="zh-CN" altLang="en-US" sz="3100" dirty="0">
                <a:solidFill>
                  <a:srgbClr val="FF0000"/>
                </a:solidFill>
                <a:latin typeface="黑体" panose="02010609060101010101" pitchFamily="49" charset="-122"/>
                <a:ea typeface="黑体" panose="02010609060101010101" pitchFamily="49" charset="-122"/>
              </a:rPr>
              <a:t>评估</a:t>
            </a:r>
            <a:r>
              <a:rPr lang="zh-CN" altLang="en-US" sz="3100" dirty="0">
                <a:latin typeface="黑体" panose="02010609060101010101" pitchFamily="49" charset="-122"/>
                <a:ea typeface="黑体" panose="02010609060101010101" pitchFamily="49" charset="-122"/>
              </a:rPr>
              <a:t>结果作为下一步走法的</a:t>
            </a:r>
            <a:r>
              <a:rPr lang="en-US" altLang="zh-CN" sz="3100" dirty="0">
                <a:latin typeface="黑体" panose="02010609060101010101" pitchFamily="49" charset="-122"/>
                <a:ea typeface="黑体" panose="02010609060101010101" pitchFamily="49" charset="-122"/>
              </a:rPr>
              <a:t>Q</a:t>
            </a:r>
            <a:r>
              <a:rPr lang="zh-CN" altLang="en-US" sz="3100" dirty="0">
                <a:latin typeface="黑体" panose="02010609060101010101" pitchFamily="49" charset="-122"/>
                <a:ea typeface="黑体" panose="02010609060101010101" pitchFamily="49" charset="-122"/>
              </a:rPr>
              <a:t>值。</a:t>
            </a:r>
            <a:r>
              <a:rPr lang="zh-CN" altLang="en-US" sz="3100" dirty="0">
                <a:solidFill>
                  <a:srgbClr val="FF0000"/>
                </a:solidFill>
                <a:latin typeface="黑体" panose="02010609060101010101" pitchFamily="49" charset="-122"/>
                <a:ea typeface="黑体" panose="02010609060101010101" pitchFamily="49" charset="-122"/>
              </a:rPr>
              <a:t>重新模拟</a:t>
            </a:r>
            <a:r>
              <a:rPr lang="zh-CN" altLang="en-US" sz="3100" dirty="0">
                <a:latin typeface="黑体" panose="02010609060101010101" pitchFamily="49" charset="-122"/>
                <a:ea typeface="黑体" panose="02010609060101010101" pitchFamily="49" charset="-122"/>
              </a:rPr>
              <a:t>。</a:t>
            </a:r>
          </a:p>
          <a:p>
            <a:pPr marL="0" indent="0">
              <a:lnSpc>
                <a:spcPts val="1800"/>
              </a:lnSpc>
              <a:buNone/>
              <a:defRPr/>
            </a:pPr>
            <a:r>
              <a:rPr lang="en-US" altLang="zh-CN" sz="3100" dirty="0">
                <a:latin typeface="黑体" panose="02010609060101010101" pitchFamily="49" charset="-122"/>
                <a:ea typeface="黑体" panose="02010609060101010101" pitchFamily="49" charset="-122"/>
              </a:rPr>
              <a:t>Step 4</a:t>
            </a:r>
            <a:r>
              <a:rPr lang="zh-CN" altLang="en-US" sz="3100" dirty="0">
                <a:latin typeface="黑体" panose="02010609060101010101" pitchFamily="49" charset="-122"/>
                <a:ea typeface="黑体" panose="02010609060101010101" pitchFamily="49" charset="-122"/>
              </a:rPr>
              <a:t>：</a:t>
            </a:r>
            <a:r>
              <a:rPr lang="zh-CN" altLang="en-US" sz="3100" dirty="0">
                <a:solidFill>
                  <a:srgbClr val="FF0000"/>
                </a:solidFill>
                <a:latin typeface="黑体" panose="02010609060101010101" pitchFamily="49" charset="-122"/>
                <a:ea typeface="黑体" panose="02010609060101010101" pitchFamily="49" charset="-122"/>
              </a:rPr>
              <a:t>结合下一步走法的</a:t>
            </a:r>
            <a:r>
              <a:rPr lang="en-US" altLang="zh-CN" sz="3100" dirty="0">
                <a:solidFill>
                  <a:srgbClr val="FF0000"/>
                </a:solidFill>
                <a:latin typeface="黑体" panose="02010609060101010101" pitchFamily="49" charset="-122"/>
                <a:ea typeface="黑体" panose="02010609060101010101" pitchFamily="49" charset="-122"/>
              </a:rPr>
              <a:t>Q</a:t>
            </a:r>
            <a:r>
              <a:rPr lang="zh-CN" altLang="en-US" sz="3100" dirty="0">
                <a:solidFill>
                  <a:srgbClr val="FF0000"/>
                </a:solidFill>
                <a:latin typeface="黑体" panose="02010609060101010101" pitchFamily="49" charset="-122"/>
                <a:ea typeface="黑体" panose="02010609060101010101" pitchFamily="49" charset="-122"/>
              </a:rPr>
              <a:t>值和策略网络进行再一次模拟</a:t>
            </a:r>
            <a:r>
              <a:rPr lang="zh-CN" altLang="en-US" sz="3100" dirty="0">
                <a:latin typeface="黑体" panose="02010609060101010101" pitchFamily="49" charset="-122"/>
                <a:ea typeface="黑体" panose="02010609060101010101" pitchFamily="49" charset="-122"/>
              </a:rPr>
              <a:t>。如果出现同样走法，</a:t>
            </a:r>
            <a:r>
              <a:rPr lang="en-US" altLang="zh-CN" sz="3100" dirty="0">
                <a:latin typeface="黑体" panose="02010609060101010101" pitchFamily="49" charset="-122"/>
                <a:ea typeface="黑体" panose="02010609060101010101" pitchFamily="49" charset="-122"/>
              </a:rPr>
              <a:t>Q</a:t>
            </a:r>
            <a:r>
              <a:rPr lang="zh-CN" altLang="en-US" sz="3100" dirty="0">
                <a:latin typeface="黑体" panose="02010609060101010101" pitchFamily="49" charset="-122"/>
                <a:ea typeface="黑体" panose="02010609060101010101" pitchFamily="49" charset="-122"/>
              </a:rPr>
              <a:t>值取平均。新分数</a:t>
            </a:r>
            <a:r>
              <a:rPr lang="en-US" altLang="zh-CN" sz="3100" dirty="0">
                <a:latin typeface="黑体" panose="02010609060101010101" pitchFamily="49" charset="-122"/>
                <a:ea typeface="黑体" panose="02010609060101010101" pitchFamily="49" charset="-122"/>
              </a:rPr>
              <a:t>= </a:t>
            </a:r>
            <a:r>
              <a:rPr lang="zh-CN" altLang="en-US" sz="3100" dirty="0">
                <a:latin typeface="黑体" panose="02010609060101010101" pitchFamily="49" charset="-122"/>
                <a:ea typeface="黑体" panose="02010609060101010101" pitchFamily="49" charset="-122"/>
              </a:rPr>
              <a:t>调整后的初始分</a:t>
            </a:r>
            <a:r>
              <a:rPr lang="en-US" altLang="zh-CN" sz="3100" dirty="0">
                <a:latin typeface="黑体" panose="02010609060101010101" pitchFamily="49" charset="-122"/>
                <a:ea typeface="黑体" panose="02010609060101010101" pitchFamily="49" charset="-122"/>
              </a:rPr>
              <a:t>+ 0.5 * </a:t>
            </a:r>
            <a:r>
              <a:rPr lang="zh-CN" altLang="en-US" sz="3100" dirty="0">
                <a:latin typeface="黑体" panose="02010609060101010101" pitchFamily="49" charset="-122"/>
                <a:ea typeface="黑体" panose="02010609060101010101" pitchFamily="49" charset="-122"/>
              </a:rPr>
              <a:t>通过模拟（策略网络</a:t>
            </a:r>
            <a:r>
              <a:rPr lang="en-US" altLang="zh-CN" sz="3100" dirty="0">
                <a:latin typeface="黑体" panose="02010609060101010101" pitchFamily="49" charset="-122"/>
                <a:ea typeface="黑体" panose="02010609060101010101" pitchFamily="49" charset="-122"/>
              </a:rPr>
              <a:t>+</a:t>
            </a:r>
            <a:r>
              <a:rPr lang="zh-CN" altLang="en-US" sz="3100" dirty="0">
                <a:latin typeface="黑体" panose="02010609060101010101" pitchFamily="49" charset="-122"/>
                <a:ea typeface="黑体" panose="02010609060101010101" pitchFamily="49" charset="-122"/>
              </a:rPr>
              <a:t>快速走棋</a:t>
            </a:r>
            <a:r>
              <a:rPr lang="en-US" altLang="zh-CN" sz="3100" dirty="0">
                <a:latin typeface="黑体" panose="02010609060101010101" pitchFamily="49" charset="-122"/>
                <a:ea typeface="黑体" panose="02010609060101010101" pitchFamily="49" charset="-122"/>
              </a:rPr>
              <a:t>)</a:t>
            </a:r>
            <a:r>
              <a:rPr lang="zh-CN" altLang="en-US" sz="3100" dirty="0">
                <a:latin typeface="黑体" panose="02010609060101010101" pitchFamily="49" charset="-122"/>
                <a:ea typeface="黑体" panose="02010609060101010101" pitchFamily="49" charset="-122"/>
              </a:rPr>
              <a:t>得到的赢棋概率 </a:t>
            </a:r>
            <a:r>
              <a:rPr lang="en-US" altLang="zh-CN" sz="3100" dirty="0">
                <a:latin typeface="黑体" panose="02010609060101010101" pitchFamily="49" charset="-122"/>
                <a:ea typeface="黑体" panose="02010609060101010101" pitchFamily="49" charset="-122"/>
              </a:rPr>
              <a:t>+ 0.5 * </a:t>
            </a:r>
            <a:r>
              <a:rPr lang="zh-CN" altLang="en-US" sz="3100" dirty="0">
                <a:latin typeface="黑体" panose="02010609060101010101" pitchFamily="49" charset="-122"/>
                <a:ea typeface="黑体" panose="02010609060101010101" pitchFamily="49" charset="-122"/>
              </a:rPr>
              <a:t>估值网络的局面评估分</a:t>
            </a:r>
          </a:p>
          <a:p>
            <a:pPr marL="0" indent="0">
              <a:lnSpc>
                <a:spcPts val="1800"/>
              </a:lnSpc>
              <a:buNone/>
              <a:defRPr/>
            </a:pPr>
            <a:r>
              <a:rPr lang="en-US" altLang="zh-CN" sz="3100" dirty="0">
                <a:latin typeface="黑体" panose="02010609060101010101" pitchFamily="49" charset="-122"/>
                <a:ea typeface="黑体" panose="02010609060101010101" pitchFamily="49" charset="-122"/>
              </a:rPr>
              <a:t>Step 5</a:t>
            </a:r>
            <a:r>
              <a:rPr lang="zh-CN" altLang="en-US" sz="3100" dirty="0">
                <a:latin typeface="黑体" panose="02010609060101010101" pitchFamily="49" charset="-122"/>
                <a:ea typeface="黑体" panose="02010609060101010101" pitchFamily="49" charset="-122"/>
              </a:rPr>
              <a:t>：反复循环直到</a:t>
            </a:r>
            <a:r>
              <a:rPr lang="en-US" altLang="zh-CN" sz="3100" dirty="0">
                <a:latin typeface="黑体" panose="02010609060101010101" pitchFamily="49" charset="-122"/>
                <a:ea typeface="黑体" panose="02010609060101010101" pitchFamily="49" charset="-122"/>
              </a:rPr>
              <a:t>n</a:t>
            </a:r>
            <a:r>
              <a:rPr lang="zh-CN" altLang="en-US" sz="3100" dirty="0">
                <a:latin typeface="黑体" panose="02010609060101010101" pitchFamily="49" charset="-122"/>
                <a:ea typeface="黑体" panose="02010609060101010101" pitchFamily="49" charset="-122"/>
              </a:rPr>
              <a:t>次，或者</a:t>
            </a:r>
            <a:r>
              <a:rPr lang="en-US" altLang="zh-CN" sz="3100" dirty="0">
                <a:latin typeface="黑体" panose="02010609060101010101" pitchFamily="49" charset="-122"/>
                <a:ea typeface="黑体" panose="02010609060101010101" pitchFamily="49" charset="-122"/>
              </a:rPr>
              <a:t>timeout</a:t>
            </a:r>
            <a:r>
              <a:rPr lang="zh-CN" altLang="en-US" sz="3100" dirty="0">
                <a:latin typeface="黑体" panose="02010609060101010101" pitchFamily="49" charset="-122"/>
                <a:ea typeface="黑体" panose="02010609060101010101" pitchFamily="49" charset="-122"/>
              </a:rPr>
              <a:t>，</a:t>
            </a:r>
            <a:r>
              <a:rPr lang="zh-CN" altLang="en-US" sz="3100" dirty="0">
                <a:solidFill>
                  <a:srgbClr val="FF0000"/>
                </a:solidFill>
                <a:latin typeface="黑体" panose="02010609060101010101" pitchFamily="49" charset="-122"/>
                <a:ea typeface="黑体" panose="02010609060101010101" pitchFamily="49" charset="-122"/>
              </a:rPr>
              <a:t>选择被选择次数最多的走法作为下一步</a:t>
            </a:r>
          </a:p>
        </p:txBody>
      </p:sp>
      <p:sp>
        <p:nvSpPr>
          <p:cNvPr id="6" name="标题 1"/>
          <p:cNvSpPr>
            <a:spLocks noGrp="1"/>
          </p:cNvSpPr>
          <p:nvPr>
            <p:ph type="title"/>
          </p:nvPr>
        </p:nvSpPr>
        <p:spPr>
          <a:xfrm>
            <a:off x="171450" y="83820"/>
            <a:ext cx="10973276" cy="571500"/>
          </a:xfrm>
          <a:effectLst>
            <a:outerShdw blurRad="50800" dist="38100" dir="5400000" algn="ctr" rotWithShape="0">
              <a:srgbClr val="000000">
                <a:alpha val="30000"/>
              </a:srgbClr>
            </a:outerShdw>
          </a:effectLst>
        </p:spPr>
        <p:txBody>
          <a:bodyPr>
            <a:normAutofit/>
          </a:bodyPr>
          <a:lstStyle>
            <a:lvl1pPr>
              <a:defRPr sz="3200" b="1" i="0" baseline="0">
                <a:solidFill>
                  <a:srgbClr val="C00000"/>
                </a:solidFill>
                <a:latin typeface="Arial Unicode MS" panose="020B0604020202020204" pitchFamily="34" charset="-122"/>
                <a:ea typeface="微软雅黑" panose="020B0503020204020204" pitchFamily="34" charset="-122"/>
              </a:defRPr>
            </a:lvl1pPr>
          </a:lstStyle>
          <a:p>
            <a:r>
              <a:rPr lang="en-US" altLang="zh-CN" sz="2800" dirty="0"/>
              <a:t>Put-Together</a:t>
            </a:r>
            <a:endParaRPr lang="zh-CN" altLang="en-US" sz="2800" dirty="0"/>
          </a:p>
        </p:txBody>
      </p:sp>
      <p:sp>
        <p:nvSpPr>
          <p:cNvPr id="7" name="矩形 6"/>
          <p:cNvSpPr/>
          <p:nvPr/>
        </p:nvSpPr>
        <p:spPr>
          <a:xfrm>
            <a:off x="0" y="83820"/>
            <a:ext cx="171450" cy="571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任意多边形 45"/>
          <p:cNvSpPr/>
          <p:nvPr/>
        </p:nvSpPr>
        <p:spPr bwMode="auto">
          <a:xfrm>
            <a:off x="2486025" y="3311525"/>
            <a:ext cx="2378075" cy="171450"/>
          </a:xfrm>
          <a:custGeom>
            <a:avLst/>
            <a:gdLst>
              <a:gd name="T0" fmla="*/ 0 w 1307927"/>
              <a:gd name="T1" fmla="*/ 0 h 101600"/>
              <a:gd name="T2" fmla="*/ 80336888 w 1307927"/>
              <a:gd name="T3" fmla="*/ 0 h 101600"/>
              <a:gd name="T4" fmla="*/ 85883719 w 1307927"/>
              <a:gd name="T5" fmla="*/ 3953726 h 101600"/>
              <a:gd name="T6" fmla="*/ 0 w 1307927"/>
              <a:gd name="T7" fmla="*/ 3953726 h 101600"/>
              <a:gd name="T8" fmla="*/ 0 w 1307927"/>
              <a:gd name="T9" fmla="*/ 0 h 101600"/>
              <a:gd name="T10" fmla="*/ 0 60000 65536"/>
              <a:gd name="T11" fmla="*/ 0 60000 65536"/>
              <a:gd name="T12" fmla="*/ 0 60000 65536"/>
              <a:gd name="T13" fmla="*/ 0 60000 65536"/>
              <a:gd name="T14" fmla="*/ 0 60000 65536"/>
              <a:gd name="T15" fmla="*/ 0 w 1307927"/>
              <a:gd name="T16" fmla="*/ 0 h 101600"/>
              <a:gd name="T17" fmla="*/ 1307927 w 1307927"/>
              <a:gd name="T18" fmla="*/ 101600 h 101600"/>
            </a:gdLst>
            <a:ahLst/>
            <a:cxnLst>
              <a:cxn ang="T10">
                <a:pos x="T0" y="T1"/>
              </a:cxn>
              <a:cxn ang="T11">
                <a:pos x="T2" y="T3"/>
              </a:cxn>
              <a:cxn ang="T12">
                <a:pos x="T4" y="T5"/>
              </a:cxn>
              <a:cxn ang="T13">
                <a:pos x="T6" y="T7"/>
              </a:cxn>
              <a:cxn ang="T14">
                <a:pos x="T8" y="T9"/>
              </a:cxn>
            </a:cxnLst>
            <a:rect l="T15" t="T16" r="T17" b="T18"/>
            <a:pathLst>
              <a:path w="1307927" h="101600">
                <a:moveTo>
                  <a:pt x="0" y="0"/>
                </a:moveTo>
                <a:lnTo>
                  <a:pt x="1223454" y="0"/>
                </a:lnTo>
                <a:lnTo>
                  <a:pt x="1307927" y="101600"/>
                </a:lnTo>
                <a:lnTo>
                  <a:pt x="0" y="101600"/>
                </a:lnTo>
                <a:lnTo>
                  <a:pt x="0" y="0"/>
                </a:lnTo>
                <a:close/>
              </a:path>
            </a:pathLst>
          </a:custGeom>
          <a:solidFill>
            <a:srgbClr val="E5AA57"/>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7651" name="任意多边形 126"/>
          <p:cNvSpPr/>
          <p:nvPr/>
        </p:nvSpPr>
        <p:spPr bwMode="auto">
          <a:xfrm>
            <a:off x="5064125" y="3311525"/>
            <a:ext cx="5256213" cy="171450"/>
          </a:xfrm>
          <a:custGeom>
            <a:avLst/>
            <a:gdLst>
              <a:gd name="T0" fmla="*/ 0 w 2891416"/>
              <a:gd name="T1" fmla="*/ 0 h 101600"/>
              <a:gd name="T2" fmla="*/ 189653094 w 2891416"/>
              <a:gd name="T3" fmla="*/ 0 h 101600"/>
              <a:gd name="T4" fmla="*/ 189653094 w 2891416"/>
              <a:gd name="T5" fmla="*/ 3953726 h 101600"/>
              <a:gd name="T6" fmla="*/ 5540735 w 2891416"/>
              <a:gd name="T7" fmla="*/ 3953726 h 101600"/>
              <a:gd name="T8" fmla="*/ 0 w 2891416"/>
              <a:gd name="T9" fmla="*/ 0 h 101600"/>
              <a:gd name="T10" fmla="*/ 0 60000 65536"/>
              <a:gd name="T11" fmla="*/ 0 60000 65536"/>
              <a:gd name="T12" fmla="*/ 0 60000 65536"/>
              <a:gd name="T13" fmla="*/ 0 60000 65536"/>
              <a:gd name="T14" fmla="*/ 0 60000 65536"/>
              <a:gd name="T15" fmla="*/ 0 w 2891416"/>
              <a:gd name="T16" fmla="*/ 0 h 101600"/>
              <a:gd name="T17" fmla="*/ 2891416 w 2891416"/>
              <a:gd name="T18" fmla="*/ 101600 h 101600"/>
            </a:gdLst>
            <a:ahLst/>
            <a:cxnLst>
              <a:cxn ang="T10">
                <a:pos x="T0" y="T1"/>
              </a:cxn>
              <a:cxn ang="T11">
                <a:pos x="T2" y="T3"/>
              </a:cxn>
              <a:cxn ang="T12">
                <a:pos x="T4" y="T5"/>
              </a:cxn>
              <a:cxn ang="T13">
                <a:pos x="T6" y="T7"/>
              </a:cxn>
              <a:cxn ang="T14">
                <a:pos x="T8" y="T9"/>
              </a:cxn>
            </a:cxnLst>
            <a:rect l="T15" t="T16" r="T17" b="T18"/>
            <a:pathLst>
              <a:path w="2891416" h="101600">
                <a:moveTo>
                  <a:pt x="0" y="0"/>
                </a:moveTo>
                <a:lnTo>
                  <a:pt x="2891416" y="0"/>
                </a:lnTo>
                <a:lnTo>
                  <a:pt x="2891416" y="101600"/>
                </a:lnTo>
                <a:lnTo>
                  <a:pt x="84473" y="101600"/>
                </a:lnTo>
                <a:lnTo>
                  <a:pt x="0" y="0"/>
                </a:lnTo>
                <a:close/>
              </a:path>
            </a:pathLst>
          </a:custGeom>
          <a:solidFill>
            <a:srgbClr val="0176AB"/>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7652" name="文本框 69"/>
          <p:cNvSpPr txBox="1">
            <a:spLocks noChangeArrowheads="1"/>
          </p:cNvSpPr>
          <p:nvPr/>
        </p:nvSpPr>
        <p:spPr bwMode="auto">
          <a:xfrm>
            <a:off x="5057775" y="2495550"/>
            <a:ext cx="554831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400" b="1">
                <a:solidFill>
                  <a:srgbClr val="262626"/>
                </a:solidFill>
                <a:latin typeface="微软雅黑" panose="020B0503020204020204" pitchFamily="34" charset="-122"/>
                <a:ea typeface="微软雅黑" panose="020B0503020204020204" pitchFamily="34" charset="-122"/>
              </a:rPr>
              <a:t>深度学习与智能围棋</a:t>
            </a:r>
            <a:endParaRPr lang="zh-CN" altLang="zh-CN" sz="4400" b="1">
              <a:solidFill>
                <a:srgbClr val="262626"/>
              </a:solidFill>
              <a:latin typeface="微软雅黑" panose="020B0503020204020204" pitchFamily="34" charset="-122"/>
              <a:ea typeface="微软雅黑" panose="020B0503020204020204" pitchFamily="34" charset="-122"/>
            </a:endParaRPr>
          </a:p>
        </p:txBody>
      </p:sp>
      <p:sp>
        <p:nvSpPr>
          <p:cNvPr id="27653" name="文本框 69"/>
          <p:cNvSpPr txBox="1">
            <a:spLocks noChangeArrowheads="1"/>
          </p:cNvSpPr>
          <p:nvPr/>
        </p:nvSpPr>
        <p:spPr bwMode="auto">
          <a:xfrm>
            <a:off x="2447925" y="2519363"/>
            <a:ext cx="24161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zh-CN" sz="4400" b="1">
                <a:solidFill>
                  <a:srgbClr val="262626"/>
                </a:solidFill>
                <a:latin typeface="微软雅黑" panose="020B0503020204020204" pitchFamily="34" charset="-122"/>
                <a:ea typeface="微软雅黑" panose="020B0503020204020204" pitchFamily="34" charset="-122"/>
              </a:rPr>
              <a:t>第二节</a:t>
            </a:r>
          </a:p>
        </p:txBody>
      </p:sp>
      <p:sp>
        <p:nvSpPr>
          <p:cNvPr id="27654" name="矩形 47"/>
          <p:cNvSpPr>
            <a:spLocks noChangeArrowheads="1"/>
          </p:cNvSpPr>
          <p:nvPr/>
        </p:nvSpPr>
        <p:spPr bwMode="auto">
          <a:xfrm>
            <a:off x="5129212" y="3590925"/>
            <a:ext cx="5476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zh-CN" altLang="en-US" sz="2400" dirty="0">
                <a:solidFill>
                  <a:srgbClr val="262626"/>
                </a:solidFill>
                <a:latin typeface="微软雅黑" panose="020B0503020204020204" pitchFamily="34" charset="-122"/>
                <a:ea typeface="微软雅黑" panose="020B0503020204020204" pitchFamily="34" charset="-122"/>
              </a:rPr>
              <a:t>从</a:t>
            </a:r>
            <a:r>
              <a:rPr lang="en-US" altLang="zh-CN" sz="2400" dirty="0" err="1">
                <a:solidFill>
                  <a:srgbClr val="262626"/>
                </a:solidFill>
                <a:latin typeface="微软雅黑" panose="020B0503020204020204" pitchFamily="34" charset="-122"/>
                <a:ea typeface="微软雅黑" panose="020B0503020204020204" pitchFamily="34" charset="-122"/>
              </a:rPr>
              <a:t>AlphaGo</a:t>
            </a:r>
            <a:r>
              <a:rPr lang="en-US" altLang="zh-CN" sz="2400" dirty="0">
                <a:solidFill>
                  <a:srgbClr val="262626"/>
                </a:solidFill>
                <a:latin typeface="微软雅黑" panose="020B0503020204020204" pitchFamily="34" charset="-122"/>
                <a:ea typeface="微软雅黑" panose="020B0503020204020204" pitchFamily="34" charset="-122"/>
              </a:rPr>
              <a:t> Lee/Master</a:t>
            </a:r>
            <a:r>
              <a:rPr lang="zh-CN" altLang="en-US" sz="2400" dirty="0">
                <a:solidFill>
                  <a:srgbClr val="262626"/>
                </a:solidFill>
                <a:latin typeface="微软雅黑" panose="020B0503020204020204" pitchFamily="34" charset="-122"/>
                <a:ea typeface="微软雅黑" panose="020B0503020204020204" pitchFamily="34" charset="-122"/>
              </a:rPr>
              <a:t>讲起</a:t>
            </a:r>
            <a:endParaRPr lang="zh-CN" altLang="zh-CN" sz="2400" dirty="0">
              <a:solidFill>
                <a:srgbClr val="262626"/>
              </a:solidFill>
              <a:latin typeface="微软雅黑" panose="020B0503020204020204" pitchFamily="34" charset="-122"/>
              <a:ea typeface="微软雅黑" panose="020B0503020204020204" pitchFamily="34" charset="-122"/>
            </a:endParaRPr>
          </a:p>
        </p:txBody>
      </p:sp>
      <p:sp>
        <p:nvSpPr>
          <p:cNvPr id="27655" name="矩形 50"/>
          <p:cNvSpPr>
            <a:spLocks noChangeArrowheads="1"/>
          </p:cNvSpPr>
          <p:nvPr/>
        </p:nvSpPr>
        <p:spPr bwMode="auto">
          <a:xfrm>
            <a:off x="5129213" y="4122738"/>
            <a:ext cx="4686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zh-CN" altLang="en-US" sz="2400">
                <a:solidFill>
                  <a:srgbClr val="262626"/>
                </a:solidFill>
                <a:latin typeface="微软雅黑" panose="020B0503020204020204" pitchFamily="34" charset="-122"/>
                <a:ea typeface="微软雅黑" panose="020B0503020204020204" pitchFamily="34" charset="-122"/>
              </a:rPr>
              <a:t>蒙特卡洛树式搜索</a:t>
            </a:r>
            <a:endParaRPr lang="zh-CN" altLang="zh-CN" sz="2400">
              <a:solidFill>
                <a:srgbClr val="262626"/>
              </a:solidFill>
              <a:latin typeface="微软雅黑" panose="020B0503020204020204" pitchFamily="34" charset="-122"/>
              <a:ea typeface="微软雅黑" panose="020B0503020204020204" pitchFamily="34" charset="-122"/>
            </a:endParaRPr>
          </a:p>
        </p:txBody>
      </p:sp>
      <p:sp>
        <p:nvSpPr>
          <p:cNvPr id="27656" name="矩形 50"/>
          <p:cNvSpPr>
            <a:spLocks noChangeArrowheads="1"/>
          </p:cNvSpPr>
          <p:nvPr/>
        </p:nvSpPr>
        <p:spPr bwMode="auto">
          <a:xfrm>
            <a:off x="5126038" y="4619625"/>
            <a:ext cx="3551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en-US" altLang="zh-CN" sz="2400" dirty="0" err="1">
                <a:solidFill>
                  <a:srgbClr val="262626"/>
                </a:solidFill>
                <a:latin typeface="微软雅黑" panose="020B0503020204020204" pitchFamily="34" charset="-122"/>
                <a:ea typeface="微软雅黑" panose="020B0503020204020204" pitchFamily="34" charset="-122"/>
              </a:rPr>
              <a:t>AlphaGo</a:t>
            </a:r>
            <a:r>
              <a:rPr lang="zh-CN" altLang="en-US" sz="2400" dirty="0">
                <a:solidFill>
                  <a:srgbClr val="262626"/>
                </a:solidFill>
                <a:latin typeface="微软雅黑" panose="020B0503020204020204" pitchFamily="34" charset="-122"/>
                <a:ea typeface="微软雅黑" panose="020B0503020204020204" pitchFamily="34" charset="-122"/>
              </a:rPr>
              <a:t>的实现原理</a:t>
            </a:r>
            <a:endParaRPr lang="zh-CN" altLang="zh-CN" sz="2400" dirty="0">
              <a:solidFill>
                <a:srgbClr val="262626"/>
              </a:solidFill>
              <a:latin typeface="微软雅黑" panose="020B0503020204020204" pitchFamily="34" charset="-122"/>
              <a:ea typeface="微软雅黑" panose="020B0503020204020204" pitchFamily="34" charset="-122"/>
            </a:endParaRPr>
          </a:p>
        </p:txBody>
      </p:sp>
      <p:sp>
        <p:nvSpPr>
          <p:cNvPr id="9" name="右箭头 8"/>
          <p:cNvSpPr/>
          <p:nvPr/>
        </p:nvSpPr>
        <p:spPr>
          <a:xfrm rot="10800000">
            <a:off x="9141042" y="5023485"/>
            <a:ext cx="1131570" cy="518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50"/>
          <p:cNvSpPr>
            <a:spLocks noChangeArrowheads="1"/>
          </p:cNvSpPr>
          <p:nvPr/>
        </p:nvSpPr>
        <p:spPr bwMode="auto">
          <a:xfrm>
            <a:off x="5126038" y="5092065"/>
            <a:ext cx="3551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en-US" altLang="zh-CN" sz="2400" dirty="0" err="1">
                <a:solidFill>
                  <a:srgbClr val="262626"/>
                </a:solidFill>
                <a:latin typeface="微软雅黑" panose="020B0503020204020204" pitchFamily="34" charset="-122"/>
                <a:ea typeface="微软雅黑" panose="020B0503020204020204" pitchFamily="34" charset="-122"/>
              </a:rPr>
              <a:t>AlphaGo</a:t>
            </a:r>
            <a:r>
              <a:rPr lang="en-US" altLang="zh-CN" sz="2400" dirty="0">
                <a:solidFill>
                  <a:srgbClr val="262626"/>
                </a:solidFill>
                <a:latin typeface="微软雅黑" panose="020B0503020204020204" pitchFamily="34" charset="-122"/>
                <a:ea typeface="微软雅黑" panose="020B0503020204020204" pitchFamily="34" charset="-122"/>
              </a:rPr>
              <a:t> Zero</a:t>
            </a:r>
            <a:endParaRPr lang="zh-CN" altLang="zh-CN" sz="240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AlphaGo</a:t>
            </a:r>
            <a:r>
              <a:rPr lang="en-US" altLang="zh-CN" dirty="0"/>
              <a:t> Zero</a:t>
            </a:r>
            <a:endParaRPr lang="zh-CN" altLang="en-US" dirty="0"/>
          </a:p>
        </p:txBody>
      </p:sp>
      <p:sp>
        <p:nvSpPr>
          <p:cNvPr id="3" name="object 4"/>
          <p:cNvSpPr/>
          <p:nvPr/>
        </p:nvSpPr>
        <p:spPr>
          <a:xfrm>
            <a:off x="2594889" y="3986174"/>
            <a:ext cx="324485" cy="76200"/>
          </a:xfrm>
          <a:custGeom>
            <a:avLst/>
            <a:gdLst/>
            <a:ahLst/>
            <a:cxnLst/>
            <a:rect l="l" t="t" r="r" b="b"/>
            <a:pathLst>
              <a:path w="324485" h="76200">
                <a:moveTo>
                  <a:pt x="247789" y="0"/>
                </a:moveTo>
                <a:lnTo>
                  <a:pt x="247789" y="26987"/>
                </a:lnTo>
                <a:lnTo>
                  <a:pt x="0" y="26987"/>
                </a:lnTo>
                <a:lnTo>
                  <a:pt x="0" y="31432"/>
                </a:lnTo>
                <a:lnTo>
                  <a:pt x="247789" y="31432"/>
                </a:lnTo>
                <a:lnTo>
                  <a:pt x="247789" y="35877"/>
                </a:lnTo>
                <a:lnTo>
                  <a:pt x="0" y="35877"/>
                </a:lnTo>
                <a:lnTo>
                  <a:pt x="0" y="49212"/>
                </a:lnTo>
                <a:lnTo>
                  <a:pt x="247789" y="49212"/>
                </a:lnTo>
                <a:lnTo>
                  <a:pt x="247789" y="76199"/>
                </a:lnTo>
                <a:lnTo>
                  <a:pt x="323989" y="38099"/>
                </a:lnTo>
                <a:lnTo>
                  <a:pt x="247789" y="0"/>
                </a:lnTo>
                <a:close/>
              </a:path>
            </a:pathLst>
          </a:custGeom>
          <a:solidFill>
            <a:srgbClr val="ADADAD"/>
          </a:solidFill>
        </p:spPr>
        <p:txBody>
          <a:bodyPr wrap="square" lIns="0" tIns="0" rIns="0" bIns="0" rtlCol="0"/>
          <a:lstStyle/>
          <a:p>
            <a:endParaRPr/>
          </a:p>
        </p:txBody>
      </p:sp>
      <p:sp>
        <p:nvSpPr>
          <p:cNvPr id="4" name="object 5"/>
          <p:cNvSpPr/>
          <p:nvPr/>
        </p:nvSpPr>
        <p:spPr>
          <a:xfrm>
            <a:off x="3009607" y="3502279"/>
            <a:ext cx="1821473" cy="1044575"/>
          </a:xfrm>
          <a:custGeom>
            <a:avLst/>
            <a:gdLst/>
            <a:ahLst/>
            <a:cxnLst/>
            <a:rect l="l" t="t" r="r" b="b"/>
            <a:pathLst>
              <a:path w="1080135" h="1044575">
                <a:moveTo>
                  <a:pt x="906005" y="0"/>
                </a:moveTo>
                <a:lnTo>
                  <a:pt x="174002" y="0"/>
                </a:lnTo>
                <a:lnTo>
                  <a:pt x="127745" y="6215"/>
                </a:lnTo>
                <a:lnTo>
                  <a:pt x="86179" y="23756"/>
                </a:lnTo>
                <a:lnTo>
                  <a:pt x="50963" y="50963"/>
                </a:lnTo>
                <a:lnTo>
                  <a:pt x="23756" y="86179"/>
                </a:lnTo>
                <a:lnTo>
                  <a:pt x="6215" y="127745"/>
                </a:lnTo>
                <a:lnTo>
                  <a:pt x="0" y="174002"/>
                </a:lnTo>
                <a:lnTo>
                  <a:pt x="0" y="869990"/>
                </a:lnTo>
                <a:lnTo>
                  <a:pt x="6215" y="916247"/>
                </a:lnTo>
                <a:lnTo>
                  <a:pt x="23756" y="957813"/>
                </a:lnTo>
                <a:lnTo>
                  <a:pt x="50963" y="993029"/>
                </a:lnTo>
                <a:lnTo>
                  <a:pt x="86179" y="1020237"/>
                </a:lnTo>
                <a:lnTo>
                  <a:pt x="127745" y="1037779"/>
                </a:lnTo>
                <a:lnTo>
                  <a:pt x="174002" y="1043994"/>
                </a:lnTo>
                <a:lnTo>
                  <a:pt x="906005" y="1043994"/>
                </a:lnTo>
                <a:lnTo>
                  <a:pt x="952258" y="1037779"/>
                </a:lnTo>
                <a:lnTo>
                  <a:pt x="993822" y="1020237"/>
                </a:lnTo>
                <a:lnTo>
                  <a:pt x="1029039" y="993029"/>
                </a:lnTo>
                <a:lnTo>
                  <a:pt x="1056249" y="957813"/>
                </a:lnTo>
                <a:lnTo>
                  <a:pt x="1073791" y="916247"/>
                </a:lnTo>
                <a:lnTo>
                  <a:pt x="1080008" y="869990"/>
                </a:lnTo>
                <a:lnTo>
                  <a:pt x="1080008" y="174002"/>
                </a:lnTo>
                <a:lnTo>
                  <a:pt x="1073791" y="127745"/>
                </a:lnTo>
                <a:lnTo>
                  <a:pt x="1056249" y="86179"/>
                </a:lnTo>
                <a:lnTo>
                  <a:pt x="1029039" y="50963"/>
                </a:lnTo>
                <a:lnTo>
                  <a:pt x="993822" y="23756"/>
                </a:lnTo>
                <a:lnTo>
                  <a:pt x="952258" y="6215"/>
                </a:lnTo>
                <a:lnTo>
                  <a:pt x="906005" y="0"/>
                </a:lnTo>
                <a:close/>
              </a:path>
            </a:pathLst>
          </a:custGeom>
          <a:solidFill>
            <a:srgbClr val="0096D2"/>
          </a:solidFill>
        </p:spPr>
        <p:txBody>
          <a:bodyPr wrap="square" lIns="0" tIns="0" rIns="0" bIns="0" rtlCol="0"/>
          <a:lstStyle/>
          <a:p>
            <a:endParaRPr/>
          </a:p>
        </p:txBody>
      </p:sp>
      <p:sp>
        <p:nvSpPr>
          <p:cNvPr id="6" name="object 7"/>
          <p:cNvSpPr/>
          <p:nvPr/>
        </p:nvSpPr>
        <p:spPr>
          <a:xfrm>
            <a:off x="4881384" y="3986174"/>
            <a:ext cx="324485" cy="76200"/>
          </a:xfrm>
          <a:custGeom>
            <a:avLst/>
            <a:gdLst/>
            <a:ahLst/>
            <a:cxnLst/>
            <a:rect l="l" t="t" r="r" b="b"/>
            <a:pathLst>
              <a:path w="324485" h="76200">
                <a:moveTo>
                  <a:pt x="247789" y="0"/>
                </a:moveTo>
                <a:lnTo>
                  <a:pt x="247789" y="26987"/>
                </a:lnTo>
                <a:lnTo>
                  <a:pt x="0" y="26987"/>
                </a:lnTo>
                <a:lnTo>
                  <a:pt x="0" y="31432"/>
                </a:lnTo>
                <a:lnTo>
                  <a:pt x="247789" y="31432"/>
                </a:lnTo>
                <a:lnTo>
                  <a:pt x="247789" y="35877"/>
                </a:lnTo>
                <a:lnTo>
                  <a:pt x="0" y="35877"/>
                </a:lnTo>
                <a:lnTo>
                  <a:pt x="0" y="49212"/>
                </a:lnTo>
                <a:lnTo>
                  <a:pt x="247789" y="49212"/>
                </a:lnTo>
                <a:lnTo>
                  <a:pt x="247789" y="76199"/>
                </a:lnTo>
                <a:lnTo>
                  <a:pt x="323989" y="38099"/>
                </a:lnTo>
                <a:lnTo>
                  <a:pt x="247789" y="0"/>
                </a:lnTo>
                <a:close/>
              </a:path>
            </a:pathLst>
          </a:custGeom>
          <a:solidFill>
            <a:srgbClr val="ADADAD"/>
          </a:solidFill>
        </p:spPr>
        <p:txBody>
          <a:bodyPr wrap="square" lIns="0" tIns="0" rIns="0" bIns="0" rtlCol="0"/>
          <a:lstStyle/>
          <a:p>
            <a:endParaRPr/>
          </a:p>
        </p:txBody>
      </p:sp>
      <p:sp>
        <p:nvSpPr>
          <p:cNvPr id="7" name="object 8"/>
          <p:cNvSpPr/>
          <p:nvPr/>
        </p:nvSpPr>
        <p:spPr>
          <a:xfrm>
            <a:off x="5236349" y="3502279"/>
            <a:ext cx="2091030" cy="1044575"/>
          </a:xfrm>
          <a:custGeom>
            <a:avLst/>
            <a:gdLst/>
            <a:ahLst/>
            <a:cxnLst/>
            <a:rect l="l" t="t" r="r" b="b"/>
            <a:pathLst>
              <a:path w="1080135" h="1044575">
                <a:moveTo>
                  <a:pt x="906005" y="0"/>
                </a:moveTo>
                <a:lnTo>
                  <a:pt x="174002" y="0"/>
                </a:lnTo>
                <a:lnTo>
                  <a:pt x="127749" y="6215"/>
                </a:lnTo>
                <a:lnTo>
                  <a:pt x="86185" y="23756"/>
                </a:lnTo>
                <a:lnTo>
                  <a:pt x="50968" y="50963"/>
                </a:lnTo>
                <a:lnTo>
                  <a:pt x="23758" y="86179"/>
                </a:lnTo>
                <a:lnTo>
                  <a:pt x="6216" y="127745"/>
                </a:lnTo>
                <a:lnTo>
                  <a:pt x="0" y="174002"/>
                </a:lnTo>
                <a:lnTo>
                  <a:pt x="0" y="869990"/>
                </a:lnTo>
                <a:lnTo>
                  <a:pt x="6216" y="916247"/>
                </a:lnTo>
                <a:lnTo>
                  <a:pt x="23758" y="957813"/>
                </a:lnTo>
                <a:lnTo>
                  <a:pt x="50968" y="993029"/>
                </a:lnTo>
                <a:lnTo>
                  <a:pt x="86185" y="1020237"/>
                </a:lnTo>
                <a:lnTo>
                  <a:pt x="127749" y="1037779"/>
                </a:lnTo>
                <a:lnTo>
                  <a:pt x="174002" y="1043994"/>
                </a:lnTo>
                <a:lnTo>
                  <a:pt x="906005" y="1043994"/>
                </a:lnTo>
                <a:lnTo>
                  <a:pt x="952262" y="1037779"/>
                </a:lnTo>
                <a:lnTo>
                  <a:pt x="993828" y="1020237"/>
                </a:lnTo>
                <a:lnTo>
                  <a:pt x="1029044" y="993029"/>
                </a:lnTo>
                <a:lnTo>
                  <a:pt x="1056251" y="957813"/>
                </a:lnTo>
                <a:lnTo>
                  <a:pt x="1073792" y="916247"/>
                </a:lnTo>
                <a:lnTo>
                  <a:pt x="1080008" y="869990"/>
                </a:lnTo>
                <a:lnTo>
                  <a:pt x="1080008" y="174002"/>
                </a:lnTo>
                <a:lnTo>
                  <a:pt x="1073792" y="127745"/>
                </a:lnTo>
                <a:lnTo>
                  <a:pt x="1056251" y="86179"/>
                </a:lnTo>
                <a:lnTo>
                  <a:pt x="1029044" y="50963"/>
                </a:lnTo>
                <a:lnTo>
                  <a:pt x="993828" y="23756"/>
                </a:lnTo>
                <a:lnTo>
                  <a:pt x="952262" y="6215"/>
                </a:lnTo>
                <a:lnTo>
                  <a:pt x="906005" y="0"/>
                </a:lnTo>
                <a:close/>
              </a:path>
            </a:pathLst>
          </a:custGeom>
          <a:solidFill>
            <a:srgbClr val="00AFE6"/>
          </a:solidFill>
        </p:spPr>
        <p:txBody>
          <a:bodyPr wrap="square" lIns="0" tIns="0" rIns="0" bIns="0" rtlCol="0"/>
          <a:lstStyle/>
          <a:p>
            <a:endParaRPr/>
          </a:p>
        </p:txBody>
      </p:sp>
      <p:sp>
        <p:nvSpPr>
          <p:cNvPr id="9" name="object 10"/>
          <p:cNvSpPr/>
          <p:nvPr/>
        </p:nvSpPr>
        <p:spPr>
          <a:xfrm>
            <a:off x="7720964" y="3502279"/>
            <a:ext cx="1475169" cy="1044575"/>
          </a:xfrm>
          <a:custGeom>
            <a:avLst/>
            <a:gdLst/>
            <a:ahLst/>
            <a:cxnLst/>
            <a:rect l="l" t="t" r="r" b="b"/>
            <a:pathLst>
              <a:path w="1080134" h="1044575">
                <a:moveTo>
                  <a:pt x="906005" y="0"/>
                </a:moveTo>
                <a:lnTo>
                  <a:pt x="174002" y="0"/>
                </a:lnTo>
                <a:lnTo>
                  <a:pt x="127749" y="6215"/>
                </a:lnTo>
                <a:lnTo>
                  <a:pt x="86185" y="23756"/>
                </a:lnTo>
                <a:lnTo>
                  <a:pt x="50968" y="50963"/>
                </a:lnTo>
                <a:lnTo>
                  <a:pt x="23758" y="86179"/>
                </a:lnTo>
                <a:lnTo>
                  <a:pt x="6216" y="127745"/>
                </a:lnTo>
                <a:lnTo>
                  <a:pt x="0" y="174002"/>
                </a:lnTo>
                <a:lnTo>
                  <a:pt x="0" y="869990"/>
                </a:lnTo>
                <a:lnTo>
                  <a:pt x="6216" y="916247"/>
                </a:lnTo>
                <a:lnTo>
                  <a:pt x="23758" y="957813"/>
                </a:lnTo>
                <a:lnTo>
                  <a:pt x="50968" y="993029"/>
                </a:lnTo>
                <a:lnTo>
                  <a:pt x="86185" y="1020237"/>
                </a:lnTo>
                <a:lnTo>
                  <a:pt x="127749" y="1037779"/>
                </a:lnTo>
                <a:lnTo>
                  <a:pt x="174002" y="1043994"/>
                </a:lnTo>
                <a:lnTo>
                  <a:pt x="906005" y="1043994"/>
                </a:lnTo>
                <a:lnTo>
                  <a:pt x="952262" y="1037779"/>
                </a:lnTo>
                <a:lnTo>
                  <a:pt x="993828" y="1020237"/>
                </a:lnTo>
                <a:lnTo>
                  <a:pt x="1029044" y="993029"/>
                </a:lnTo>
                <a:lnTo>
                  <a:pt x="1056251" y="957813"/>
                </a:lnTo>
                <a:lnTo>
                  <a:pt x="1073792" y="916247"/>
                </a:lnTo>
                <a:lnTo>
                  <a:pt x="1080008" y="869990"/>
                </a:lnTo>
                <a:lnTo>
                  <a:pt x="1080008" y="174002"/>
                </a:lnTo>
                <a:lnTo>
                  <a:pt x="1073792" y="127745"/>
                </a:lnTo>
                <a:lnTo>
                  <a:pt x="1056251" y="86179"/>
                </a:lnTo>
                <a:lnTo>
                  <a:pt x="1029044" y="50963"/>
                </a:lnTo>
                <a:lnTo>
                  <a:pt x="993828" y="23756"/>
                </a:lnTo>
                <a:lnTo>
                  <a:pt x="952262" y="6215"/>
                </a:lnTo>
                <a:lnTo>
                  <a:pt x="906005" y="0"/>
                </a:lnTo>
                <a:close/>
              </a:path>
            </a:pathLst>
          </a:custGeom>
          <a:solidFill>
            <a:srgbClr val="1EC8F3"/>
          </a:solidFill>
        </p:spPr>
        <p:txBody>
          <a:bodyPr wrap="square" lIns="0" tIns="0" rIns="0" bIns="0" rtlCol="0"/>
          <a:lstStyle/>
          <a:p>
            <a:endParaRPr/>
          </a:p>
        </p:txBody>
      </p:sp>
      <p:sp>
        <p:nvSpPr>
          <p:cNvPr id="11" name="object 12"/>
          <p:cNvSpPr/>
          <p:nvPr/>
        </p:nvSpPr>
        <p:spPr>
          <a:xfrm>
            <a:off x="7365999" y="3986174"/>
            <a:ext cx="324485" cy="76200"/>
          </a:xfrm>
          <a:custGeom>
            <a:avLst/>
            <a:gdLst/>
            <a:ahLst/>
            <a:cxnLst/>
            <a:rect l="l" t="t" r="r" b="b"/>
            <a:pathLst>
              <a:path w="324485" h="76200">
                <a:moveTo>
                  <a:pt x="247789" y="0"/>
                </a:moveTo>
                <a:lnTo>
                  <a:pt x="247789" y="26987"/>
                </a:lnTo>
                <a:lnTo>
                  <a:pt x="0" y="26987"/>
                </a:lnTo>
                <a:lnTo>
                  <a:pt x="0" y="31432"/>
                </a:lnTo>
                <a:lnTo>
                  <a:pt x="247789" y="31432"/>
                </a:lnTo>
                <a:lnTo>
                  <a:pt x="247789" y="35877"/>
                </a:lnTo>
                <a:lnTo>
                  <a:pt x="0" y="35877"/>
                </a:lnTo>
                <a:lnTo>
                  <a:pt x="0" y="49212"/>
                </a:lnTo>
                <a:lnTo>
                  <a:pt x="247789" y="49212"/>
                </a:lnTo>
                <a:lnTo>
                  <a:pt x="247789" y="76199"/>
                </a:lnTo>
                <a:lnTo>
                  <a:pt x="323989" y="38099"/>
                </a:lnTo>
                <a:lnTo>
                  <a:pt x="247789" y="0"/>
                </a:lnTo>
                <a:close/>
              </a:path>
            </a:pathLst>
          </a:custGeom>
          <a:solidFill>
            <a:srgbClr val="ADADAD"/>
          </a:solidFill>
        </p:spPr>
        <p:txBody>
          <a:bodyPr wrap="square" lIns="0" tIns="0" rIns="0" bIns="0" rtlCol="0"/>
          <a:lstStyle/>
          <a:p>
            <a:endParaRPr/>
          </a:p>
        </p:txBody>
      </p:sp>
      <p:sp>
        <p:nvSpPr>
          <p:cNvPr id="12" name="object 13"/>
          <p:cNvSpPr/>
          <p:nvPr/>
        </p:nvSpPr>
        <p:spPr>
          <a:xfrm>
            <a:off x="9595980" y="3502279"/>
            <a:ext cx="1414221" cy="1044575"/>
          </a:xfrm>
          <a:custGeom>
            <a:avLst/>
            <a:gdLst/>
            <a:ahLst/>
            <a:cxnLst/>
            <a:rect l="l" t="t" r="r" b="b"/>
            <a:pathLst>
              <a:path w="1080134" h="1044575">
                <a:moveTo>
                  <a:pt x="905992" y="0"/>
                </a:moveTo>
                <a:lnTo>
                  <a:pt x="174002" y="0"/>
                </a:lnTo>
                <a:lnTo>
                  <a:pt x="127745" y="6215"/>
                </a:lnTo>
                <a:lnTo>
                  <a:pt x="86179" y="23756"/>
                </a:lnTo>
                <a:lnTo>
                  <a:pt x="50963" y="50963"/>
                </a:lnTo>
                <a:lnTo>
                  <a:pt x="23756" y="86179"/>
                </a:lnTo>
                <a:lnTo>
                  <a:pt x="6215" y="127745"/>
                </a:lnTo>
                <a:lnTo>
                  <a:pt x="0" y="174002"/>
                </a:lnTo>
                <a:lnTo>
                  <a:pt x="0" y="869990"/>
                </a:lnTo>
                <a:lnTo>
                  <a:pt x="6215" y="916247"/>
                </a:lnTo>
                <a:lnTo>
                  <a:pt x="23756" y="957813"/>
                </a:lnTo>
                <a:lnTo>
                  <a:pt x="50963" y="993029"/>
                </a:lnTo>
                <a:lnTo>
                  <a:pt x="86179" y="1020237"/>
                </a:lnTo>
                <a:lnTo>
                  <a:pt x="127745" y="1037779"/>
                </a:lnTo>
                <a:lnTo>
                  <a:pt x="174002" y="1043994"/>
                </a:lnTo>
                <a:lnTo>
                  <a:pt x="905992" y="1043994"/>
                </a:lnTo>
                <a:lnTo>
                  <a:pt x="952250" y="1037779"/>
                </a:lnTo>
                <a:lnTo>
                  <a:pt x="993815" y="1020237"/>
                </a:lnTo>
                <a:lnTo>
                  <a:pt x="1029031" y="993029"/>
                </a:lnTo>
                <a:lnTo>
                  <a:pt x="1056239" y="957813"/>
                </a:lnTo>
                <a:lnTo>
                  <a:pt x="1073779" y="916247"/>
                </a:lnTo>
                <a:lnTo>
                  <a:pt x="1079995" y="869990"/>
                </a:lnTo>
                <a:lnTo>
                  <a:pt x="1079995" y="174002"/>
                </a:lnTo>
                <a:lnTo>
                  <a:pt x="1073779" y="127745"/>
                </a:lnTo>
                <a:lnTo>
                  <a:pt x="1056239" y="86179"/>
                </a:lnTo>
                <a:lnTo>
                  <a:pt x="1029031" y="50963"/>
                </a:lnTo>
                <a:lnTo>
                  <a:pt x="993815" y="23756"/>
                </a:lnTo>
                <a:lnTo>
                  <a:pt x="952250" y="6215"/>
                </a:lnTo>
                <a:lnTo>
                  <a:pt x="905992" y="0"/>
                </a:lnTo>
                <a:close/>
              </a:path>
            </a:pathLst>
          </a:custGeom>
          <a:solidFill>
            <a:srgbClr val="65AF45"/>
          </a:solidFill>
        </p:spPr>
        <p:txBody>
          <a:bodyPr wrap="square" lIns="0" tIns="0" rIns="0" bIns="0" rtlCol="0"/>
          <a:lstStyle/>
          <a:p>
            <a:endParaRPr/>
          </a:p>
        </p:txBody>
      </p:sp>
      <p:sp>
        <p:nvSpPr>
          <p:cNvPr id="14" name="object 15"/>
          <p:cNvSpPr/>
          <p:nvPr/>
        </p:nvSpPr>
        <p:spPr>
          <a:xfrm>
            <a:off x="9271495" y="3986174"/>
            <a:ext cx="324485" cy="76200"/>
          </a:xfrm>
          <a:custGeom>
            <a:avLst/>
            <a:gdLst/>
            <a:ahLst/>
            <a:cxnLst/>
            <a:rect l="l" t="t" r="r" b="b"/>
            <a:pathLst>
              <a:path w="324484" h="76200">
                <a:moveTo>
                  <a:pt x="247802" y="0"/>
                </a:moveTo>
                <a:lnTo>
                  <a:pt x="247802" y="26987"/>
                </a:lnTo>
                <a:lnTo>
                  <a:pt x="0" y="26987"/>
                </a:lnTo>
                <a:lnTo>
                  <a:pt x="0" y="31432"/>
                </a:lnTo>
                <a:lnTo>
                  <a:pt x="247789" y="31432"/>
                </a:lnTo>
                <a:lnTo>
                  <a:pt x="247789" y="35877"/>
                </a:lnTo>
                <a:lnTo>
                  <a:pt x="0" y="35877"/>
                </a:lnTo>
                <a:lnTo>
                  <a:pt x="0" y="49212"/>
                </a:lnTo>
                <a:lnTo>
                  <a:pt x="247789" y="49212"/>
                </a:lnTo>
                <a:lnTo>
                  <a:pt x="247789" y="76199"/>
                </a:lnTo>
                <a:lnTo>
                  <a:pt x="323989" y="38099"/>
                </a:lnTo>
                <a:lnTo>
                  <a:pt x="247802" y="0"/>
                </a:lnTo>
                <a:close/>
              </a:path>
            </a:pathLst>
          </a:custGeom>
          <a:solidFill>
            <a:srgbClr val="ADADAD"/>
          </a:solidFill>
        </p:spPr>
        <p:txBody>
          <a:bodyPr wrap="square" lIns="0" tIns="0" rIns="0" bIns="0" rtlCol="0"/>
          <a:lstStyle/>
          <a:p>
            <a:endParaRPr/>
          </a:p>
        </p:txBody>
      </p:sp>
      <p:sp>
        <p:nvSpPr>
          <p:cNvPr id="31" name="object 32"/>
          <p:cNvSpPr/>
          <p:nvPr/>
        </p:nvSpPr>
        <p:spPr>
          <a:xfrm>
            <a:off x="753686" y="3355441"/>
            <a:ext cx="10295314" cy="1347470"/>
          </a:xfrm>
          <a:custGeom>
            <a:avLst/>
            <a:gdLst/>
            <a:ahLst/>
            <a:cxnLst/>
            <a:rect l="l" t="t" r="r" b="b"/>
            <a:pathLst>
              <a:path w="7836534" h="1347470">
                <a:moveTo>
                  <a:pt x="0" y="0"/>
                </a:moveTo>
                <a:lnTo>
                  <a:pt x="7836014" y="0"/>
                </a:lnTo>
                <a:lnTo>
                  <a:pt x="7836014" y="1347170"/>
                </a:lnTo>
                <a:lnTo>
                  <a:pt x="0" y="1347170"/>
                </a:lnTo>
                <a:lnTo>
                  <a:pt x="0" y="0"/>
                </a:lnTo>
                <a:close/>
              </a:path>
            </a:pathLst>
          </a:custGeom>
          <a:ln w="15875">
            <a:solidFill>
              <a:srgbClr val="ADADAD"/>
            </a:solidFill>
          </a:ln>
        </p:spPr>
        <p:txBody>
          <a:bodyPr wrap="square" lIns="0" tIns="0" rIns="0" bIns="0" rtlCol="0"/>
          <a:lstStyle/>
          <a:p>
            <a:endParaRPr/>
          </a:p>
        </p:txBody>
      </p:sp>
      <p:sp>
        <p:nvSpPr>
          <p:cNvPr id="34" name="object 35"/>
          <p:cNvSpPr/>
          <p:nvPr/>
        </p:nvSpPr>
        <p:spPr>
          <a:xfrm>
            <a:off x="5340333" y="5169312"/>
            <a:ext cx="6543806" cy="417303"/>
          </a:xfrm>
          <a:custGeom>
            <a:avLst/>
            <a:gdLst/>
            <a:ahLst/>
            <a:cxnLst/>
            <a:rect l="l" t="t" r="r" b="b"/>
            <a:pathLst>
              <a:path w="7837805" h="534670">
                <a:moveTo>
                  <a:pt x="0" y="534117"/>
                </a:moveTo>
                <a:lnTo>
                  <a:pt x="7837195" y="534117"/>
                </a:lnTo>
                <a:lnTo>
                  <a:pt x="7837195" y="0"/>
                </a:lnTo>
                <a:lnTo>
                  <a:pt x="0" y="0"/>
                </a:lnTo>
                <a:lnTo>
                  <a:pt x="0" y="534117"/>
                </a:lnTo>
                <a:close/>
              </a:path>
            </a:pathLst>
          </a:custGeom>
          <a:solidFill>
            <a:srgbClr val="B2D234"/>
          </a:solidFill>
        </p:spPr>
        <p:txBody>
          <a:bodyPr wrap="square" lIns="0" tIns="0" rIns="0" bIns="0" rtlCol="0"/>
          <a:lstStyle/>
          <a:p>
            <a:endParaRPr/>
          </a:p>
        </p:txBody>
      </p:sp>
      <p:sp>
        <p:nvSpPr>
          <p:cNvPr id="35" name="object 36"/>
          <p:cNvSpPr txBox="1"/>
          <p:nvPr/>
        </p:nvSpPr>
        <p:spPr>
          <a:xfrm>
            <a:off x="6304915" y="5214366"/>
            <a:ext cx="4140200" cy="307777"/>
          </a:xfrm>
          <a:prstGeom prst="rect">
            <a:avLst/>
          </a:prstGeom>
        </p:spPr>
        <p:txBody>
          <a:bodyPr vert="horz" wrap="square" lIns="0" tIns="0" rIns="0" bIns="0" rtlCol="0">
            <a:spAutoFit/>
          </a:bodyPr>
          <a:lstStyle/>
          <a:p>
            <a:pPr algn="ctr">
              <a:lnSpc>
                <a:spcPct val="100000"/>
              </a:lnSpc>
            </a:pPr>
            <a:r>
              <a:rPr lang="zh-CN" altLang="en-US" sz="2000" b="1" dirty="0">
                <a:solidFill>
                  <a:srgbClr val="FFFFFF"/>
                </a:solidFill>
                <a:latin typeface="黑体" panose="02010609060101010101" pitchFamily="49" charset="-122"/>
                <a:ea typeface="黑体" panose="02010609060101010101" pitchFamily="49" charset="-122"/>
                <a:cs typeface="微软雅黑" panose="020B0503020204020204" pitchFamily="34" charset="-122"/>
              </a:rPr>
              <a:t>第</a:t>
            </a:r>
            <a:r>
              <a:rPr lang="en-US" altLang="zh-CN" sz="2000" b="1" dirty="0">
                <a:solidFill>
                  <a:srgbClr val="FFFFFF"/>
                </a:solidFill>
                <a:latin typeface="黑体" panose="02010609060101010101" pitchFamily="49" charset="-122"/>
                <a:ea typeface="黑体" panose="02010609060101010101" pitchFamily="49" charset="-122"/>
                <a:cs typeface="微软雅黑" panose="020B0503020204020204" pitchFamily="34" charset="-122"/>
              </a:rPr>
              <a:t>3</a:t>
            </a:r>
            <a:r>
              <a:rPr lang="zh-CN" altLang="en-US" sz="2000" b="1" dirty="0">
                <a:solidFill>
                  <a:srgbClr val="FFFFFF"/>
                </a:solidFill>
                <a:latin typeface="黑体" panose="02010609060101010101" pitchFamily="49" charset="-122"/>
                <a:ea typeface="黑体" panose="02010609060101010101" pitchFamily="49" charset="-122"/>
                <a:cs typeface="微软雅黑" panose="020B0503020204020204" pitchFamily="34" charset="-122"/>
              </a:rPr>
              <a:t>天，下了</a:t>
            </a:r>
            <a:r>
              <a:rPr lang="en-US" altLang="zh-CN" sz="2000" b="1" dirty="0">
                <a:solidFill>
                  <a:srgbClr val="FFFFFF"/>
                </a:solidFill>
                <a:latin typeface="黑体" panose="02010609060101010101" pitchFamily="49" charset="-122"/>
                <a:ea typeface="黑体" panose="02010609060101010101" pitchFamily="49" charset="-122"/>
                <a:cs typeface="微软雅黑" panose="020B0503020204020204" pitchFamily="34" charset="-122"/>
              </a:rPr>
              <a:t>490</a:t>
            </a:r>
            <a:r>
              <a:rPr lang="zh-CN" altLang="en-US" sz="2000" b="1" dirty="0">
                <a:solidFill>
                  <a:srgbClr val="FFFFFF"/>
                </a:solidFill>
                <a:latin typeface="黑体" panose="02010609060101010101" pitchFamily="49" charset="-122"/>
                <a:ea typeface="黑体" panose="02010609060101010101" pitchFamily="49" charset="-122"/>
                <a:cs typeface="微软雅黑" panose="020B0503020204020204" pitchFamily="34" charset="-122"/>
              </a:rPr>
              <a:t>万局棋，打败老大</a:t>
            </a:r>
          </a:p>
        </p:txBody>
      </p:sp>
      <p:sp>
        <p:nvSpPr>
          <p:cNvPr id="42" name="object 43"/>
          <p:cNvSpPr/>
          <p:nvPr/>
        </p:nvSpPr>
        <p:spPr>
          <a:xfrm>
            <a:off x="496578" y="2042194"/>
            <a:ext cx="45719" cy="2703860"/>
          </a:xfrm>
          <a:custGeom>
            <a:avLst/>
            <a:gdLst/>
            <a:ahLst/>
            <a:cxnLst/>
            <a:rect l="l" t="t" r="r" b="b"/>
            <a:pathLst>
              <a:path w="156209" h="1368425">
                <a:moveTo>
                  <a:pt x="155312" y="0"/>
                </a:moveTo>
                <a:lnTo>
                  <a:pt x="113479" y="2158"/>
                </a:lnTo>
                <a:lnTo>
                  <a:pt x="76777" y="12852"/>
                </a:lnTo>
                <a:lnTo>
                  <a:pt x="73035" y="19951"/>
                </a:lnTo>
                <a:lnTo>
                  <a:pt x="73035" y="667804"/>
                </a:lnTo>
                <a:lnTo>
                  <a:pt x="68195" y="669340"/>
                </a:lnTo>
                <a:lnTo>
                  <a:pt x="59860" y="671042"/>
                </a:lnTo>
                <a:lnTo>
                  <a:pt x="49485" y="672477"/>
                </a:lnTo>
                <a:lnTo>
                  <a:pt x="37611" y="673569"/>
                </a:lnTo>
                <a:lnTo>
                  <a:pt x="4034" y="674687"/>
                </a:lnTo>
                <a:lnTo>
                  <a:pt x="0" y="678865"/>
                </a:lnTo>
                <a:lnTo>
                  <a:pt x="0" y="689216"/>
                </a:lnTo>
                <a:lnTo>
                  <a:pt x="4034" y="693381"/>
                </a:lnTo>
                <a:lnTo>
                  <a:pt x="37072" y="694486"/>
                </a:lnTo>
                <a:lnTo>
                  <a:pt x="49046" y="695553"/>
                </a:lnTo>
                <a:lnTo>
                  <a:pt x="59272" y="696937"/>
                </a:lnTo>
                <a:lnTo>
                  <a:pt x="67284" y="698512"/>
                </a:lnTo>
                <a:lnTo>
                  <a:pt x="73035" y="700277"/>
                </a:lnTo>
                <a:lnTo>
                  <a:pt x="73033" y="1348127"/>
                </a:lnTo>
                <a:lnTo>
                  <a:pt x="73508" y="1349832"/>
                </a:lnTo>
                <a:lnTo>
                  <a:pt x="113917" y="1365973"/>
                </a:lnTo>
                <a:lnTo>
                  <a:pt x="155310" y="1368087"/>
                </a:lnTo>
                <a:lnTo>
                  <a:pt x="155695" y="1356663"/>
                </a:lnTo>
                <a:lnTo>
                  <a:pt x="127252" y="1355705"/>
                </a:lnTo>
                <a:lnTo>
                  <a:pt x="114947" y="1354590"/>
                </a:lnTo>
                <a:lnTo>
                  <a:pt x="84369" y="695528"/>
                </a:lnTo>
                <a:lnTo>
                  <a:pt x="82529" y="692480"/>
                </a:lnTo>
                <a:lnTo>
                  <a:pt x="82276" y="692251"/>
                </a:lnTo>
                <a:lnTo>
                  <a:pt x="77718" y="689800"/>
                </a:lnTo>
                <a:lnTo>
                  <a:pt x="9679" y="689749"/>
                </a:lnTo>
                <a:lnTo>
                  <a:pt x="9679" y="685939"/>
                </a:lnTo>
                <a:lnTo>
                  <a:pt x="62528" y="685939"/>
                </a:lnTo>
                <a:lnTo>
                  <a:pt x="61535" y="685736"/>
                </a:lnTo>
                <a:lnTo>
                  <a:pt x="50603" y="684237"/>
                </a:lnTo>
                <a:lnTo>
                  <a:pt x="48486" y="684034"/>
                </a:lnTo>
                <a:lnTo>
                  <a:pt x="50515" y="683856"/>
                </a:lnTo>
                <a:lnTo>
                  <a:pt x="61417" y="682358"/>
                </a:lnTo>
                <a:lnTo>
                  <a:pt x="62481" y="682142"/>
                </a:lnTo>
                <a:lnTo>
                  <a:pt x="9679" y="682142"/>
                </a:lnTo>
                <a:lnTo>
                  <a:pt x="9679" y="678332"/>
                </a:lnTo>
                <a:lnTo>
                  <a:pt x="77594" y="678332"/>
                </a:lnTo>
                <a:lnTo>
                  <a:pt x="82276" y="675830"/>
                </a:lnTo>
                <a:lnTo>
                  <a:pt x="82529" y="675589"/>
                </a:lnTo>
                <a:lnTo>
                  <a:pt x="84369" y="672553"/>
                </a:lnTo>
                <a:lnTo>
                  <a:pt x="84465" y="22224"/>
                </a:lnTo>
                <a:lnTo>
                  <a:pt x="85404" y="20675"/>
                </a:lnTo>
                <a:lnTo>
                  <a:pt x="127360" y="12369"/>
                </a:lnTo>
                <a:lnTo>
                  <a:pt x="155696" y="11417"/>
                </a:lnTo>
                <a:lnTo>
                  <a:pt x="155312" y="0"/>
                </a:lnTo>
                <a:close/>
              </a:path>
              <a:path w="156209" h="1368425">
                <a:moveTo>
                  <a:pt x="86801" y="686028"/>
                </a:moveTo>
                <a:lnTo>
                  <a:pt x="78536" y="686028"/>
                </a:lnTo>
                <a:lnTo>
                  <a:pt x="79521" y="686447"/>
                </a:lnTo>
                <a:lnTo>
                  <a:pt x="84681" y="689216"/>
                </a:lnTo>
                <a:lnTo>
                  <a:pt x="85435" y="689927"/>
                </a:lnTo>
                <a:lnTo>
                  <a:pt x="87990" y="694156"/>
                </a:lnTo>
                <a:lnTo>
                  <a:pt x="88275" y="695172"/>
                </a:lnTo>
                <a:lnTo>
                  <a:pt x="88273" y="1344629"/>
                </a:lnTo>
                <a:lnTo>
                  <a:pt x="90512" y="1345830"/>
                </a:lnTo>
                <a:lnTo>
                  <a:pt x="155823" y="1352856"/>
                </a:lnTo>
                <a:lnTo>
                  <a:pt x="155950" y="1349047"/>
                </a:lnTo>
                <a:lnTo>
                  <a:pt x="127508" y="1348091"/>
                </a:lnTo>
                <a:lnTo>
                  <a:pt x="115633" y="1347001"/>
                </a:lnTo>
                <a:lnTo>
                  <a:pt x="105258" y="1345563"/>
                </a:lnTo>
                <a:lnTo>
                  <a:pt x="96923" y="1343861"/>
                </a:lnTo>
                <a:lnTo>
                  <a:pt x="92083" y="1342329"/>
                </a:lnTo>
                <a:lnTo>
                  <a:pt x="91996" y="694156"/>
                </a:lnTo>
                <a:lnTo>
                  <a:pt x="91610" y="692772"/>
                </a:lnTo>
                <a:lnTo>
                  <a:pt x="88342" y="687374"/>
                </a:lnTo>
                <a:lnTo>
                  <a:pt x="87083" y="686180"/>
                </a:lnTo>
                <a:lnTo>
                  <a:pt x="86801" y="686028"/>
                </a:lnTo>
                <a:close/>
              </a:path>
              <a:path w="156209" h="1368425">
                <a:moveTo>
                  <a:pt x="88124" y="1344547"/>
                </a:moveTo>
                <a:lnTo>
                  <a:pt x="88273" y="1344795"/>
                </a:lnTo>
                <a:lnTo>
                  <a:pt x="88273" y="1344629"/>
                </a:lnTo>
                <a:lnTo>
                  <a:pt x="88124" y="1344547"/>
                </a:lnTo>
                <a:close/>
              </a:path>
              <a:path w="156209" h="1368425">
                <a:moveTo>
                  <a:pt x="62528" y="685939"/>
                </a:moveTo>
                <a:lnTo>
                  <a:pt x="9808" y="685939"/>
                </a:lnTo>
                <a:lnTo>
                  <a:pt x="9808" y="689749"/>
                </a:lnTo>
                <a:lnTo>
                  <a:pt x="77594" y="689749"/>
                </a:lnTo>
                <a:lnTo>
                  <a:pt x="77377" y="689660"/>
                </a:lnTo>
                <a:lnTo>
                  <a:pt x="71987" y="687997"/>
                </a:lnTo>
                <a:lnTo>
                  <a:pt x="78536" y="686028"/>
                </a:lnTo>
                <a:lnTo>
                  <a:pt x="86801" y="686028"/>
                </a:lnTo>
                <a:lnTo>
                  <a:pt x="62715" y="685977"/>
                </a:lnTo>
                <a:lnTo>
                  <a:pt x="62528" y="685939"/>
                </a:lnTo>
                <a:close/>
              </a:path>
              <a:path w="156209" h="1368425">
                <a:moveTo>
                  <a:pt x="86728" y="682091"/>
                </a:moveTo>
                <a:lnTo>
                  <a:pt x="62731" y="682091"/>
                </a:lnTo>
                <a:lnTo>
                  <a:pt x="71757" y="683945"/>
                </a:lnTo>
                <a:lnTo>
                  <a:pt x="72023" y="684021"/>
                </a:lnTo>
                <a:lnTo>
                  <a:pt x="71212" y="684275"/>
                </a:lnTo>
                <a:lnTo>
                  <a:pt x="62715" y="685977"/>
                </a:lnTo>
                <a:lnTo>
                  <a:pt x="86706" y="685977"/>
                </a:lnTo>
                <a:lnTo>
                  <a:pt x="83101" y="684034"/>
                </a:lnTo>
                <a:lnTo>
                  <a:pt x="86728" y="682091"/>
                </a:lnTo>
                <a:close/>
              </a:path>
              <a:path w="156209" h="1368425">
                <a:moveTo>
                  <a:pt x="77594" y="678332"/>
                </a:moveTo>
                <a:lnTo>
                  <a:pt x="9808" y="678332"/>
                </a:lnTo>
                <a:lnTo>
                  <a:pt x="9808" y="682142"/>
                </a:lnTo>
                <a:lnTo>
                  <a:pt x="62481" y="682142"/>
                </a:lnTo>
                <a:lnTo>
                  <a:pt x="62731" y="682091"/>
                </a:lnTo>
                <a:lnTo>
                  <a:pt x="86728" y="682091"/>
                </a:lnTo>
                <a:lnTo>
                  <a:pt x="78546" y="682040"/>
                </a:lnTo>
                <a:lnTo>
                  <a:pt x="72876" y="680300"/>
                </a:lnTo>
                <a:lnTo>
                  <a:pt x="71892" y="680097"/>
                </a:lnTo>
                <a:lnTo>
                  <a:pt x="77377" y="678421"/>
                </a:lnTo>
                <a:lnTo>
                  <a:pt x="77594" y="678332"/>
                </a:lnTo>
                <a:close/>
              </a:path>
              <a:path w="156209" h="1368425">
                <a:moveTo>
                  <a:pt x="155825" y="15227"/>
                </a:moveTo>
                <a:lnTo>
                  <a:pt x="115556" y="17259"/>
                </a:lnTo>
                <a:lnTo>
                  <a:pt x="88275" y="23456"/>
                </a:lnTo>
                <a:lnTo>
                  <a:pt x="88275" y="672909"/>
                </a:lnTo>
                <a:lnTo>
                  <a:pt x="87990" y="673925"/>
                </a:lnTo>
                <a:lnTo>
                  <a:pt x="85435" y="678154"/>
                </a:lnTo>
                <a:lnTo>
                  <a:pt x="84681" y="678865"/>
                </a:lnTo>
                <a:lnTo>
                  <a:pt x="79521" y="681634"/>
                </a:lnTo>
                <a:lnTo>
                  <a:pt x="78546" y="682040"/>
                </a:lnTo>
                <a:lnTo>
                  <a:pt x="86823" y="682040"/>
                </a:lnTo>
                <a:lnTo>
                  <a:pt x="92085" y="25755"/>
                </a:lnTo>
                <a:lnTo>
                  <a:pt x="97835" y="23990"/>
                </a:lnTo>
                <a:lnTo>
                  <a:pt x="105848" y="22415"/>
                </a:lnTo>
                <a:lnTo>
                  <a:pt x="116074" y="21031"/>
                </a:lnTo>
                <a:lnTo>
                  <a:pt x="128047" y="19964"/>
                </a:lnTo>
                <a:lnTo>
                  <a:pt x="155952" y="19037"/>
                </a:lnTo>
                <a:lnTo>
                  <a:pt x="155825" y="15227"/>
                </a:lnTo>
                <a:close/>
              </a:path>
              <a:path w="156209" h="1368425">
                <a:moveTo>
                  <a:pt x="88275" y="23291"/>
                </a:moveTo>
                <a:lnTo>
                  <a:pt x="88125" y="23533"/>
                </a:lnTo>
                <a:lnTo>
                  <a:pt x="88275" y="23456"/>
                </a:lnTo>
                <a:lnTo>
                  <a:pt x="88275" y="23291"/>
                </a:lnTo>
                <a:close/>
              </a:path>
            </a:pathLst>
          </a:custGeom>
          <a:solidFill>
            <a:srgbClr val="ADADAD"/>
          </a:solidFill>
          <a:ln w="6350">
            <a:solidFill>
              <a:schemeClr val="tx1"/>
            </a:solidFill>
          </a:ln>
        </p:spPr>
        <p:txBody>
          <a:bodyPr wrap="square" lIns="0" tIns="0" rIns="0" bIns="0" rtlCol="0"/>
          <a:lstStyle/>
          <a:p>
            <a:endParaRPr/>
          </a:p>
        </p:txBody>
      </p:sp>
      <p:sp>
        <p:nvSpPr>
          <p:cNvPr id="43" name="object 44"/>
          <p:cNvSpPr/>
          <p:nvPr/>
        </p:nvSpPr>
        <p:spPr>
          <a:xfrm>
            <a:off x="5090176" y="5136362"/>
            <a:ext cx="115693" cy="1501813"/>
          </a:xfrm>
          <a:custGeom>
            <a:avLst/>
            <a:gdLst/>
            <a:ahLst/>
            <a:cxnLst/>
            <a:rect l="l" t="t" r="r" b="b"/>
            <a:pathLst>
              <a:path w="143509" h="1247775">
                <a:moveTo>
                  <a:pt x="142558" y="0"/>
                </a:moveTo>
                <a:lnTo>
                  <a:pt x="104301" y="1981"/>
                </a:lnTo>
                <a:lnTo>
                  <a:pt x="67152" y="17183"/>
                </a:lnTo>
                <a:lnTo>
                  <a:pt x="66677" y="18884"/>
                </a:lnTo>
                <a:lnTo>
                  <a:pt x="66677" y="608202"/>
                </a:lnTo>
                <a:lnTo>
                  <a:pt x="62928" y="609396"/>
                </a:lnTo>
                <a:lnTo>
                  <a:pt x="55375" y="610933"/>
                </a:lnTo>
                <a:lnTo>
                  <a:pt x="45947" y="612241"/>
                </a:lnTo>
                <a:lnTo>
                  <a:pt x="35158" y="613232"/>
                </a:lnTo>
                <a:lnTo>
                  <a:pt x="4072" y="614286"/>
                </a:lnTo>
                <a:lnTo>
                  <a:pt x="0" y="618489"/>
                </a:lnTo>
                <a:lnTo>
                  <a:pt x="0" y="628764"/>
                </a:lnTo>
                <a:lnTo>
                  <a:pt x="4072" y="632980"/>
                </a:lnTo>
                <a:lnTo>
                  <a:pt x="34621" y="633983"/>
                </a:lnTo>
                <a:lnTo>
                  <a:pt x="45507" y="634961"/>
                </a:lnTo>
                <a:lnTo>
                  <a:pt x="54786" y="636219"/>
                </a:lnTo>
                <a:lnTo>
                  <a:pt x="62019" y="637628"/>
                </a:lnTo>
                <a:lnTo>
                  <a:pt x="66677" y="639063"/>
                </a:lnTo>
                <a:lnTo>
                  <a:pt x="66676" y="1228369"/>
                </a:lnTo>
                <a:lnTo>
                  <a:pt x="67151" y="1230071"/>
                </a:lnTo>
                <a:lnTo>
                  <a:pt x="104739" y="1245323"/>
                </a:lnTo>
                <a:lnTo>
                  <a:pt x="142557" y="1247254"/>
                </a:lnTo>
                <a:lnTo>
                  <a:pt x="142941" y="1235837"/>
                </a:lnTo>
                <a:lnTo>
                  <a:pt x="116988" y="1234960"/>
                </a:lnTo>
                <a:lnTo>
                  <a:pt x="105769" y="1233944"/>
                </a:lnTo>
                <a:lnTo>
                  <a:pt x="78012" y="634047"/>
                </a:lnTo>
                <a:lnTo>
                  <a:pt x="76300" y="631228"/>
                </a:lnTo>
                <a:lnTo>
                  <a:pt x="76048" y="630986"/>
                </a:lnTo>
                <a:lnTo>
                  <a:pt x="72974" y="629335"/>
                </a:lnTo>
                <a:lnTo>
                  <a:pt x="9718" y="629335"/>
                </a:lnTo>
                <a:lnTo>
                  <a:pt x="9718" y="625525"/>
                </a:lnTo>
                <a:lnTo>
                  <a:pt x="59584" y="625525"/>
                </a:lnTo>
                <a:lnTo>
                  <a:pt x="57049" y="625017"/>
                </a:lnTo>
                <a:lnTo>
                  <a:pt x="46976" y="623620"/>
                </a:lnTo>
                <a:lnTo>
                  <a:pt x="56932" y="622261"/>
                </a:lnTo>
                <a:lnTo>
                  <a:pt x="59591" y="621728"/>
                </a:lnTo>
                <a:lnTo>
                  <a:pt x="9718" y="621728"/>
                </a:lnTo>
                <a:lnTo>
                  <a:pt x="9718" y="617918"/>
                </a:lnTo>
                <a:lnTo>
                  <a:pt x="72974" y="617918"/>
                </a:lnTo>
                <a:lnTo>
                  <a:pt x="76048" y="616267"/>
                </a:lnTo>
                <a:lnTo>
                  <a:pt x="76300" y="616038"/>
                </a:lnTo>
                <a:lnTo>
                  <a:pt x="77996" y="613232"/>
                </a:lnTo>
                <a:lnTo>
                  <a:pt x="78107" y="21158"/>
                </a:lnTo>
                <a:lnTo>
                  <a:pt x="78916" y="19824"/>
                </a:lnTo>
                <a:lnTo>
                  <a:pt x="117096" y="12280"/>
                </a:lnTo>
                <a:lnTo>
                  <a:pt x="142942" y="11417"/>
                </a:lnTo>
                <a:lnTo>
                  <a:pt x="142558" y="0"/>
                </a:lnTo>
                <a:close/>
              </a:path>
              <a:path w="143509" h="1247775">
                <a:moveTo>
                  <a:pt x="81699" y="625716"/>
                </a:moveTo>
                <a:lnTo>
                  <a:pt x="74300" y="625716"/>
                </a:lnTo>
                <a:lnTo>
                  <a:pt x="78452" y="627951"/>
                </a:lnTo>
                <a:lnTo>
                  <a:pt x="79207" y="628662"/>
                </a:lnTo>
                <a:lnTo>
                  <a:pt x="81631" y="632675"/>
                </a:lnTo>
                <a:lnTo>
                  <a:pt x="81917" y="633691"/>
                </a:lnTo>
                <a:lnTo>
                  <a:pt x="81916" y="1224724"/>
                </a:lnTo>
                <a:lnTo>
                  <a:pt x="83652" y="1225651"/>
                </a:lnTo>
                <a:lnTo>
                  <a:pt x="143069" y="1232027"/>
                </a:lnTo>
                <a:lnTo>
                  <a:pt x="143197" y="1228216"/>
                </a:lnTo>
                <a:lnTo>
                  <a:pt x="117243" y="1227340"/>
                </a:lnTo>
                <a:lnTo>
                  <a:pt x="106456" y="1226350"/>
                </a:lnTo>
                <a:lnTo>
                  <a:pt x="96965" y="1225029"/>
                </a:lnTo>
                <a:lnTo>
                  <a:pt x="89474" y="1223505"/>
                </a:lnTo>
                <a:lnTo>
                  <a:pt x="85726" y="1222311"/>
                </a:lnTo>
                <a:lnTo>
                  <a:pt x="85635" y="632675"/>
                </a:lnTo>
                <a:lnTo>
                  <a:pt x="85251" y="631291"/>
                </a:lnTo>
                <a:lnTo>
                  <a:pt x="82114" y="626109"/>
                </a:lnTo>
                <a:lnTo>
                  <a:pt x="81699" y="625716"/>
                </a:lnTo>
                <a:close/>
              </a:path>
              <a:path w="143509" h="1247775">
                <a:moveTo>
                  <a:pt x="81636" y="1224572"/>
                </a:moveTo>
                <a:lnTo>
                  <a:pt x="81916" y="1225029"/>
                </a:lnTo>
                <a:lnTo>
                  <a:pt x="81916" y="1224724"/>
                </a:lnTo>
                <a:lnTo>
                  <a:pt x="81636" y="1224572"/>
                </a:lnTo>
                <a:close/>
              </a:path>
              <a:path w="143509" h="1247775">
                <a:moveTo>
                  <a:pt x="59584" y="625525"/>
                </a:moveTo>
                <a:lnTo>
                  <a:pt x="9846" y="625525"/>
                </a:lnTo>
                <a:lnTo>
                  <a:pt x="9846" y="629335"/>
                </a:lnTo>
                <a:lnTo>
                  <a:pt x="72974" y="629335"/>
                </a:lnTo>
                <a:lnTo>
                  <a:pt x="71862" y="628738"/>
                </a:lnTo>
                <a:lnTo>
                  <a:pt x="71521" y="628599"/>
                </a:lnTo>
                <a:lnTo>
                  <a:pt x="68267" y="627595"/>
                </a:lnTo>
                <a:lnTo>
                  <a:pt x="73757" y="625944"/>
                </a:lnTo>
                <a:lnTo>
                  <a:pt x="74300" y="625716"/>
                </a:lnTo>
                <a:lnTo>
                  <a:pt x="81699" y="625716"/>
                </a:lnTo>
                <a:lnTo>
                  <a:pt x="81538" y="625563"/>
                </a:lnTo>
                <a:lnTo>
                  <a:pt x="59775" y="625563"/>
                </a:lnTo>
                <a:lnTo>
                  <a:pt x="59584" y="625525"/>
                </a:lnTo>
                <a:close/>
              </a:path>
              <a:path w="143509" h="1247775">
                <a:moveTo>
                  <a:pt x="81538" y="621690"/>
                </a:moveTo>
                <a:lnTo>
                  <a:pt x="59781" y="621690"/>
                </a:lnTo>
                <a:lnTo>
                  <a:pt x="66492" y="623062"/>
                </a:lnTo>
                <a:lnTo>
                  <a:pt x="68298" y="623620"/>
                </a:lnTo>
                <a:lnTo>
                  <a:pt x="65946" y="624332"/>
                </a:lnTo>
                <a:lnTo>
                  <a:pt x="59775" y="625563"/>
                </a:lnTo>
                <a:lnTo>
                  <a:pt x="81538" y="625563"/>
                </a:lnTo>
                <a:lnTo>
                  <a:pt x="80855" y="624916"/>
                </a:lnTo>
                <a:lnTo>
                  <a:pt x="78458" y="623620"/>
                </a:lnTo>
                <a:lnTo>
                  <a:pt x="80855" y="622338"/>
                </a:lnTo>
                <a:lnTo>
                  <a:pt x="81538" y="621690"/>
                </a:lnTo>
                <a:close/>
              </a:path>
              <a:path w="143509" h="1247775">
                <a:moveTo>
                  <a:pt x="72974" y="617918"/>
                </a:moveTo>
                <a:lnTo>
                  <a:pt x="9846" y="617918"/>
                </a:lnTo>
                <a:lnTo>
                  <a:pt x="9846" y="621728"/>
                </a:lnTo>
                <a:lnTo>
                  <a:pt x="59591" y="621728"/>
                </a:lnTo>
                <a:lnTo>
                  <a:pt x="59781" y="621690"/>
                </a:lnTo>
                <a:lnTo>
                  <a:pt x="81538" y="621690"/>
                </a:lnTo>
                <a:lnTo>
                  <a:pt x="81699" y="621538"/>
                </a:lnTo>
                <a:lnTo>
                  <a:pt x="74300" y="621538"/>
                </a:lnTo>
                <a:lnTo>
                  <a:pt x="73757" y="621309"/>
                </a:lnTo>
                <a:lnTo>
                  <a:pt x="68320" y="619645"/>
                </a:lnTo>
                <a:lnTo>
                  <a:pt x="71521" y="618667"/>
                </a:lnTo>
                <a:lnTo>
                  <a:pt x="71910" y="618489"/>
                </a:lnTo>
                <a:lnTo>
                  <a:pt x="72974" y="617918"/>
                </a:lnTo>
                <a:close/>
              </a:path>
              <a:path w="143509" h="1247775">
                <a:moveTo>
                  <a:pt x="143070" y="15227"/>
                </a:moveTo>
                <a:lnTo>
                  <a:pt x="96862" y="18376"/>
                </a:lnTo>
                <a:lnTo>
                  <a:pt x="81917" y="22529"/>
                </a:lnTo>
                <a:lnTo>
                  <a:pt x="81917" y="613562"/>
                </a:lnTo>
                <a:lnTo>
                  <a:pt x="81631" y="614578"/>
                </a:lnTo>
                <a:lnTo>
                  <a:pt x="79253" y="618515"/>
                </a:lnTo>
                <a:lnTo>
                  <a:pt x="79126" y="618667"/>
                </a:lnTo>
                <a:lnTo>
                  <a:pt x="78452" y="619302"/>
                </a:lnTo>
                <a:lnTo>
                  <a:pt x="74300" y="621538"/>
                </a:lnTo>
                <a:lnTo>
                  <a:pt x="81699" y="621538"/>
                </a:lnTo>
                <a:lnTo>
                  <a:pt x="82114" y="621144"/>
                </a:lnTo>
                <a:lnTo>
                  <a:pt x="85251" y="615962"/>
                </a:lnTo>
                <a:lnTo>
                  <a:pt x="85635" y="614578"/>
                </a:lnTo>
                <a:lnTo>
                  <a:pt x="85727" y="24955"/>
                </a:lnTo>
                <a:lnTo>
                  <a:pt x="90384" y="23520"/>
                </a:lnTo>
                <a:lnTo>
                  <a:pt x="97617" y="22110"/>
                </a:lnTo>
                <a:lnTo>
                  <a:pt x="106897" y="20853"/>
                </a:lnTo>
                <a:lnTo>
                  <a:pt x="117783" y="19875"/>
                </a:lnTo>
                <a:lnTo>
                  <a:pt x="143198" y="19037"/>
                </a:lnTo>
                <a:lnTo>
                  <a:pt x="143070" y="15227"/>
                </a:lnTo>
                <a:close/>
              </a:path>
              <a:path w="143509" h="1247775">
                <a:moveTo>
                  <a:pt x="81917" y="22225"/>
                </a:moveTo>
                <a:lnTo>
                  <a:pt x="81638" y="22682"/>
                </a:lnTo>
                <a:lnTo>
                  <a:pt x="81917" y="22529"/>
                </a:lnTo>
                <a:lnTo>
                  <a:pt x="81917" y="22225"/>
                </a:lnTo>
                <a:close/>
              </a:path>
            </a:pathLst>
          </a:custGeom>
          <a:solidFill>
            <a:srgbClr val="ADADAD"/>
          </a:solidFill>
          <a:ln w="6350">
            <a:solidFill>
              <a:schemeClr val="tx1"/>
            </a:solidFill>
          </a:ln>
        </p:spPr>
        <p:txBody>
          <a:bodyPr wrap="square" lIns="0" tIns="0" rIns="0" bIns="0" rtlCol="0"/>
          <a:lstStyle/>
          <a:p>
            <a:endParaRPr/>
          </a:p>
        </p:txBody>
      </p:sp>
      <p:sp>
        <p:nvSpPr>
          <p:cNvPr id="44" name="object 45"/>
          <p:cNvSpPr txBox="1"/>
          <p:nvPr/>
        </p:nvSpPr>
        <p:spPr>
          <a:xfrm>
            <a:off x="4775794" y="5325833"/>
            <a:ext cx="177800" cy="1107996"/>
          </a:xfrm>
          <a:prstGeom prst="rect">
            <a:avLst/>
          </a:prstGeom>
        </p:spPr>
        <p:txBody>
          <a:bodyPr vert="horz" wrap="square" lIns="0" tIns="0" rIns="0" bIns="0" rtlCol="0">
            <a:spAutoFit/>
          </a:bodyPr>
          <a:lstStyle/>
          <a:p>
            <a:pPr marL="12700" marR="5080" algn="just">
              <a:lnSpc>
                <a:spcPct val="100000"/>
              </a:lnSpc>
            </a:pPr>
            <a:r>
              <a:rPr lang="zh-CN" altLang="en-US"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老三战绩</a:t>
            </a:r>
            <a:endParaRPr b="1" dirty="0">
              <a:latin typeface="黑体" panose="02010609060101010101" pitchFamily="49" charset="-122"/>
              <a:ea typeface="黑体" panose="02010609060101010101" pitchFamily="49" charset="-122"/>
              <a:cs typeface="微软雅黑" panose="020B0503020204020204" pitchFamily="34" charset="-122"/>
            </a:endParaRPr>
          </a:p>
        </p:txBody>
      </p:sp>
      <p:sp>
        <p:nvSpPr>
          <p:cNvPr id="45" name="object 46"/>
          <p:cNvSpPr txBox="1"/>
          <p:nvPr/>
        </p:nvSpPr>
        <p:spPr>
          <a:xfrm>
            <a:off x="97114" y="2317242"/>
            <a:ext cx="177800" cy="1661993"/>
          </a:xfrm>
          <a:prstGeom prst="rect">
            <a:avLst/>
          </a:prstGeom>
        </p:spPr>
        <p:txBody>
          <a:bodyPr vert="horz" wrap="square" lIns="0" tIns="0" rIns="0" bIns="0" rtlCol="0">
            <a:spAutoFit/>
          </a:bodyPr>
          <a:lstStyle/>
          <a:p>
            <a:pPr marL="12700" marR="5080" algn="just">
              <a:lnSpc>
                <a:spcPct val="100000"/>
              </a:lnSpc>
            </a:pPr>
            <a:r>
              <a:rPr lang="zh-CN" altLang="en-US" b="1" dirty="0">
                <a:solidFill>
                  <a:srgbClr val="595959"/>
                </a:solidFill>
                <a:latin typeface="黑体" panose="02010609060101010101" pitchFamily="49" charset="-122"/>
                <a:ea typeface="黑体" panose="02010609060101010101" pitchFamily="49" charset="-122"/>
                <a:cs typeface="微软雅黑" panose="020B0503020204020204" pitchFamily="34" charset="-122"/>
              </a:rPr>
              <a:t>老三学棋过程</a:t>
            </a:r>
            <a:endParaRPr b="1" dirty="0">
              <a:latin typeface="黑体" panose="02010609060101010101" pitchFamily="49" charset="-122"/>
              <a:ea typeface="黑体" panose="02010609060101010101" pitchFamily="49" charset="-122"/>
              <a:cs typeface="微软雅黑" panose="020B0503020204020204" pitchFamily="34" charset="-122"/>
            </a:endParaRPr>
          </a:p>
        </p:txBody>
      </p:sp>
      <p:sp>
        <p:nvSpPr>
          <p:cNvPr id="47" name="object 49"/>
          <p:cNvSpPr/>
          <p:nvPr/>
        </p:nvSpPr>
        <p:spPr>
          <a:xfrm rot="8956002">
            <a:off x="4582188" y="4763871"/>
            <a:ext cx="423960" cy="520616"/>
          </a:xfrm>
          <a:custGeom>
            <a:avLst/>
            <a:gdLst/>
            <a:ahLst/>
            <a:cxnLst/>
            <a:rect l="l" t="t" r="r" b="b"/>
            <a:pathLst>
              <a:path w="314325" h="355600">
                <a:moveTo>
                  <a:pt x="215087" y="345300"/>
                </a:moveTo>
                <a:lnTo>
                  <a:pt x="98907" y="345300"/>
                </a:lnTo>
                <a:lnTo>
                  <a:pt x="98907" y="355104"/>
                </a:lnTo>
                <a:lnTo>
                  <a:pt x="215087" y="355104"/>
                </a:lnTo>
                <a:lnTo>
                  <a:pt x="215087" y="345300"/>
                </a:lnTo>
                <a:close/>
              </a:path>
              <a:path w="314325" h="355600">
                <a:moveTo>
                  <a:pt x="215087" y="315861"/>
                </a:moveTo>
                <a:lnTo>
                  <a:pt x="98907" y="315861"/>
                </a:lnTo>
                <a:lnTo>
                  <a:pt x="98907" y="335483"/>
                </a:lnTo>
                <a:lnTo>
                  <a:pt x="215087" y="335483"/>
                </a:lnTo>
                <a:lnTo>
                  <a:pt x="215087" y="315861"/>
                </a:lnTo>
                <a:close/>
              </a:path>
              <a:path w="314325" h="355600">
                <a:moveTo>
                  <a:pt x="215087" y="169697"/>
                </a:moveTo>
                <a:lnTo>
                  <a:pt x="98907" y="169697"/>
                </a:lnTo>
                <a:lnTo>
                  <a:pt x="98907" y="306044"/>
                </a:lnTo>
                <a:lnTo>
                  <a:pt x="215087" y="306044"/>
                </a:lnTo>
                <a:lnTo>
                  <a:pt x="215087" y="169697"/>
                </a:lnTo>
                <a:close/>
              </a:path>
              <a:path w="314325" h="355600">
                <a:moveTo>
                  <a:pt x="156997" y="0"/>
                </a:moveTo>
                <a:lnTo>
                  <a:pt x="0" y="169697"/>
                </a:lnTo>
                <a:lnTo>
                  <a:pt x="313994" y="169697"/>
                </a:lnTo>
                <a:lnTo>
                  <a:pt x="156997" y="0"/>
                </a:lnTo>
                <a:close/>
              </a:path>
            </a:pathLst>
          </a:custGeom>
          <a:solidFill>
            <a:srgbClr val="ADADAD"/>
          </a:solidFill>
        </p:spPr>
        <p:txBody>
          <a:bodyPr wrap="square" lIns="0" tIns="0" rIns="0" bIns="0" rtlCol="0"/>
          <a:lstStyle/>
          <a:p>
            <a:endParaRPr/>
          </a:p>
        </p:txBody>
      </p:sp>
      <p:sp>
        <p:nvSpPr>
          <p:cNvPr id="48" name="object 5"/>
          <p:cNvSpPr/>
          <p:nvPr/>
        </p:nvSpPr>
        <p:spPr>
          <a:xfrm>
            <a:off x="952207" y="3517519"/>
            <a:ext cx="1581023" cy="1044575"/>
          </a:xfrm>
          <a:custGeom>
            <a:avLst/>
            <a:gdLst/>
            <a:ahLst/>
            <a:cxnLst/>
            <a:rect l="l" t="t" r="r" b="b"/>
            <a:pathLst>
              <a:path w="1080135" h="1044575">
                <a:moveTo>
                  <a:pt x="906005" y="0"/>
                </a:moveTo>
                <a:lnTo>
                  <a:pt x="174002" y="0"/>
                </a:lnTo>
                <a:lnTo>
                  <a:pt x="127745" y="6215"/>
                </a:lnTo>
                <a:lnTo>
                  <a:pt x="86179" y="23756"/>
                </a:lnTo>
                <a:lnTo>
                  <a:pt x="50963" y="50963"/>
                </a:lnTo>
                <a:lnTo>
                  <a:pt x="23756" y="86179"/>
                </a:lnTo>
                <a:lnTo>
                  <a:pt x="6215" y="127745"/>
                </a:lnTo>
                <a:lnTo>
                  <a:pt x="0" y="174002"/>
                </a:lnTo>
                <a:lnTo>
                  <a:pt x="0" y="869990"/>
                </a:lnTo>
                <a:lnTo>
                  <a:pt x="6215" y="916247"/>
                </a:lnTo>
                <a:lnTo>
                  <a:pt x="23756" y="957813"/>
                </a:lnTo>
                <a:lnTo>
                  <a:pt x="50963" y="993029"/>
                </a:lnTo>
                <a:lnTo>
                  <a:pt x="86179" y="1020237"/>
                </a:lnTo>
                <a:lnTo>
                  <a:pt x="127745" y="1037779"/>
                </a:lnTo>
                <a:lnTo>
                  <a:pt x="174002" y="1043994"/>
                </a:lnTo>
                <a:lnTo>
                  <a:pt x="906005" y="1043994"/>
                </a:lnTo>
                <a:lnTo>
                  <a:pt x="952258" y="1037779"/>
                </a:lnTo>
                <a:lnTo>
                  <a:pt x="993822" y="1020237"/>
                </a:lnTo>
                <a:lnTo>
                  <a:pt x="1029039" y="993029"/>
                </a:lnTo>
                <a:lnTo>
                  <a:pt x="1056249" y="957813"/>
                </a:lnTo>
                <a:lnTo>
                  <a:pt x="1073791" y="916247"/>
                </a:lnTo>
                <a:lnTo>
                  <a:pt x="1080008" y="869990"/>
                </a:lnTo>
                <a:lnTo>
                  <a:pt x="1080008" y="174002"/>
                </a:lnTo>
                <a:lnTo>
                  <a:pt x="1073791" y="127745"/>
                </a:lnTo>
                <a:lnTo>
                  <a:pt x="1056249" y="86179"/>
                </a:lnTo>
                <a:lnTo>
                  <a:pt x="1029039" y="50963"/>
                </a:lnTo>
                <a:lnTo>
                  <a:pt x="993822" y="23756"/>
                </a:lnTo>
                <a:lnTo>
                  <a:pt x="952258" y="6215"/>
                </a:lnTo>
                <a:lnTo>
                  <a:pt x="906005" y="0"/>
                </a:lnTo>
                <a:close/>
              </a:path>
            </a:pathLst>
          </a:custGeom>
          <a:solidFill>
            <a:srgbClr val="0096D2"/>
          </a:solidFill>
        </p:spPr>
        <p:txBody>
          <a:bodyPr wrap="square" lIns="0" tIns="0" rIns="0" bIns="0" rtlCol="0"/>
          <a:lstStyle/>
          <a:p>
            <a:endParaRPr/>
          </a:p>
        </p:txBody>
      </p:sp>
      <p:sp>
        <p:nvSpPr>
          <p:cNvPr id="50" name="TextBox 49"/>
          <p:cNvSpPr txBox="1"/>
          <p:nvPr/>
        </p:nvSpPr>
        <p:spPr>
          <a:xfrm>
            <a:off x="985066" y="3719911"/>
            <a:ext cx="1548164" cy="1015663"/>
          </a:xfrm>
          <a:prstGeom prst="rect">
            <a:avLst/>
          </a:prstGeom>
          <a:noFill/>
        </p:spPr>
        <p:txBody>
          <a:bodyPr wrap="square" rtlCol="0">
            <a:spAutoFit/>
          </a:bodyPr>
          <a:lstStyle/>
          <a:p>
            <a:r>
              <a:rPr lang="zh-CN" altLang="en-US" sz="2000" b="1" dirty="0">
                <a:solidFill>
                  <a:schemeClr val="bg1"/>
                </a:solidFill>
              </a:rPr>
              <a:t>刚开始，随机下子</a:t>
            </a:r>
          </a:p>
          <a:p>
            <a:endParaRPr lang="zh-CN" altLang="en-US" sz="2000" b="1" dirty="0">
              <a:solidFill>
                <a:schemeClr val="bg1"/>
              </a:solidFill>
            </a:endParaRPr>
          </a:p>
        </p:txBody>
      </p:sp>
      <p:sp>
        <p:nvSpPr>
          <p:cNvPr id="51" name="TextBox 50"/>
          <p:cNvSpPr txBox="1"/>
          <p:nvPr/>
        </p:nvSpPr>
        <p:spPr>
          <a:xfrm>
            <a:off x="2966266" y="3658951"/>
            <a:ext cx="1864814" cy="1015663"/>
          </a:xfrm>
          <a:prstGeom prst="rect">
            <a:avLst/>
          </a:prstGeom>
          <a:noFill/>
        </p:spPr>
        <p:txBody>
          <a:bodyPr wrap="square" rtlCol="0">
            <a:spAutoFit/>
          </a:bodyPr>
          <a:lstStyle/>
          <a:p>
            <a:r>
              <a:rPr lang="zh-CN" altLang="en-US" sz="2000" b="1" dirty="0">
                <a:solidFill>
                  <a:schemeClr val="bg1"/>
                </a:solidFill>
              </a:rPr>
              <a:t>热衷于吃子，完全不顾死活</a:t>
            </a:r>
          </a:p>
          <a:p>
            <a:endParaRPr lang="zh-CN" altLang="en-US" sz="2000" b="1" dirty="0">
              <a:solidFill>
                <a:schemeClr val="bg1"/>
              </a:solidFill>
            </a:endParaRPr>
          </a:p>
        </p:txBody>
      </p:sp>
      <p:sp>
        <p:nvSpPr>
          <p:cNvPr id="52" name="TextBox 51"/>
          <p:cNvSpPr txBox="1"/>
          <p:nvPr/>
        </p:nvSpPr>
        <p:spPr>
          <a:xfrm>
            <a:off x="5293018" y="3571150"/>
            <a:ext cx="2100273" cy="1015663"/>
          </a:xfrm>
          <a:prstGeom prst="rect">
            <a:avLst/>
          </a:prstGeom>
          <a:noFill/>
        </p:spPr>
        <p:txBody>
          <a:bodyPr wrap="square" rtlCol="0">
            <a:spAutoFit/>
          </a:bodyPr>
          <a:lstStyle/>
          <a:p>
            <a:r>
              <a:rPr lang="zh-CN" altLang="en-US" sz="2000" b="1" dirty="0">
                <a:solidFill>
                  <a:schemeClr val="bg1"/>
                </a:solidFill>
              </a:rPr>
              <a:t>发现了如果先占住棋盘的边和角，后面占便宜</a:t>
            </a:r>
          </a:p>
        </p:txBody>
      </p:sp>
      <p:sp>
        <p:nvSpPr>
          <p:cNvPr id="53" name="TextBox 52"/>
          <p:cNvSpPr txBox="1"/>
          <p:nvPr/>
        </p:nvSpPr>
        <p:spPr>
          <a:xfrm>
            <a:off x="7683985" y="3569799"/>
            <a:ext cx="1658136" cy="1015663"/>
          </a:xfrm>
          <a:prstGeom prst="rect">
            <a:avLst/>
          </a:prstGeom>
          <a:noFill/>
        </p:spPr>
        <p:txBody>
          <a:bodyPr wrap="square" rtlCol="0">
            <a:spAutoFit/>
          </a:bodyPr>
          <a:lstStyle/>
          <a:p>
            <a:r>
              <a:rPr lang="zh-CN" altLang="en-US" sz="2000" b="1" dirty="0">
                <a:solidFill>
                  <a:schemeClr val="bg1"/>
                </a:solidFill>
              </a:rPr>
              <a:t>学会了如何「打劫」、「征子」</a:t>
            </a:r>
          </a:p>
        </p:txBody>
      </p:sp>
      <p:sp>
        <p:nvSpPr>
          <p:cNvPr id="54" name="TextBox 53"/>
          <p:cNvSpPr txBox="1"/>
          <p:nvPr/>
        </p:nvSpPr>
        <p:spPr>
          <a:xfrm>
            <a:off x="9595980" y="3676462"/>
            <a:ext cx="1453020" cy="707886"/>
          </a:xfrm>
          <a:prstGeom prst="rect">
            <a:avLst/>
          </a:prstGeom>
          <a:noFill/>
        </p:spPr>
        <p:txBody>
          <a:bodyPr wrap="square" rtlCol="0">
            <a:spAutoFit/>
          </a:bodyPr>
          <a:lstStyle/>
          <a:p>
            <a:r>
              <a:rPr lang="zh-CN" altLang="en-US" sz="2000" b="1" dirty="0">
                <a:solidFill>
                  <a:schemeClr val="bg1"/>
                </a:solidFill>
              </a:rPr>
              <a:t>懂得看「棋形」</a:t>
            </a:r>
          </a:p>
        </p:txBody>
      </p:sp>
      <p:sp>
        <p:nvSpPr>
          <p:cNvPr id="55" name="object 35"/>
          <p:cNvSpPr/>
          <p:nvPr/>
        </p:nvSpPr>
        <p:spPr>
          <a:xfrm>
            <a:off x="5340333" y="5672232"/>
            <a:ext cx="6543806" cy="417303"/>
          </a:xfrm>
          <a:custGeom>
            <a:avLst/>
            <a:gdLst/>
            <a:ahLst/>
            <a:cxnLst/>
            <a:rect l="l" t="t" r="r" b="b"/>
            <a:pathLst>
              <a:path w="7837805" h="534670">
                <a:moveTo>
                  <a:pt x="0" y="534117"/>
                </a:moveTo>
                <a:lnTo>
                  <a:pt x="7837195" y="534117"/>
                </a:lnTo>
                <a:lnTo>
                  <a:pt x="7837195" y="0"/>
                </a:lnTo>
                <a:lnTo>
                  <a:pt x="0" y="0"/>
                </a:lnTo>
                <a:lnTo>
                  <a:pt x="0" y="534117"/>
                </a:lnTo>
                <a:close/>
              </a:path>
            </a:pathLst>
          </a:custGeom>
          <a:solidFill>
            <a:srgbClr val="B2D234"/>
          </a:solidFill>
        </p:spPr>
        <p:txBody>
          <a:bodyPr wrap="square" lIns="0" tIns="0" rIns="0" bIns="0" rtlCol="0"/>
          <a:lstStyle/>
          <a:p>
            <a:endParaRPr/>
          </a:p>
        </p:txBody>
      </p:sp>
      <p:sp>
        <p:nvSpPr>
          <p:cNvPr id="56" name="object 36"/>
          <p:cNvSpPr txBox="1"/>
          <p:nvPr/>
        </p:nvSpPr>
        <p:spPr>
          <a:xfrm>
            <a:off x="6335395" y="5717286"/>
            <a:ext cx="4140200" cy="307777"/>
          </a:xfrm>
          <a:prstGeom prst="rect">
            <a:avLst/>
          </a:prstGeom>
        </p:spPr>
        <p:txBody>
          <a:bodyPr vert="horz" wrap="square" lIns="0" tIns="0" rIns="0" bIns="0" rtlCol="0">
            <a:spAutoFit/>
          </a:bodyPr>
          <a:lstStyle/>
          <a:p>
            <a:pPr algn="ctr">
              <a:lnSpc>
                <a:spcPct val="100000"/>
              </a:lnSpc>
            </a:pPr>
            <a:r>
              <a:rPr lang="zh-CN" altLang="en-US" sz="2000" b="1" dirty="0">
                <a:solidFill>
                  <a:srgbClr val="FFFFFF"/>
                </a:solidFill>
                <a:latin typeface="黑体" panose="02010609060101010101" pitchFamily="49" charset="-122"/>
                <a:ea typeface="黑体" panose="02010609060101010101" pitchFamily="49" charset="-122"/>
                <a:cs typeface="微软雅黑" panose="020B0503020204020204" pitchFamily="34" charset="-122"/>
              </a:rPr>
              <a:t>第</a:t>
            </a:r>
            <a:r>
              <a:rPr lang="en-US" altLang="zh-CN" sz="2000" b="1" dirty="0">
                <a:solidFill>
                  <a:srgbClr val="FFFFFF"/>
                </a:solidFill>
                <a:latin typeface="黑体" panose="02010609060101010101" pitchFamily="49" charset="-122"/>
                <a:ea typeface="黑体" panose="02010609060101010101" pitchFamily="49" charset="-122"/>
                <a:cs typeface="微软雅黑" panose="020B0503020204020204" pitchFamily="34" charset="-122"/>
              </a:rPr>
              <a:t>21</a:t>
            </a:r>
            <a:r>
              <a:rPr lang="zh-CN" altLang="en-US" sz="2000" b="1" dirty="0">
                <a:solidFill>
                  <a:srgbClr val="FFFFFF"/>
                </a:solidFill>
                <a:latin typeface="黑体" panose="02010609060101010101" pitchFamily="49" charset="-122"/>
                <a:ea typeface="黑体" panose="02010609060101010101" pitchFamily="49" charset="-122"/>
                <a:cs typeface="微软雅黑" panose="020B0503020204020204" pitchFamily="34" charset="-122"/>
              </a:rPr>
              <a:t>天，败了老二</a:t>
            </a:r>
          </a:p>
        </p:txBody>
      </p:sp>
      <p:sp>
        <p:nvSpPr>
          <p:cNvPr id="57" name="object 35"/>
          <p:cNvSpPr/>
          <p:nvPr/>
        </p:nvSpPr>
        <p:spPr>
          <a:xfrm>
            <a:off x="5355573" y="6220872"/>
            <a:ext cx="6543806" cy="417303"/>
          </a:xfrm>
          <a:custGeom>
            <a:avLst/>
            <a:gdLst/>
            <a:ahLst/>
            <a:cxnLst/>
            <a:rect l="l" t="t" r="r" b="b"/>
            <a:pathLst>
              <a:path w="7837805" h="534670">
                <a:moveTo>
                  <a:pt x="0" y="534117"/>
                </a:moveTo>
                <a:lnTo>
                  <a:pt x="7837195" y="534117"/>
                </a:lnTo>
                <a:lnTo>
                  <a:pt x="7837195" y="0"/>
                </a:lnTo>
                <a:lnTo>
                  <a:pt x="0" y="0"/>
                </a:lnTo>
                <a:lnTo>
                  <a:pt x="0" y="534117"/>
                </a:lnTo>
                <a:close/>
              </a:path>
            </a:pathLst>
          </a:custGeom>
          <a:solidFill>
            <a:srgbClr val="B2D234"/>
          </a:solidFill>
        </p:spPr>
        <p:txBody>
          <a:bodyPr wrap="square" lIns="0" tIns="0" rIns="0" bIns="0" rtlCol="0"/>
          <a:lstStyle/>
          <a:p>
            <a:endParaRPr/>
          </a:p>
        </p:txBody>
      </p:sp>
      <p:sp>
        <p:nvSpPr>
          <p:cNvPr id="58" name="object 36"/>
          <p:cNvSpPr txBox="1"/>
          <p:nvPr/>
        </p:nvSpPr>
        <p:spPr>
          <a:xfrm>
            <a:off x="5541826" y="6265926"/>
            <a:ext cx="5779736" cy="615553"/>
          </a:xfrm>
          <a:prstGeom prst="rect">
            <a:avLst/>
          </a:prstGeom>
        </p:spPr>
        <p:txBody>
          <a:bodyPr vert="horz" wrap="square" lIns="0" tIns="0" rIns="0" bIns="0" rtlCol="0">
            <a:spAutoFit/>
          </a:bodyPr>
          <a:lstStyle/>
          <a:p>
            <a:pPr algn="ctr">
              <a:lnSpc>
                <a:spcPct val="100000"/>
              </a:lnSpc>
            </a:pPr>
            <a:r>
              <a:rPr lang="zh-CN" altLang="en-US" sz="2000" b="1" dirty="0">
                <a:solidFill>
                  <a:srgbClr val="FFFFFF"/>
                </a:solidFill>
                <a:latin typeface="黑体" panose="02010609060101010101" pitchFamily="49" charset="-122"/>
                <a:ea typeface="黑体" panose="02010609060101010101" pitchFamily="49" charset="-122"/>
                <a:cs typeface="微软雅黑" panose="020B0503020204020204" pitchFamily="34" charset="-122"/>
              </a:rPr>
              <a:t>第</a:t>
            </a:r>
            <a:r>
              <a:rPr lang="en-US" altLang="zh-CN" sz="2000" b="1" dirty="0">
                <a:solidFill>
                  <a:srgbClr val="FFFFFF"/>
                </a:solidFill>
                <a:latin typeface="黑体" panose="02010609060101010101" pitchFamily="49" charset="-122"/>
                <a:ea typeface="黑体" panose="02010609060101010101" pitchFamily="49" charset="-122"/>
                <a:cs typeface="微软雅黑" panose="020B0503020204020204" pitchFamily="34" charset="-122"/>
              </a:rPr>
              <a:t>40</a:t>
            </a:r>
            <a:r>
              <a:rPr lang="zh-CN" altLang="en-US" sz="2000" b="1" dirty="0">
                <a:solidFill>
                  <a:srgbClr val="FFFFFF"/>
                </a:solidFill>
                <a:latin typeface="黑体" panose="02010609060101010101" pitchFamily="49" charset="-122"/>
                <a:ea typeface="黑体" panose="02010609060101010101" pitchFamily="49" charset="-122"/>
                <a:cs typeface="微软雅黑" panose="020B0503020204020204" pitchFamily="34" charset="-122"/>
              </a:rPr>
              <a:t>天，完整走过了一个人类棋手学棋的全过程</a:t>
            </a:r>
          </a:p>
          <a:p>
            <a:pPr algn="ctr">
              <a:lnSpc>
                <a:spcPct val="100000"/>
              </a:lnSpc>
            </a:pPr>
            <a:endParaRPr lang="zh-CN" altLang="en-US" sz="2000" b="1" dirty="0">
              <a:solidFill>
                <a:srgbClr val="FFFFFF"/>
              </a:solidFill>
              <a:latin typeface="黑体" panose="02010609060101010101" pitchFamily="49" charset="-122"/>
              <a:ea typeface="黑体" panose="02010609060101010101" pitchFamily="49" charset="-122"/>
              <a:cs typeface="微软雅黑" panose="020B0503020204020204" pitchFamily="34" charset="-122"/>
            </a:endParaRPr>
          </a:p>
        </p:txBody>
      </p:sp>
      <p:sp>
        <p:nvSpPr>
          <p:cNvPr id="59" name="object 10"/>
          <p:cNvSpPr/>
          <p:nvPr/>
        </p:nvSpPr>
        <p:spPr>
          <a:xfrm>
            <a:off x="3428886" y="2562910"/>
            <a:ext cx="2551527" cy="612140"/>
          </a:xfrm>
          <a:custGeom>
            <a:avLst/>
            <a:gdLst/>
            <a:ahLst/>
            <a:cxnLst/>
            <a:rect l="l" t="t" r="r" b="b"/>
            <a:pathLst>
              <a:path w="2449195" h="612139">
                <a:moveTo>
                  <a:pt x="0" y="612000"/>
                </a:moveTo>
                <a:lnTo>
                  <a:pt x="2448953" y="612000"/>
                </a:lnTo>
                <a:lnTo>
                  <a:pt x="2448953" y="0"/>
                </a:lnTo>
                <a:lnTo>
                  <a:pt x="0" y="0"/>
                </a:lnTo>
                <a:lnTo>
                  <a:pt x="0" y="612000"/>
                </a:lnTo>
                <a:close/>
              </a:path>
            </a:pathLst>
          </a:custGeom>
          <a:solidFill>
            <a:srgbClr val="00B0F0"/>
          </a:solidFill>
        </p:spPr>
        <p:txBody>
          <a:bodyPr wrap="square" lIns="0" tIns="0" rIns="0" bIns="0" rtlCol="0"/>
          <a:lstStyle/>
          <a:p>
            <a:endParaRPr/>
          </a:p>
        </p:txBody>
      </p:sp>
      <p:sp>
        <p:nvSpPr>
          <p:cNvPr id="60" name="object 11"/>
          <p:cNvSpPr/>
          <p:nvPr/>
        </p:nvSpPr>
        <p:spPr>
          <a:xfrm>
            <a:off x="944880" y="2562910"/>
            <a:ext cx="2484120" cy="612140"/>
          </a:xfrm>
          <a:custGeom>
            <a:avLst/>
            <a:gdLst/>
            <a:ahLst/>
            <a:cxnLst/>
            <a:rect l="l" t="t" r="r" b="b"/>
            <a:pathLst>
              <a:path w="2484120" h="612139">
                <a:moveTo>
                  <a:pt x="0" y="612000"/>
                </a:moveTo>
                <a:lnTo>
                  <a:pt x="2484005" y="612000"/>
                </a:lnTo>
                <a:lnTo>
                  <a:pt x="2484005" y="0"/>
                </a:lnTo>
                <a:lnTo>
                  <a:pt x="0" y="0"/>
                </a:lnTo>
                <a:lnTo>
                  <a:pt x="0" y="612000"/>
                </a:lnTo>
                <a:close/>
              </a:path>
            </a:pathLst>
          </a:custGeom>
          <a:solidFill>
            <a:srgbClr val="65AF45"/>
          </a:solidFill>
        </p:spPr>
        <p:txBody>
          <a:bodyPr wrap="square" lIns="0" tIns="0" rIns="0" bIns="0" rtlCol="0"/>
          <a:lstStyle/>
          <a:p>
            <a:endParaRPr dirty="0"/>
          </a:p>
        </p:txBody>
      </p:sp>
      <p:sp>
        <p:nvSpPr>
          <p:cNvPr id="61" name="object 13"/>
          <p:cNvSpPr txBox="1"/>
          <p:nvPr/>
        </p:nvSpPr>
        <p:spPr>
          <a:xfrm>
            <a:off x="979628" y="2535637"/>
            <a:ext cx="2449195" cy="482824"/>
          </a:xfrm>
          <a:prstGeom prst="rect">
            <a:avLst/>
          </a:prstGeom>
        </p:spPr>
        <p:txBody>
          <a:bodyPr vert="horz" wrap="square" lIns="0" tIns="173355" rIns="0" bIns="0" rtlCol="0">
            <a:spAutoFit/>
          </a:bodyPr>
          <a:lstStyle/>
          <a:p>
            <a:pPr marR="47625" algn="ctr">
              <a:lnSpc>
                <a:spcPct val="100000"/>
              </a:lnSpc>
              <a:spcBef>
                <a:spcPts val="1365"/>
              </a:spcBef>
            </a:pPr>
            <a:r>
              <a:rPr lang="zh-CN" altLang="en-US" sz="2000" b="1" dirty="0">
                <a:solidFill>
                  <a:srgbClr val="FFFFFF"/>
                </a:solidFill>
                <a:latin typeface="微软雅黑" panose="020B0503020204020204" pitchFamily="34" charset="-122"/>
                <a:cs typeface="微软雅黑" panose="020B0503020204020204" pitchFamily="34" charset="-122"/>
              </a:rPr>
              <a:t>棋盘</a:t>
            </a:r>
            <a:r>
              <a:rPr lang="en-US" altLang="zh-CN" sz="2000" b="1" dirty="0">
                <a:solidFill>
                  <a:srgbClr val="FFFFFF"/>
                </a:solidFill>
                <a:latin typeface="微软雅黑" panose="020B0503020204020204" pitchFamily="34" charset="-122"/>
                <a:cs typeface="微软雅黑" panose="020B0503020204020204" pitchFamily="34" charset="-122"/>
              </a:rPr>
              <a:t>/</a:t>
            </a:r>
            <a:r>
              <a:rPr lang="zh-CN" altLang="en-US" sz="2000" b="1" dirty="0">
                <a:solidFill>
                  <a:srgbClr val="FFFFFF"/>
                </a:solidFill>
                <a:latin typeface="微软雅黑" panose="020B0503020204020204" pitchFamily="34" charset="-122"/>
                <a:cs typeface="微软雅黑" panose="020B0503020204020204" pitchFamily="34" charset="-122"/>
              </a:rPr>
              <a:t>黑子</a:t>
            </a:r>
            <a:r>
              <a:rPr lang="en-US" altLang="zh-CN" sz="2000" b="1" dirty="0">
                <a:solidFill>
                  <a:srgbClr val="FFFFFF"/>
                </a:solidFill>
                <a:latin typeface="微软雅黑" panose="020B0503020204020204" pitchFamily="34" charset="-122"/>
                <a:cs typeface="微软雅黑" panose="020B0503020204020204" pitchFamily="34" charset="-122"/>
              </a:rPr>
              <a:t>/</a:t>
            </a:r>
            <a:r>
              <a:rPr lang="zh-CN" altLang="en-US" sz="2000" b="1" dirty="0">
                <a:solidFill>
                  <a:srgbClr val="FFFFFF"/>
                </a:solidFill>
                <a:latin typeface="微软雅黑" panose="020B0503020204020204" pitchFamily="34" charset="-122"/>
                <a:cs typeface="微软雅黑" panose="020B0503020204020204" pitchFamily="34" charset="-122"/>
              </a:rPr>
              <a:t>白子</a:t>
            </a:r>
            <a:endParaRPr sz="2000" dirty="0">
              <a:latin typeface="微软雅黑" panose="020B0503020204020204" pitchFamily="34" charset="-122"/>
              <a:cs typeface="微软雅黑" panose="020B0503020204020204" pitchFamily="34" charset="-122"/>
            </a:endParaRPr>
          </a:p>
        </p:txBody>
      </p:sp>
      <p:sp>
        <p:nvSpPr>
          <p:cNvPr id="62" name="object 14"/>
          <p:cNvSpPr/>
          <p:nvPr/>
        </p:nvSpPr>
        <p:spPr>
          <a:xfrm>
            <a:off x="691973" y="2773654"/>
            <a:ext cx="180975" cy="190500"/>
          </a:xfrm>
          <a:custGeom>
            <a:avLst/>
            <a:gdLst/>
            <a:ahLst/>
            <a:cxnLst/>
            <a:rect l="l" t="t" r="r" b="b"/>
            <a:pathLst>
              <a:path w="180975" h="190500">
                <a:moveTo>
                  <a:pt x="0" y="0"/>
                </a:moveTo>
                <a:lnTo>
                  <a:pt x="0" y="190499"/>
                </a:lnTo>
                <a:lnTo>
                  <a:pt x="180936" y="95249"/>
                </a:lnTo>
                <a:lnTo>
                  <a:pt x="0" y="0"/>
                </a:lnTo>
                <a:close/>
              </a:path>
            </a:pathLst>
          </a:custGeom>
          <a:solidFill>
            <a:srgbClr val="B2D234"/>
          </a:solidFill>
        </p:spPr>
        <p:txBody>
          <a:bodyPr wrap="square" lIns="0" tIns="0" rIns="0" bIns="0" rtlCol="0"/>
          <a:lstStyle/>
          <a:p>
            <a:endParaRPr/>
          </a:p>
        </p:txBody>
      </p:sp>
      <p:sp>
        <p:nvSpPr>
          <p:cNvPr id="63" name="object 15"/>
          <p:cNvSpPr/>
          <p:nvPr/>
        </p:nvSpPr>
        <p:spPr>
          <a:xfrm>
            <a:off x="691962" y="2773654"/>
            <a:ext cx="180975" cy="190500"/>
          </a:xfrm>
          <a:custGeom>
            <a:avLst/>
            <a:gdLst/>
            <a:ahLst/>
            <a:cxnLst/>
            <a:rect l="l" t="t" r="r" b="b"/>
            <a:pathLst>
              <a:path w="180975" h="190500">
                <a:moveTo>
                  <a:pt x="0" y="0"/>
                </a:moveTo>
                <a:lnTo>
                  <a:pt x="180947" y="95251"/>
                </a:lnTo>
                <a:lnTo>
                  <a:pt x="0" y="190502"/>
                </a:lnTo>
                <a:lnTo>
                  <a:pt x="0" y="0"/>
                </a:lnTo>
                <a:close/>
              </a:path>
            </a:pathLst>
          </a:custGeom>
          <a:ln w="25400">
            <a:solidFill>
              <a:srgbClr val="B2D234"/>
            </a:solidFill>
          </a:ln>
        </p:spPr>
        <p:txBody>
          <a:bodyPr wrap="square" lIns="0" tIns="0" rIns="0" bIns="0" rtlCol="0"/>
          <a:lstStyle/>
          <a:p>
            <a:endParaRPr/>
          </a:p>
        </p:txBody>
      </p:sp>
      <p:sp>
        <p:nvSpPr>
          <p:cNvPr id="64" name="object 16"/>
          <p:cNvSpPr/>
          <p:nvPr/>
        </p:nvSpPr>
        <p:spPr>
          <a:xfrm>
            <a:off x="3190621" y="2782493"/>
            <a:ext cx="180975" cy="173355"/>
          </a:xfrm>
          <a:custGeom>
            <a:avLst/>
            <a:gdLst/>
            <a:ahLst/>
            <a:cxnLst/>
            <a:rect l="l" t="t" r="r" b="b"/>
            <a:pathLst>
              <a:path w="180975" h="173354">
                <a:moveTo>
                  <a:pt x="0" y="0"/>
                </a:moveTo>
                <a:lnTo>
                  <a:pt x="0" y="172821"/>
                </a:lnTo>
                <a:lnTo>
                  <a:pt x="180949" y="86410"/>
                </a:lnTo>
                <a:lnTo>
                  <a:pt x="0" y="0"/>
                </a:lnTo>
                <a:close/>
              </a:path>
            </a:pathLst>
          </a:custGeom>
          <a:solidFill>
            <a:srgbClr val="65AF45"/>
          </a:solidFill>
        </p:spPr>
        <p:txBody>
          <a:bodyPr wrap="square" lIns="0" tIns="0" rIns="0" bIns="0" rtlCol="0"/>
          <a:lstStyle/>
          <a:p>
            <a:endParaRPr/>
          </a:p>
        </p:txBody>
      </p:sp>
      <p:sp>
        <p:nvSpPr>
          <p:cNvPr id="65" name="object 17"/>
          <p:cNvSpPr/>
          <p:nvPr/>
        </p:nvSpPr>
        <p:spPr>
          <a:xfrm>
            <a:off x="3190624" y="2782493"/>
            <a:ext cx="180975" cy="173355"/>
          </a:xfrm>
          <a:custGeom>
            <a:avLst/>
            <a:gdLst/>
            <a:ahLst/>
            <a:cxnLst/>
            <a:rect l="l" t="t" r="r" b="b"/>
            <a:pathLst>
              <a:path w="180975" h="173354">
                <a:moveTo>
                  <a:pt x="0" y="0"/>
                </a:moveTo>
                <a:lnTo>
                  <a:pt x="180947" y="86411"/>
                </a:lnTo>
                <a:lnTo>
                  <a:pt x="0" y="172823"/>
                </a:lnTo>
                <a:lnTo>
                  <a:pt x="0" y="0"/>
                </a:lnTo>
                <a:close/>
              </a:path>
            </a:pathLst>
          </a:custGeom>
          <a:ln w="25400">
            <a:solidFill>
              <a:srgbClr val="65AF45"/>
            </a:solidFill>
          </a:ln>
        </p:spPr>
        <p:txBody>
          <a:bodyPr wrap="square" lIns="0" tIns="0" rIns="0" bIns="0" rtlCol="0"/>
          <a:lstStyle/>
          <a:p>
            <a:endParaRPr/>
          </a:p>
        </p:txBody>
      </p:sp>
      <p:sp>
        <p:nvSpPr>
          <p:cNvPr id="66" name="object 13"/>
          <p:cNvSpPr txBox="1"/>
          <p:nvPr/>
        </p:nvSpPr>
        <p:spPr>
          <a:xfrm>
            <a:off x="3585668" y="2535637"/>
            <a:ext cx="2449195" cy="482824"/>
          </a:xfrm>
          <a:prstGeom prst="rect">
            <a:avLst/>
          </a:prstGeom>
        </p:spPr>
        <p:txBody>
          <a:bodyPr vert="horz" wrap="square" lIns="0" tIns="173355" rIns="0" bIns="0" rtlCol="0">
            <a:spAutoFit/>
          </a:bodyPr>
          <a:lstStyle/>
          <a:p>
            <a:pPr marR="47625" algn="ctr">
              <a:lnSpc>
                <a:spcPct val="100000"/>
              </a:lnSpc>
              <a:spcBef>
                <a:spcPts val="1365"/>
              </a:spcBef>
            </a:pPr>
            <a:r>
              <a:rPr lang="zh-CN" altLang="en-US" sz="2000" b="1" dirty="0">
                <a:solidFill>
                  <a:srgbClr val="FFFFFF"/>
                </a:solidFill>
                <a:latin typeface="微软雅黑" panose="020B0503020204020204" pitchFamily="34" charset="-122"/>
                <a:cs typeface="微软雅黑" panose="020B0503020204020204" pitchFamily="34" charset="-122"/>
              </a:rPr>
              <a:t>棋子被围起来就死</a:t>
            </a:r>
            <a:endParaRPr sz="2000" dirty="0">
              <a:latin typeface="微软雅黑" panose="020B0503020204020204" pitchFamily="34" charset="-122"/>
              <a:cs typeface="微软雅黑" panose="020B0503020204020204" pitchFamily="34" charset="-122"/>
            </a:endParaRPr>
          </a:p>
        </p:txBody>
      </p:sp>
      <p:grpSp>
        <p:nvGrpSpPr>
          <p:cNvPr id="67" name="组合 66"/>
          <p:cNvGrpSpPr/>
          <p:nvPr/>
        </p:nvGrpSpPr>
        <p:grpSpPr>
          <a:xfrm>
            <a:off x="572777" y="1810167"/>
            <a:ext cx="1251585" cy="908755"/>
            <a:chOff x="1928710" y="6062129"/>
            <a:chExt cx="787400" cy="787400"/>
          </a:xfrm>
        </p:grpSpPr>
        <p:sp>
          <p:nvSpPr>
            <p:cNvPr id="36" name="object 37"/>
            <p:cNvSpPr/>
            <p:nvPr/>
          </p:nvSpPr>
          <p:spPr>
            <a:xfrm>
              <a:off x="1928710" y="6062129"/>
              <a:ext cx="787400" cy="787400"/>
            </a:xfrm>
            <a:prstGeom prst="rect">
              <a:avLst/>
            </a:prstGeom>
            <a:blipFill>
              <a:blip r:embed="rId2" cstate="print"/>
              <a:stretch>
                <a:fillRect/>
              </a:stretch>
            </a:blipFill>
          </p:spPr>
          <p:txBody>
            <a:bodyPr wrap="square" lIns="0" tIns="0" rIns="0" bIns="0" rtlCol="0"/>
            <a:lstStyle/>
            <a:p>
              <a:endParaRPr/>
            </a:p>
          </p:txBody>
        </p:sp>
        <p:sp>
          <p:nvSpPr>
            <p:cNvPr id="37" name="object 38"/>
            <p:cNvSpPr/>
            <p:nvPr/>
          </p:nvSpPr>
          <p:spPr>
            <a:xfrm>
              <a:off x="2001761" y="6135255"/>
              <a:ext cx="639445" cy="639445"/>
            </a:xfrm>
            <a:custGeom>
              <a:avLst/>
              <a:gdLst/>
              <a:ahLst/>
              <a:cxnLst/>
              <a:rect l="l" t="t" r="r" b="b"/>
              <a:pathLst>
                <a:path w="639444" h="639445">
                  <a:moveTo>
                    <a:pt x="319430" y="0"/>
                  </a:moveTo>
                  <a:lnTo>
                    <a:pt x="272227" y="3463"/>
                  </a:lnTo>
                  <a:lnTo>
                    <a:pt x="227174" y="13524"/>
                  </a:lnTo>
                  <a:lnTo>
                    <a:pt x="184766" y="29689"/>
                  </a:lnTo>
                  <a:lnTo>
                    <a:pt x="145497" y="51463"/>
                  </a:lnTo>
                  <a:lnTo>
                    <a:pt x="109860" y="78352"/>
                  </a:lnTo>
                  <a:lnTo>
                    <a:pt x="78351" y="109862"/>
                  </a:lnTo>
                  <a:lnTo>
                    <a:pt x="51462" y="145500"/>
                  </a:lnTo>
                  <a:lnTo>
                    <a:pt x="29688" y="184771"/>
                  </a:lnTo>
                  <a:lnTo>
                    <a:pt x="13524" y="227181"/>
                  </a:lnTo>
                  <a:lnTo>
                    <a:pt x="3463" y="272237"/>
                  </a:lnTo>
                  <a:lnTo>
                    <a:pt x="0" y="319443"/>
                  </a:lnTo>
                  <a:lnTo>
                    <a:pt x="3463" y="366645"/>
                  </a:lnTo>
                  <a:lnTo>
                    <a:pt x="13524" y="411698"/>
                  </a:lnTo>
                  <a:lnTo>
                    <a:pt x="29688" y="454106"/>
                  </a:lnTo>
                  <a:lnTo>
                    <a:pt x="51462" y="493375"/>
                  </a:lnTo>
                  <a:lnTo>
                    <a:pt x="78351" y="529012"/>
                  </a:lnTo>
                  <a:lnTo>
                    <a:pt x="109860" y="560522"/>
                  </a:lnTo>
                  <a:lnTo>
                    <a:pt x="145497" y="587411"/>
                  </a:lnTo>
                  <a:lnTo>
                    <a:pt x="184766" y="609184"/>
                  </a:lnTo>
                  <a:lnTo>
                    <a:pt x="227174" y="625349"/>
                  </a:lnTo>
                  <a:lnTo>
                    <a:pt x="272227" y="635410"/>
                  </a:lnTo>
                  <a:lnTo>
                    <a:pt x="319430" y="638873"/>
                  </a:lnTo>
                  <a:lnTo>
                    <a:pt x="366633" y="635410"/>
                  </a:lnTo>
                  <a:lnTo>
                    <a:pt x="411685" y="625349"/>
                  </a:lnTo>
                  <a:lnTo>
                    <a:pt x="454093" y="609184"/>
                  </a:lnTo>
                  <a:lnTo>
                    <a:pt x="493363" y="587411"/>
                  </a:lnTo>
                  <a:lnTo>
                    <a:pt x="528999" y="560522"/>
                  </a:lnTo>
                  <a:lnTo>
                    <a:pt x="560509" y="529012"/>
                  </a:lnTo>
                  <a:lnTo>
                    <a:pt x="587398" y="493375"/>
                  </a:lnTo>
                  <a:lnTo>
                    <a:pt x="609171" y="454106"/>
                  </a:lnTo>
                  <a:lnTo>
                    <a:pt x="625336" y="411698"/>
                  </a:lnTo>
                  <a:lnTo>
                    <a:pt x="635397" y="366645"/>
                  </a:lnTo>
                  <a:lnTo>
                    <a:pt x="638860" y="319443"/>
                  </a:lnTo>
                  <a:lnTo>
                    <a:pt x="635397" y="272237"/>
                  </a:lnTo>
                  <a:lnTo>
                    <a:pt x="625336" y="227181"/>
                  </a:lnTo>
                  <a:lnTo>
                    <a:pt x="609171" y="184771"/>
                  </a:lnTo>
                  <a:lnTo>
                    <a:pt x="587398" y="145500"/>
                  </a:lnTo>
                  <a:lnTo>
                    <a:pt x="560509" y="109862"/>
                  </a:lnTo>
                  <a:lnTo>
                    <a:pt x="528999" y="78352"/>
                  </a:lnTo>
                  <a:lnTo>
                    <a:pt x="493363" y="51463"/>
                  </a:lnTo>
                  <a:lnTo>
                    <a:pt x="454093" y="29689"/>
                  </a:lnTo>
                  <a:lnTo>
                    <a:pt x="411685" y="13524"/>
                  </a:lnTo>
                  <a:lnTo>
                    <a:pt x="366633" y="3463"/>
                  </a:lnTo>
                  <a:lnTo>
                    <a:pt x="319430" y="0"/>
                  </a:lnTo>
                  <a:close/>
                </a:path>
              </a:pathLst>
            </a:custGeom>
            <a:solidFill>
              <a:srgbClr val="FAB414">
                <a:alpha val="85099"/>
              </a:srgbClr>
            </a:solidFill>
          </p:spPr>
          <p:txBody>
            <a:bodyPr wrap="square" lIns="0" tIns="0" rIns="0" bIns="0" rtlCol="0"/>
            <a:lstStyle/>
            <a:p>
              <a:endParaRPr/>
            </a:p>
          </p:txBody>
        </p:sp>
        <p:sp>
          <p:nvSpPr>
            <p:cNvPr id="40" name="object 41"/>
            <p:cNvSpPr txBox="1"/>
            <p:nvPr/>
          </p:nvSpPr>
          <p:spPr>
            <a:xfrm>
              <a:off x="2120943" y="6311938"/>
              <a:ext cx="482600" cy="307777"/>
            </a:xfrm>
            <a:prstGeom prst="rect">
              <a:avLst/>
            </a:prstGeom>
          </p:spPr>
          <p:txBody>
            <a:bodyPr vert="horz" wrap="square" lIns="0" tIns="0" rIns="0" bIns="0" rtlCol="0">
              <a:spAutoFit/>
            </a:bodyPr>
            <a:lstStyle/>
            <a:p>
              <a:pPr marL="12700">
                <a:lnSpc>
                  <a:spcPct val="100000"/>
                </a:lnSpc>
              </a:pPr>
              <a:r>
                <a:rPr lang="zh-CN" altLang="en-US" sz="2000" b="1" dirty="0">
                  <a:solidFill>
                    <a:srgbClr val="FFFFFF"/>
                  </a:solidFill>
                  <a:latin typeface="微软雅黑" panose="020B0503020204020204" pitchFamily="34" charset="-122"/>
                  <a:cs typeface="微软雅黑" panose="020B0503020204020204" pitchFamily="34" charset="-122"/>
                </a:rPr>
                <a:t>规则</a:t>
              </a:r>
              <a:endParaRPr sz="2000" b="1" dirty="0">
                <a:latin typeface="微软雅黑" panose="020B0503020204020204" pitchFamily="34" charset="-122"/>
                <a:cs typeface="微软雅黑" panose="020B0503020204020204" pitchFamily="34" charset="-122"/>
              </a:endParaRPr>
            </a:p>
          </p:txBody>
        </p:sp>
      </p:grpSp>
      <p:sp>
        <p:nvSpPr>
          <p:cNvPr id="69" name="object 8"/>
          <p:cNvSpPr/>
          <p:nvPr/>
        </p:nvSpPr>
        <p:spPr>
          <a:xfrm>
            <a:off x="291288" y="5093785"/>
            <a:ext cx="4128312" cy="1479917"/>
          </a:xfrm>
          <a:custGeom>
            <a:avLst/>
            <a:gdLst/>
            <a:ahLst/>
            <a:cxnLst/>
            <a:rect l="l" t="t" r="r" b="b"/>
            <a:pathLst>
              <a:path w="2853054" h="831214">
                <a:moveTo>
                  <a:pt x="0" y="0"/>
                </a:moveTo>
                <a:lnTo>
                  <a:pt x="2853041" y="0"/>
                </a:lnTo>
                <a:lnTo>
                  <a:pt x="2853041" y="830997"/>
                </a:lnTo>
                <a:lnTo>
                  <a:pt x="0" y="830997"/>
                </a:lnTo>
                <a:lnTo>
                  <a:pt x="0" y="0"/>
                </a:lnTo>
                <a:close/>
              </a:path>
            </a:pathLst>
          </a:custGeom>
          <a:ln w="19050">
            <a:solidFill>
              <a:srgbClr val="00B0F0"/>
            </a:solidFill>
          </a:ln>
        </p:spPr>
        <p:txBody>
          <a:bodyPr wrap="square" lIns="0" tIns="0" rIns="0" bIns="0" rtlCol="0"/>
          <a:lstStyle/>
          <a:p>
            <a:endParaRPr/>
          </a:p>
        </p:txBody>
      </p:sp>
      <p:sp>
        <p:nvSpPr>
          <p:cNvPr id="70" name="object 9"/>
          <p:cNvSpPr txBox="1"/>
          <p:nvPr/>
        </p:nvSpPr>
        <p:spPr>
          <a:xfrm>
            <a:off x="491947" y="5254007"/>
            <a:ext cx="3794156" cy="1165062"/>
          </a:xfrm>
          <a:prstGeom prst="rect">
            <a:avLst/>
          </a:prstGeom>
        </p:spPr>
        <p:txBody>
          <a:bodyPr vert="horz" wrap="square" lIns="0" tIns="31114" rIns="0" bIns="0" rtlCol="0">
            <a:spAutoFit/>
          </a:bodyPr>
          <a:lstStyle/>
          <a:p>
            <a:pPr marL="12700" algn="just">
              <a:lnSpc>
                <a:spcPct val="100000"/>
              </a:lnSpc>
              <a:spcBef>
                <a:spcPts val="245"/>
              </a:spcBef>
            </a:pPr>
            <a:r>
              <a:rPr lang="zh-CN" altLang="en-US" b="1" dirty="0">
                <a:solidFill>
                  <a:srgbClr val="595959"/>
                </a:solidFill>
                <a:latin typeface="+mn-ea"/>
                <a:cs typeface="微软雅黑" panose="020B0503020204020204" pitchFamily="34" charset="-122"/>
              </a:rPr>
              <a:t>棋士柯洁 </a:t>
            </a:r>
            <a:r>
              <a:rPr lang="en-US" altLang="zh-CN" b="1" dirty="0">
                <a:solidFill>
                  <a:srgbClr val="595959"/>
                </a:solidFill>
                <a:latin typeface="+mn-ea"/>
                <a:cs typeface="微软雅黑" panose="020B0503020204020204" pitchFamily="34" charset="-122"/>
              </a:rPr>
              <a:t>10</a:t>
            </a:r>
            <a:r>
              <a:rPr lang="zh-CN" altLang="en-US" b="1" dirty="0">
                <a:solidFill>
                  <a:srgbClr val="595959"/>
                </a:solidFill>
                <a:latin typeface="+mn-ea"/>
                <a:cs typeface="微软雅黑" panose="020B0503020204020204" pitchFamily="34" charset="-122"/>
              </a:rPr>
              <a:t>月</a:t>
            </a:r>
            <a:r>
              <a:rPr lang="en-US" altLang="zh-CN" b="1" dirty="0">
                <a:solidFill>
                  <a:srgbClr val="595959"/>
                </a:solidFill>
                <a:latin typeface="+mn-ea"/>
                <a:cs typeface="微软雅黑" panose="020B0503020204020204" pitchFamily="34" charset="-122"/>
              </a:rPr>
              <a:t>19</a:t>
            </a:r>
            <a:r>
              <a:rPr lang="zh-CN" altLang="en-US" b="1" dirty="0">
                <a:solidFill>
                  <a:srgbClr val="595959"/>
                </a:solidFill>
                <a:latin typeface="+mn-ea"/>
                <a:cs typeface="微软雅黑" panose="020B0503020204020204" pitchFamily="34" charset="-122"/>
              </a:rPr>
              <a:t>日 </a:t>
            </a:r>
            <a:r>
              <a:rPr lang="en-US" altLang="zh-CN" b="1" dirty="0">
                <a:solidFill>
                  <a:srgbClr val="595959"/>
                </a:solidFill>
                <a:latin typeface="+mn-ea"/>
                <a:cs typeface="微软雅黑" panose="020B0503020204020204" pitchFamily="34" charset="-122"/>
              </a:rPr>
              <a:t>02:22</a:t>
            </a:r>
          </a:p>
          <a:p>
            <a:pPr marL="12700" algn="just">
              <a:lnSpc>
                <a:spcPct val="100000"/>
              </a:lnSpc>
              <a:spcBef>
                <a:spcPts val="245"/>
              </a:spcBef>
            </a:pPr>
            <a:r>
              <a:rPr lang="zh-CN" altLang="en-US" b="1" dirty="0">
                <a:solidFill>
                  <a:srgbClr val="595959"/>
                </a:solidFill>
                <a:latin typeface="+mn-ea"/>
                <a:cs typeface="微软雅黑" panose="020B0503020204020204" pitchFamily="34" charset="-122"/>
              </a:rPr>
              <a:t>  一个纯净、纯粹自我学习的</a:t>
            </a:r>
            <a:r>
              <a:rPr lang="en-US" altLang="zh-CN" b="1" dirty="0" err="1">
                <a:solidFill>
                  <a:srgbClr val="595959"/>
                </a:solidFill>
                <a:latin typeface="+mn-ea"/>
                <a:cs typeface="微软雅黑" panose="020B0503020204020204" pitchFamily="34" charset="-122"/>
              </a:rPr>
              <a:t>AlphaGo</a:t>
            </a:r>
            <a:r>
              <a:rPr lang="zh-CN" altLang="en-US" b="1" dirty="0">
                <a:solidFill>
                  <a:srgbClr val="595959"/>
                </a:solidFill>
                <a:latin typeface="+mn-ea"/>
                <a:cs typeface="微软雅黑" panose="020B0503020204020204" pitchFamily="34" charset="-122"/>
              </a:rPr>
              <a:t>是最强的</a:t>
            </a:r>
            <a:r>
              <a:rPr lang="en-US" altLang="zh-CN" b="1" dirty="0">
                <a:solidFill>
                  <a:srgbClr val="595959"/>
                </a:solidFill>
                <a:latin typeface="+mn-ea"/>
                <a:cs typeface="微软雅黑" panose="020B0503020204020204" pitchFamily="34" charset="-122"/>
              </a:rPr>
              <a:t>...</a:t>
            </a:r>
            <a:r>
              <a:rPr lang="zh-CN" altLang="en-US" b="1" dirty="0">
                <a:solidFill>
                  <a:srgbClr val="595959"/>
                </a:solidFill>
                <a:latin typeface="+mn-ea"/>
                <a:cs typeface="微软雅黑" panose="020B0503020204020204" pitchFamily="34" charset="-122"/>
              </a:rPr>
              <a:t>对于</a:t>
            </a:r>
            <a:r>
              <a:rPr lang="en-US" altLang="zh-CN" b="1" dirty="0" err="1">
                <a:solidFill>
                  <a:srgbClr val="595959"/>
                </a:solidFill>
                <a:latin typeface="+mn-ea"/>
                <a:cs typeface="微软雅黑" panose="020B0503020204020204" pitchFamily="34" charset="-122"/>
              </a:rPr>
              <a:t>AlphaGo</a:t>
            </a:r>
            <a:r>
              <a:rPr lang="zh-CN" altLang="en-US" b="1" dirty="0">
                <a:solidFill>
                  <a:srgbClr val="595959"/>
                </a:solidFill>
                <a:latin typeface="+mn-ea"/>
                <a:cs typeface="微软雅黑" panose="020B0503020204020204" pitchFamily="34" charset="-122"/>
              </a:rPr>
              <a:t>的自我进步来讲</a:t>
            </a:r>
            <a:r>
              <a:rPr lang="en-US" altLang="zh-CN" b="1" dirty="0">
                <a:solidFill>
                  <a:srgbClr val="595959"/>
                </a:solidFill>
                <a:latin typeface="+mn-ea"/>
                <a:cs typeface="微软雅黑" panose="020B0503020204020204" pitchFamily="34" charset="-122"/>
              </a:rPr>
              <a:t>...</a:t>
            </a:r>
            <a:r>
              <a:rPr lang="zh-CN" altLang="en-US" b="1" dirty="0">
                <a:solidFill>
                  <a:srgbClr val="595959"/>
                </a:solidFill>
                <a:latin typeface="+mn-ea"/>
                <a:cs typeface="微软雅黑" panose="020B0503020204020204" pitchFamily="34" charset="-122"/>
              </a:rPr>
              <a:t>人类太多余了</a:t>
            </a:r>
          </a:p>
        </p:txBody>
      </p:sp>
      <p:sp>
        <p:nvSpPr>
          <p:cNvPr id="71" name="内容占位符 5"/>
          <p:cNvSpPr txBox="1"/>
          <p:nvPr/>
        </p:nvSpPr>
        <p:spPr>
          <a:xfrm>
            <a:off x="2247607" y="1139572"/>
            <a:ext cx="11453153" cy="1219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000"/>
              </a:lnSpc>
            </a:pPr>
            <a:r>
              <a:rPr lang="zh-CN" altLang="en-US" sz="2400" dirty="0">
                <a:latin typeface="黑体" panose="02010609060101010101" pitchFamily="49" charset="-122"/>
                <a:ea typeface="黑体" panose="02010609060101010101" pitchFamily="49" charset="-122"/>
              </a:rPr>
              <a:t>老大</a:t>
            </a:r>
            <a:r>
              <a:rPr lang="en-US" altLang="zh-CN" sz="2400" dirty="0" err="1">
                <a:latin typeface="黑体" panose="02010609060101010101" pitchFamily="49" charset="-122"/>
                <a:ea typeface="黑体" panose="02010609060101010101" pitchFamily="49" charset="-122"/>
              </a:rPr>
              <a:t>AlphaGo</a:t>
            </a:r>
            <a:r>
              <a:rPr lang="en-US" altLang="zh-CN" sz="2400" dirty="0">
                <a:latin typeface="黑体" panose="02010609060101010101" pitchFamily="49" charset="-122"/>
                <a:ea typeface="黑体" panose="02010609060101010101" pitchFamily="49" charset="-122"/>
              </a:rPr>
              <a:t> Lee,2016</a:t>
            </a:r>
            <a:r>
              <a:rPr lang="zh-CN" altLang="en-US" sz="2400" dirty="0">
                <a:latin typeface="黑体" panose="02010609060101010101" pitchFamily="49" charset="-122"/>
                <a:ea typeface="黑体" panose="02010609060101010101" pitchFamily="49" charset="-122"/>
              </a:rPr>
              <a:t>年</a:t>
            </a:r>
            <a:r>
              <a:rPr lang="en-US" altLang="zh-CN" sz="2400" dirty="0">
                <a:latin typeface="黑体" panose="02010609060101010101" pitchFamily="49" charset="-122"/>
                <a:ea typeface="黑体" panose="02010609060101010101" pitchFamily="49" charset="-122"/>
              </a:rPr>
              <a:t>3</a:t>
            </a:r>
            <a:r>
              <a:rPr lang="zh-CN" altLang="en-US" sz="2400" dirty="0">
                <a:latin typeface="黑体" panose="02010609060101010101" pitchFamily="49" charset="-122"/>
                <a:ea typeface="黑体" panose="02010609060101010101" pitchFamily="49" charset="-122"/>
              </a:rPr>
              <a:t>月 </a:t>
            </a:r>
            <a:r>
              <a:rPr lang="en-US" altLang="zh-CN" sz="2400" dirty="0">
                <a:latin typeface="黑体" panose="02010609060101010101" pitchFamily="49" charset="-122"/>
                <a:ea typeface="黑体" panose="02010609060101010101" pitchFamily="49" charset="-122"/>
              </a:rPr>
              <a:t>4:1 </a:t>
            </a:r>
            <a:r>
              <a:rPr lang="zh-CN" altLang="en-US" sz="2400" dirty="0">
                <a:latin typeface="黑体" panose="02010609060101010101" pitchFamily="49" charset="-122"/>
                <a:ea typeface="黑体" panose="02010609060101010101" pitchFamily="49" charset="-122"/>
              </a:rPr>
              <a:t>打败韩国棋手李世石</a:t>
            </a:r>
          </a:p>
          <a:p>
            <a:pPr>
              <a:lnSpc>
                <a:spcPts val="2000"/>
              </a:lnSpc>
            </a:pPr>
            <a:r>
              <a:rPr lang="zh-CN" altLang="en-US" sz="2400" dirty="0">
                <a:latin typeface="黑体" panose="02010609060101010101" pitchFamily="49" charset="-122"/>
                <a:ea typeface="黑体" panose="02010609060101010101" pitchFamily="49" charset="-122"/>
              </a:rPr>
              <a:t>老二</a:t>
            </a:r>
            <a:r>
              <a:rPr lang="en-US" altLang="zh-CN" sz="2400" dirty="0" err="1">
                <a:latin typeface="黑体" panose="02010609060101010101" pitchFamily="49" charset="-122"/>
                <a:ea typeface="黑体" panose="02010609060101010101" pitchFamily="49" charset="-122"/>
              </a:rPr>
              <a:t>AlphaGo</a:t>
            </a:r>
            <a:r>
              <a:rPr lang="en-US" altLang="zh-CN" sz="2400" dirty="0">
                <a:latin typeface="黑体" panose="02010609060101010101" pitchFamily="49" charset="-122"/>
                <a:ea typeface="黑体" panose="02010609060101010101" pitchFamily="49" charset="-122"/>
              </a:rPr>
              <a:t> Master,2017</a:t>
            </a:r>
            <a:r>
              <a:rPr lang="zh-CN" altLang="en-US" sz="2400" dirty="0">
                <a:latin typeface="黑体" panose="02010609060101010101" pitchFamily="49" charset="-122"/>
                <a:ea typeface="黑体" panose="02010609060101010101" pitchFamily="49" charset="-122"/>
              </a:rPr>
              <a:t>年</a:t>
            </a:r>
            <a:r>
              <a:rPr lang="en-US" altLang="zh-CN" sz="2400" dirty="0">
                <a:latin typeface="黑体" panose="02010609060101010101" pitchFamily="49" charset="-122"/>
                <a:ea typeface="黑体" panose="02010609060101010101" pitchFamily="49" charset="-122"/>
              </a:rPr>
              <a:t>5</a:t>
            </a:r>
            <a:r>
              <a:rPr lang="zh-CN" altLang="en-US" sz="2400" dirty="0">
                <a:latin typeface="黑体" panose="02010609060101010101" pitchFamily="49" charset="-122"/>
                <a:ea typeface="黑体" panose="02010609060101010101" pitchFamily="49" charset="-122"/>
              </a:rPr>
              <a:t>月 </a:t>
            </a:r>
            <a:r>
              <a:rPr lang="en-US" altLang="zh-CN" sz="2400" dirty="0">
                <a:latin typeface="黑体" panose="02010609060101010101" pitchFamily="49" charset="-122"/>
                <a:ea typeface="黑体" panose="02010609060101010101" pitchFamily="49" charset="-122"/>
              </a:rPr>
              <a:t>3:0 </a:t>
            </a:r>
            <a:r>
              <a:rPr lang="zh-CN" altLang="en-US" sz="2400" dirty="0">
                <a:latin typeface="黑体" panose="02010609060101010101" pitchFamily="49" charset="-122"/>
                <a:ea typeface="黑体" panose="02010609060101010101" pitchFamily="49" charset="-122"/>
              </a:rPr>
              <a:t>打败中国棋手柯洁</a:t>
            </a:r>
          </a:p>
          <a:p>
            <a:pPr>
              <a:lnSpc>
                <a:spcPts val="2000"/>
              </a:lnSpc>
            </a:pPr>
            <a:r>
              <a:rPr lang="zh-CN" altLang="en-US" sz="2400" dirty="0">
                <a:latin typeface="黑体" panose="02010609060101010101" pitchFamily="49" charset="-122"/>
                <a:ea typeface="黑体" panose="02010609060101010101" pitchFamily="49" charset="-122"/>
              </a:rPr>
              <a:t>老三</a:t>
            </a:r>
            <a:r>
              <a:rPr lang="en-US" altLang="zh-CN" sz="2400" dirty="0" err="1">
                <a:latin typeface="黑体" panose="02010609060101010101" pitchFamily="49" charset="-122"/>
                <a:ea typeface="黑体" panose="02010609060101010101" pitchFamily="49" charset="-122"/>
              </a:rPr>
              <a:t>AlphaGo</a:t>
            </a:r>
            <a:r>
              <a:rPr lang="en-US" altLang="zh-CN" sz="2400" dirty="0">
                <a:latin typeface="黑体" panose="02010609060101010101" pitchFamily="49" charset="-122"/>
                <a:ea typeface="黑体" panose="02010609060101010101" pitchFamily="49" charset="-122"/>
              </a:rPr>
              <a:t> Zero,2017</a:t>
            </a:r>
            <a:r>
              <a:rPr lang="zh-CN" altLang="en-US" sz="2400" dirty="0">
                <a:latin typeface="黑体" panose="02010609060101010101" pitchFamily="49" charset="-122"/>
                <a:ea typeface="黑体" panose="02010609060101010101" pitchFamily="49" charset="-122"/>
              </a:rPr>
              <a:t>年</a:t>
            </a:r>
            <a:r>
              <a:rPr lang="en-US" altLang="zh-CN" sz="2400" dirty="0">
                <a:latin typeface="黑体" panose="02010609060101010101" pitchFamily="49" charset="-122"/>
                <a:ea typeface="黑体" panose="02010609060101010101" pitchFamily="49" charset="-122"/>
              </a:rPr>
              <a:t>10</a:t>
            </a:r>
            <a:r>
              <a:rPr lang="zh-CN" altLang="en-US" sz="2400" dirty="0">
                <a:latin typeface="黑体" panose="02010609060101010101" pitchFamily="49" charset="-122"/>
                <a:ea typeface="黑体" panose="02010609060101010101" pitchFamily="49" charset="-122"/>
              </a:rPr>
              <a:t>月宣布 自学围棋</a:t>
            </a:r>
            <a:r>
              <a:rPr lang="en-US" altLang="zh-CN" sz="2400" dirty="0">
                <a:latin typeface="黑体" panose="02010609060101010101" pitchFamily="49" charset="-122"/>
                <a:ea typeface="黑体" panose="02010609060101010101" pitchFamily="49" charset="-122"/>
              </a:rPr>
              <a:t>40</a:t>
            </a:r>
            <a:r>
              <a:rPr lang="zh-CN" altLang="en-US" sz="2400" dirty="0">
                <a:latin typeface="黑体" panose="02010609060101010101" pitchFamily="49" charset="-122"/>
                <a:ea typeface="黑体" panose="02010609060101010101" pitchFamily="49" charset="-122"/>
              </a:rPr>
              <a:t>天，打败所有人</a:t>
            </a:r>
          </a:p>
        </p:txBody>
      </p:sp>
      <p:sp>
        <p:nvSpPr>
          <p:cNvPr id="72" name="Freeform 2"/>
          <p:cNvSpPr/>
          <p:nvPr/>
        </p:nvSpPr>
        <p:spPr>
          <a:xfrm>
            <a:off x="1972508" y="978399"/>
            <a:ext cx="9761308" cy="1370999"/>
          </a:xfrm>
          <a:custGeom>
            <a:avLst/>
            <a:gdLst>
              <a:gd name="connsiteX0" fmla="*/ 19050 w 7022593"/>
              <a:gd name="connsiteY0" fmla="*/ 215296 h 1215551"/>
              <a:gd name="connsiteX1" fmla="*/ 215295 w 7022593"/>
              <a:gd name="connsiteY1" fmla="*/ 19050 h 1215551"/>
              <a:gd name="connsiteX2" fmla="*/ 6807297 w 7022593"/>
              <a:gd name="connsiteY2" fmla="*/ 19050 h 1215551"/>
              <a:gd name="connsiteX3" fmla="*/ 7003542 w 7022593"/>
              <a:gd name="connsiteY3" fmla="*/ 215296 h 1215551"/>
              <a:gd name="connsiteX4" fmla="*/ 7003542 w 7022593"/>
              <a:gd name="connsiteY4" fmla="*/ 1000256 h 1215551"/>
              <a:gd name="connsiteX5" fmla="*/ 6807297 w 7022593"/>
              <a:gd name="connsiteY5" fmla="*/ 1196501 h 1215551"/>
              <a:gd name="connsiteX6" fmla="*/ 215295 w 7022593"/>
              <a:gd name="connsiteY6" fmla="*/ 1196501 h 1215551"/>
              <a:gd name="connsiteX7" fmla="*/ 19050 w 7022593"/>
              <a:gd name="connsiteY7" fmla="*/ 1000256 h 1215551"/>
              <a:gd name="connsiteX8" fmla="*/ 19050 w 7022593"/>
              <a:gd name="connsiteY8" fmla="*/ 215296 h 12155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22593" h="1215551">
                <a:moveTo>
                  <a:pt x="19050" y="215296"/>
                </a:moveTo>
                <a:cubicBezTo>
                  <a:pt x="19050" y="106912"/>
                  <a:pt x="106912" y="19050"/>
                  <a:pt x="215295" y="19050"/>
                </a:cubicBezTo>
                <a:lnTo>
                  <a:pt x="6807297" y="19050"/>
                </a:lnTo>
                <a:cubicBezTo>
                  <a:pt x="6915679" y="19050"/>
                  <a:pt x="7003542" y="106912"/>
                  <a:pt x="7003542" y="215296"/>
                </a:cubicBezTo>
                <a:lnTo>
                  <a:pt x="7003542" y="1000256"/>
                </a:lnTo>
                <a:cubicBezTo>
                  <a:pt x="7003542" y="1108639"/>
                  <a:pt x="6915679" y="1196501"/>
                  <a:pt x="6807297" y="1196501"/>
                </a:cubicBezTo>
                <a:lnTo>
                  <a:pt x="215295" y="1196501"/>
                </a:lnTo>
                <a:cubicBezTo>
                  <a:pt x="106912" y="1196501"/>
                  <a:pt x="19050" y="1108639"/>
                  <a:pt x="19050" y="1000256"/>
                </a:cubicBezTo>
                <a:lnTo>
                  <a:pt x="19050" y="215296"/>
                </a:lnTo>
              </a:path>
            </a:pathLst>
          </a:custGeom>
          <a:solidFill>
            <a:srgbClr val="000000">
              <a:alpha val="0"/>
            </a:srgbClr>
          </a:solidFill>
          <a:ln w="381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1700" dirty="0">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73" name="object 49"/>
          <p:cNvSpPr/>
          <p:nvPr/>
        </p:nvSpPr>
        <p:spPr>
          <a:xfrm rot="7868138">
            <a:off x="3359133" y="2977115"/>
            <a:ext cx="423960" cy="520616"/>
          </a:xfrm>
          <a:custGeom>
            <a:avLst/>
            <a:gdLst/>
            <a:ahLst/>
            <a:cxnLst/>
            <a:rect l="l" t="t" r="r" b="b"/>
            <a:pathLst>
              <a:path w="314325" h="355600">
                <a:moveTo>
                  <a:pt x="215087" y="345300"/>
                </a:moveTo>
                <a:lnTo>
                  <a:pt x="98907" y="345300"/>
                </a:lnTo>
                <a:lnTo>
                  <a:pt x="98907" y="355104"/>
                </a:lnTo>
                <a:lnTo>
                  <a:pt x="215087" y="355104"/>
                </a:lnTo>
                <a:lnTo>
                  <a:pt x="215087" y="345300"/>
                </a:lnTo>
                <a:close/>
              </a:path>
              <a:path w="314325" h="355600">
                <a:moveTo>
                  <a:pt x="215087" y="315861"/>
                </a:moveTo>
                <a:lnTo>
                  <a:pt x="98907" y="315861"/>
                </a:lnTo>
                <a:lnTo>
                  <a:pt x="98907" y="335483"/>
                </a:lnTo>
                <a:lnTo>
                  <a:pt x="215087" y="335483"/>
                </a:lnTo>
                <a:lnTo>
                  <a:pt x="215087" y="315861"/>
                </a:lnTo>
                <a:close/>
              </a:path>
              <a:path w="314325" h="355600">
                <a:moveTo>
                  <a:pt x="215087" y="169697"/>
                </a:moveTo>
                <a:lnTo>
                  <a:pt x="98907" y="169697"/>
                </a:lnTo>
                <a:lnTo>
                  <a:pt x="98907" y="306044"/>
                </a:lnTo>
                <a:lnTo>
                  <a:pt x="215087" y="306044"/>
                </a:lnTo>
                <a:lnTo>
                  <a:pt x="215087" y="169697"/>
                </a:lnTo>
                <a:close/>
              </a:path>
              <a:path w="314325" h="355600">
                <a:moveTo>
                  <a:pt x="156997" y="0"/>
                </a:moveTo>
                <a:lnTo>
                  <a:pt x="0" y="169697"/>
                </a:lnTo>
                <a:lnTo>
                  <a:pt x="313994" y="169697"/>
                </a:lnTo>
                <a:lnTo>
                  <a:pt x="156997" y="0"/>
                </a:lnTo>
                <a:close/>
              </a:path>
            </a:pathLst>
          </a:custGeom>
          <a:solidFill>
            <a:srgbClr val="ADADAD"/>
          </a:solidFill>
        </p:spPr>
        <p:txBody>
          <a:bodyPr wrap="square" lIns="0" tIns="0" rIns="0" bIns="0" rtlCol="0"/>
          <a:lstStyle/>
          <a:p>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内容占位符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5471161" y="2267673"/>
            <a:ext cx="6707588" cy="4601527"/>
          </a:xfrm>
        </p:spPr>
      </p:pic>
      <p:sp>
        <p:nvSpPr>
          <p:cNvPr id="6" name="标题 1"/>
          <p:cNvSpPr>
            <a:spLocks noGrp="1"/>
          </p:cNvSpPr>
          <p:nvPr>
            <p:ph type="title"/>
          </p:nvPr>
        </p:nvSpPr>
        <p:spPr>
          <a:xfrm>
            <a:off x="171450" y="83820"/>
            <a:ext cx="10973276" cy="571500"/>
          </a:xfrm>
          <a:effectLst>
            <a:outerShdw blurRad="50800" dist="38100" dir="5400000" algn="ctr" rotWithShape="0">
              <a:srgbClr val="000000">
                <a:alpha val="30000"/>
              </a:srgbClr>
            </a:outerShdw>
          </a:effectLst>
        </p:spPr>
        <p:txBody>
          <a:bodyPr>
            <a:normAutofit/>
          </a:bodyPr>
          <a:lstStyle>
            <a:lvl1pPr>
              <a:defRPr sz="3200" b="1" i="0" baseline="0">
                <a:solidFill>
                  <a:srgbClr val="C00000"/>
                </a:solidFill>
                <a:latin typeface="Arial Unicode MS" panose="020B0604020202020204" pitchFamily="34" charset="-122"/>
                <a:ea typeface="微软雅黑" panose="020B0503020204020204" pitchFamily="34" charset="-122"/>
              </a:defRPr>
            </a:lvl1pPr>
          </a:lstStyle>
          <a:p>
            <a:r>
              <a:rPr lang="en-US" altLang="zh-CN" sz="2800" dirty="0" err="1"/>
              <a:t>AlphaGo</a:t>
            </a:r>
            <a:r>
              <a:rPr lang="en-US" altLang="zh-CN" sz="2800" dirty="0"/>
              <a:t> Zero</a:t>
            </a:r>
            <a:r>
              <a:rPr lang="zh-CN" altLang="en-US" sz="2800" dirty="0"/>
              <a:t>解析</a:t>
            </a:r>
          </a:p>
        </p:txBody>
      </p:sp>
      <p:sp>
        <p:nvSpPr>
          <p:cNvPr id="7" name="矩形 6"/>
          <p:cNvSpPr/>
          <p:nvPr/>
        </p:nvSpPr>
        <p:spPr>
          <a:xfrm>
            <a:off x="0" y="83820"/>
            <a:ext cx="171450" cy="571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0" name="文本框 69"/>
          <p:cNvSpPr txBox="1">
            <a:spLocks noChangeArrowheads="1"/>
          </p:cNvSpPr>
          <p:nvPr/>
        </p:nvSpPr>
        <p:spPr bwMode="auto">
          <a:xfrm>
            <a:off x="28893" y="682308"/>
            <a:ext cx="1167542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zh-CN" sz="2400" b="1" dirty="0"/>
              <a:t>人类经验由于样本空间大小的限制，往往都收敛于</a:t>
            </a:r>
            <a:r>
              <a:rPr lang="zh-CN" altLang="zh-CN" sz="2400" b="1" dirty="0">
                <a:solidFill>
                  <a:srgbClr val="FF0000"/>
                </a:solidFill>
              </a:rPr>
              <a:t>局部最优</a:t>
            </a:r>
            <a:r>
              <a:rPr lang="zh-CN" altLang="zh-CN" sz="2400" b="1" dirty="0"/>
              <a:t>而不自知（或无法发现）</a:t>
            </a:r>
            <a:r>
              <a:rPr lang="zh-CN" altLang="en-US" sz="2400" b="1" dirty="0"/>
              <a:t>，阿法元不再被人类认知所局限，而能够</a:t>
            </a:r>
            <a:r>
              <a:rPr lang="zh-CN" altLang="en-US" sz="2400" b="1" dirty="0">
                <a:solidFill>
                  <a:srgbClr val="FF0000"/>
                </a:solidFill>
              </a:rPr>
              <a:t>发现新知识，发展新策略</a:t>
            </a:r>
            <a:endParaRPr lang="en-US" altLang="zh-CN" sz="2400" b="1" dirty="0">
              <a:solidFill>
                <a:srgbClr val="FF0000"/>
              </a:solidFill>
            </a:endParaRPr>
          </a:p>
        </p:txBody>
      </p:sp>
      <p:sp>
        <p:nvSpPr>
          <p:cNvPr id="17" name="内容占位符 5"/>
          <p:cNvSpPr txBox="1"/>
          <p:nvPr/>
        </p:nvSpPr>
        <p:spPr>
          <a:xfrm>
            <a:off x="213360" y="1453683"/>
            <a:ext cx="10515600" cy="21756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000" dirty="0">
                <a:latin typeface="黑体" panose="02010609060101010101" pitchFamily="49" charset="-122"/>
                <a:ea typeface="黑体" panose="02010609060101010101" pitchFamily="49" charset="-122"/>
              </a:rPr>
              <a:t>区别</a:t>
            </a: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：特征提取层采用</a:t>
            </a:r>
            <a:r>
              <a:rPr lang="en-US" altLang="zh-CN" sz="2000" dirty="0">
                <a:latin typeface="黑体" panose="02010609060101010101" pitchFamily="49" charset="-122"/>
                <a:ea typeface="黑体" panose="02010609060101010101" pitchFamily="49" charset="-122"/>
              </a:rPr>
              <a:t>40</a:t>
            </a:r>
            <a:r>
              <a:rPr lang="zh-CN" altLang="en-US" sz="2000" dirty="0">
                <a:latin typeface="黑体" panose="02010609060101010101" pitchFamily="49" charset="-122"/>
                <a:ea typeface="黑体" panose="02010609060101010101" pitchFamily="49" charset="-122"/>
              </a:rPr>
              <a:t>个残差模块，每个模块包含</a:t>
            </a: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个卷积层。运用残差模块</a:t>
            </a:r>
            <a:r>
              <a:rPr lang="zh-CN" altLang="en-US" sz="2000" dirty="0">
                <a:solidFill>
                  <a:srgbClr val="FF0000"/>
                </a:solidFill>
                <a:latin typeface="黑体" panose="02010609060101010101" pitchFamily="49" charset="-122"/>
                <a:ea typeface="黑体" panose="02010609060101010101" pitchFamily="49" charset="-122"/>
              </a:rPr>
              <a:t>提升了网络深度</a:t>
            </a:r>
            <a:r>
              <a:rPr lang="zh-CN" altLang="en-US" sz="2000" dirty="0">
                <a:latin typeface="黑体" panose="02010609060101010101" pitchFamily="49" charset="-122"/>
                <a:ea typeface="黑体" panose="02010609060101010101" pitchFamily="49" charset="-122"/>
              </a:rPr>
              <a:t>，更深的网络能</a:t>
            </a:r>
            <a:r>
              <a:rPr lang="zh-CN" altLang="en-US" sz="2000" dirty="0">
                <a:solidFill>
                  <a:srgbClr val="FF0000"/>
                </a:solidFill>
                <a:latin typeface="黑体" panose="02010609060101010101" pitchFamily="49" charset="-122"/>
                <a:ea typeface="黑体" panose="02010609060101010101" pitchFamily="49" charset="-122"/>
              </a:rPr>
              <a:t>更有效地直接从棋盘上提取特征</a:t>
            </a:r>
          </a:p>
          <a:p>
            <a:pPr>
              <a:lnSpc>
                <a:spcPct val="100000"/>
              </a:lnSpc>
            </a:pPr>
            <a:r>
              <a:rPr lang="zh-CN" altLang="en-US" sz="2000" dirty="0">
                <a:latin typeface="黑体" panose="02010609060101010101" pitchFamily="49" charset="-122"/>
                <a:ea typeface="黑体" panose="02010609060101010101" pitchFamily="49" charset="-122"/>
              </a:rPr>
              <a:t>区别</a:t>
            </a: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同时训练</a:t>
            </a:r>
            <a:r>
              <a:rPr lang="zh-CN" altLang="en-US" sz="2000" dirty="0">
                <a:latin typeface="黑体" panose="02010609060101010101" pitchFamily="49" charset="-122"/>
                <a:ea typeface="黑体" panose="02010609060101010101" pitchFamily="49" charset="-122"/>
              </a:rPr>
              <a:t>走子策略</a:t>
            </a:r>
            <a:r>
              <a:rPr lang="en-US" altLang="zh-CN" sz="2000" dirty="0">
                <a:latin typeface="黑体" panose="02010609060101010101" pitchFamily="49" charset="-122"/>
                <a:ea typeface="黑体" panose="02010609060101010101" pitchFamily="49" charset="-122"/>
              </a:rPr>
              <a:t>(policy)</a:t>
            </a:r>
            <a:r>
              <a:rPr lang="zh-CN" altLang="en-US" sz="2000" dirty="0">
                <a:latin typeface="黑体" panose="02010609060101010101" pitchFamily="49" charset="-122"/>
                <a:ea typeface="黑体" panose="02010609060101010101" pitchFamily="49" charset="-122"/>
              </a:rPr>
              <a:t>网络                                    和胜率值估值</a:t>
            </a:r>
            <a:r>
              <a:rPr lang="en-US" altLang="zh-CN" sz="2000" dirty="0">
                <a:latin typeface="黑体" panose="02010609060101010101" pitchFamily="49" charset="-122"/>
                <a:ea typeface="黑体" panose="02010609060101010101" pitchFamily="49" charset="-122"/>
              </a:rPr>
              <a:t>(value)</a:t>
            </a:r>
            <a:r>
              <a:rPr lang="zh-CN" altLang="en-US" sz="2000" dirty="0">
                <a:latin typeface="黑体" panose="02010609060101010101" pitchFamily="49" charset="-122"/>
                <a:ea typeface="黑体" panose="02010609060101010101" pitchFamily="49" charset="-122"/>
              </a:rPr>
              <a:t>网络</a:t>
            </a:r>
            <a:endParaRPr lang="en-US" altLang="zh-CN" sz="2000" dirty="0">
              <a:latin typeface="黑体" panose="02010609060101010101" pitchFamily="49" charset="-122"/>
              <a:ea typeface="黑体" panose="02010609060101010101" pitchFamily="49" charset="-122"/>
            </a:endParaRPr>
          </a:p>
          <a:p>
            <a:pPr>
              <a:lnSpc>
                <a:spcPct val="100000"/>
              </a:lnSpc>
            </a:pPr>
            <a:endParaRPr lang="zh-CN" altLang="en-US" sz="2000" dirty="0">
              <a:latin typeface="黑体" panose="02010609060101010101" pitchFamily="49" charset="-122"/>
              <a:ea typeface="黑体" panose="02010609060101010101" pitchFamily="49" charset="-122"/>
            </a:endParaRPr>
          </a:p>
          <a:p>
            <a:pPr>
              <a:lnSpc>
                <a:spcPct val="100000"/>
              </a:lnSpc>
            </a:pPr>
            <a:endParaRPr lang="zh-CN" altLang="en-US" sz="2000" dirty="0">
              <a:latin typeface="黑体" panose="02010609060101010101" pitchFamily="49" charset="-122"/>
              <a:ea typeface="黑体" panose="02010609060101010101" pitchFamily="49" charset="-122"/>
            </a:endParaRPr>
          </a:p>
        </p:txBody>
      </p:sp>
      <p:sp>
        <p:nvSpPr>
          <p:cNvPr id="18" name="文本框 69"/>
          <p:cNvSpPr txBox="1">
            <a:spLocks noChangeArrowheads="1"/>
          </p:cNvSpPr>
          <p:nvPr/>
        </p:nvSpPr>
        <p:spPr bwMode="auto">
          <a:xfrm>
            <a:off x="74613" y="3120708"/>
            <a:ext cx="116754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400" b="1" dirty="0"/>
              <a:t>启示</a:t>
            </a:r>
            <a:endParaRPr lang="en-US" altLang="zh-CN" sz="2400" b="1" dirty="0"/>
          </a:p>
        </p:txBody>
      </p:sp>
      <p:sp>
        <p:nvSpPr>
          <p:cNvPr id="19" name="内容占位符 5"/>
          <p:cNvSpPr txBox="1"/>
          <p:nvPr/>
        </p:nvSpPr>
        <p:spPr>
          <a:xfrm>
            <a:off x="350520" y="3450123"/>
            <a:ext cx="4922520" cy="2933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000" dirty="0">
                <a:latin typeface="黑体" panose="02010609060101010101" pitchFamily="49" charset="-122"/>
                <a:ea typeface="黑体" panose="02010609060101010101" pitchFamily="49" charset="-122"/>
              </a:rPr>
              <a:t>深度学习训练过程需要消耗大量人类标注样本，而这对于小样本应用领域</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比如医疗图像处理</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是不可能办到的。所以</a:t>
            </a:r>
            <a:r>
              <a:rPr lang="zh-CN" altLang="en-US" sz="2000" dirty="0">
                <a:solidFill>
                  <a:srgbClr val="FF0000"/>
                </a:solidFill>
                <a:latin typeface="黑体" panose="02010609060101010101" pitchFamily="49" charset="-122"/>
                <a:ea typeface="黑体" panose="02010609060101010101" pitchFamily="49" charset="-122"/>
              </a:rPr>
              <a:t>减少样本和人类标注的方法非常重要。</a:t>
            </a:r>
            <a:endParaRPr lang="en-US" altLang="zh-CN" sz="2000" dirty="0">
              <a:solidFill>
                <a:srgbClr val="FF0000"/>
              </a:solidFill>
              <a:latin typeface="黑体" panose="02010609060101010101" pitchFamily="49" charset="-122"/>
              <a:ea typeface="黑体" panose="02010609060101010101" pitchFamily="49" charset="-122"/>
            </a:endParaRPr>
          </a:p>
          <a:p>
            <a:pPr>
              <a:lnSpc>
                <a:spcPct val="100000"/>
              </a:lnSpc>
            </a:pPr>
            <a:r>
              <a:rPr lang="zh-CN" altLang="en-US" sz="2000" dirty="0">
                <a:latin typeface="黑体" panose="02010609060101010101" pitchFamily="49" charset="-122"/>
                <a:ea typeface="黑体" panose="02010609060101010101" pitchFamily="49" charset="-122"/>
              </a:rPr>
              <a:t>开局和收官和专业棋手的下法并无区别，但是中盘难于理解；</a:t>
            </a:r>
            <a:r>
              <a:rPr lang="zh-CN" altLang="en-US" sz="2000" dirty="0">
                <a:solidFill>
                  <a:srgbClr val="FF0000"/>
                </a:solidFill>
                <a:latin typeface="黑体" panose="02010609060101010101" pitchFamily="49" charset="-122"/>
                <a:ea typeface="黑体" panose="02010609060101010101" pitchFamily="49" charset="-122"/>
              </a:rPr>
              <a:t>机器经验与人类经验有很大差别</a:t>
            </a:r>
            <a:r>
              <a:rPr lang="zh-CN" altLang="en-US" sz="2000" dirty="0">
                <a:latin typeface="黑体" panose="02010609060101010101" pitchFamily="49" charset="-122"/>
                <a:ea typeface="黑体" panose="02010609060101010101" pitchFamily="49" charset="-122"/>
              </a:rPr>
              <a:t>，我们又该如何去选择和利用呢？</a:t>
            </a:r>
          </a:p>
          <a:p>
            <a:pPr>
              <a:lnSpc>
                <a:spcPct val="100000"/>
              </a:lnSpc>
            </a:pPr>
            <a:endParaRPr lang="zh-CN" altLang="en-US" sz="2000" dirty="0">
              <a:latin typeface="黑体" panose="02010609060101010101" pitchFamily="49" charset="-122"/>
              <a:ea typeface="黑体" panose="02010609060101010101" pitchFamily="49" charset="-122"/>
            </a:endParaRPr>
          </a:p>
        </p:txBody>
      </p:sp>
      <p:sp>
        <p:nvSpPr>
          <p:cNvPr id="3" name="乘号 2"/>
          <p:cNvSpPr/>
          <p:nvPr/>
        </p:nvSpPr>
        <p:spPr>
          <a:xfrm>
            <a:off x="6050280" y="2727960"/>
            <a:ext cx="1432560" cy="1514643"/>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智能围棋与蒙特卡洛树搜索</a:t>
            </a:r>
          </a:p>
        </p:txBody>
      </p:sp>
      <p:sp>
        <p:nvSpPr>
          <p:cNvPr id="36866" name="内容占位符 5"/>
          <p:cNvSpPr>
            <a:spLocks noGrp="1"/>
          </p:cNvSpPr>
          <p:nvPr>
            <p:ph idx="4294967295"/>
          </p:nvPr>
        </p:nvSpPr>
        <p:spPr>
          <a:xfrm>
            <a:off x="777240" y="1693863"/>
            <a:ext cx="10515600" cy="2192337"/>
          </a:xfrm>
        </p:spPr>
        <p:txBody>
          <a:bodyPr/>
          <a:lstStyle/>
          <a:p>
            <a:r>
              <a:rPr lang="zh-CN" altLang="en-US" dirty="0"/>
              <a:t>没有</a:t>
            </a:r>
            <a:r>
              <a:rPr lang="zh-CN" altLang="en-US" dirty="0">
                <a:solidFill>
                  <a:srgbClr val="FF0000"/>
                </a:solidFill>
              </a:rPr>
              <a:t>棋感直觉</a:t>
            </a:r>
            <a:r>
              <a:rPr lang="zh-CN" altLang="en-US" dirty="0"/>
              <a:t>不行，完全依赖棋感直觉也不行</a:t>
            </a:r>
          </a:p>
          <a:p>
            <a:r>
              <a:rPr lang="zh-CN" altLang="en-US" dirty="0"/>
              <a:t>直觉需要通过严格的数学模型和计算方法，对棋感直觉进行</a:t>
            </a:r>
            <a:r>
              <a:rPr lang="zh-CN" altLang="en-US" dirty="0">
                <a:solidFill>
                  <a:srgbClr val="FF0000"/>
                </a:solidFill>
              </a:rPr>
              <a:t>验证</a:t>
            </a:r>
          </a:p>
          <a:p>
            <a:r>
              <a:rPr lang="en-US" altLang="zh-CN" dirty="0" err="1"/>
              <a:t>AlphaGo</a:t>
            </a:r>
            <a:r>
              <a:rPr lang="zh-CN" altLang="en-US" dirty="0"/>
              <a:t>使用蒙特卡洛树搜索，对落子棋感和胜负感进行计算验证。</a:t>
            </a:r>
          </a:p>
          <a:p>
            <a:endParaRPr lang="zh-CN" altLang="en-US" dirty="0"/>
          </a:p>
        </p:txBody>
      </p:sp>
      <p:sp>
        <p:nvSpPr>
          <p:cNvPr id="36868" name="文本框 69"/>
          <p:cNvSpPr txBox="1">
            <a:spLocks noChangeArrowheads="1"/>
          </p:cNvSpPr>
          <p:nvPr/>
        </p:nvSpPr>
        <p:spPr bwMode="auto">
          <a:xfrm>
            <a:off x="303213" y="1139508"/>
            <a:ext cx="4598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solidFill>
                  <a:srgbClr val="262626"/>
                </a:solidFill>
                <a:latin typeface="微软雅黑" panose="020B0503020204020204" pitchFamily="34" charset="-122"/>
                <a:ea typeface="微软雅黑" panose="020B0503020204020204" pitchFamily="34" charset="-122"/>
              </a:rPr>
              <a:t>蒙特卡洛树搜索：</a:t>
            </a:r>
            <a:r>
              <a:rPr lang="zh-CN" altLang="en-US" sz="2400" b="1" dirty="0">
                <a:solidFill>
                  <a:srgbClr val="FF0000"/>
                </a:solidFill>
                <a:latin typeface="微软雅黑" panose="020B0503020204020204" pitchFamily="34" charset="-122"/>
                <a:ea typeface="微软雅黑" panose="020B0503020204020204" pitchFamily="34" charset="-122"/>
              </a:rPr>
              <a:t>搜索验证</a:t>
            </a:r>
          </a:p>
        </p:txBody>
      </p:sp>
      <p:sp>
        <p:nvSpPr>
          <p:cNvPr id="9" name="内容占位符 5"/>
          <p:cNvSpPr txBox="1"/>
          <p:nvPr/>
        </p:nvSpPr>
        <p:spPr bwMode="auto">
          <a:xfrm>
            <a:off x="839788" y="4583113"/>
            <a:ext cx="10515600" cy="2412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a:defRPr/>
            </a:pPr>
            <a:r>
              <a:rPr lang="zh-CN" altLang="en-US" kern="0" dirty="0"/>
              <a:t>基于数学期望的</a:t>
            </a:r>
            <a:r>
              <a:rPr lang="zh-CN" altLang="en-US" kern="0" dirty="0">
                <a:solidFill>
                  <a:srgbClr val="FF0000"/>
                </a:solidFill>
              </a:rPr>
              <a:t>胜负评估模型</a:t>
            </a:r>
            <a:r>
              <a:rPr lang="zh-CN" altLang="en-US" kern="0" dirty="0"/>
              <a:t>（胜率）</a:t>
            </a:r>
          </a:p>
          <a:p>
            <a:pPr>
              <a:defRPr/>
            </a:pPr>
            <a:r>
              <a:rPr lang="zh-CN" altLang="en-US" kern="0" dirty="0"/>
              <a:t>基于蒙特卡洛模拟进行</a:t>
            </a:r>
            <a:r>
              <a:rPr lang="zh-CN" altLang="en-US" kern="0" dirty="0">
                <a:solidFill>
                  <a:srgbClr val="FF0000"/>
                </a:solidFill>
              </a:rPr>
              <a:t>胜负结果采样</a:t>
            </a:r>
            <a:r>
              <a:rPr lang="zh-CN" altLang="en-US" kern="0" dirty="0"/>
              <a:t>（模拟采样比直觉更可靠）</a:t>
            </a:r>
          </a:p>
          <a:p>
            <a:pPr>
              <a:defRPr/>
            </a:pPr>
            <a:r>
              <a:rPr lang="zh-CN" altLang="en-US" kern="0" dirty="0"/>
              <a:t>根据模拟采样结果</a:t>
            </a:r>
            <a:r>
              <a:rPr lang="zh-CN" altLang="en-US" kern="0" dirty="0">
                <a:solidFill>
                  <a:srgbClr val="FF0000"/>
                </a:solidFill>
              </a:rPr>
              <a:t>验证盘面胜负的数学期望</a:t>
            </a:r>
          </a:p>
          <a:p>
            <a:pPr>
              <a:defRPr/>
            </a:pPr>
            <a:r>
              <a:rPr lang="zh-CN" altLang="en-US" kern="0" dirty="0"/>
              <a:t>可靠程度与采样规模相关（采样越大，离真理会更近些）</a:t>
            </a:r>
          </a:p>
        </p:txBody>
      </p:sp>
      <p:sp>
        <p:nvSpPr>
          <p:cNvPr id="36870" name="文本框 69"/>
          <p:cNvSpPr txBox="1">
            <a:spLocks noChangeArrowheads="1"/>
          </p:cNvSpPr>
          <p:nvPr/>
        </p:nvSpPr>
        <p:spPr bwMode="auto">
          <a:xfrm>
            <a:off x="333375" y="4008120"/>
            <a:ext cx="5411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solidFill>
                  <a:srgbClr val="262626"/>
                </a:solidFill>
                <a:latin typeface="微软雅黑" panose="020B0503020204020204" pitchFamily="34" charset="-122"/>
                <a:ea typeface="微软雅黑" panose="020B0503020204020204" pitchFamily="34" charset="-122"/>
              </a:rPr>
              <a:t>蒙特卡洛模拟采样：</a:t>
            </a:r>
            <a:r>
              <a:rPr lang="zh-CN" altLang="en-US" sz="2400" b="1" dirty="0">
                <a:solidFill>
                  <a:srgbClr val="FF0000"/>
                </a:solidFill>
                <a:latin typeface="微软雅黑" panose="020B0503020204020204" pitchFamily="34" charset="-122"/>
                <a:ea typeface="微软雅黑" panose="020B0503020204020204" pitchFamily="34" charset="-122"/>
              </a:rPr>
              <a:t>胜负棋感验证</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智能围棋与神经网络</a:t>
            </a:r>
          </a:p>
        </p:txBody>
      </p:sp>
      <p:sp>
        <p:nvSpPr>
          <p:cNvPr id="31746" name="内容占位符 2"/>
          <p:cNvSpPr>
            <a:spLocks noGrp="1"/>
          </p:cNvSpPr>
          <p:nvPr>
            <p:ph idx="4294967295"/>
          </p:nvPr>
        </p:nvSpPr>
        <p:spPr>
          <a:xfrm>
            <a:off x="228600" y="1175068"/>
            <a:ext cx="10515600" cy="4351337"/>
          </a:xfrm>
        </p:spPr>
        <p:txBody>
          <a:bodyPr>
            <a:noAutofit/>
          </a:bodyPr>
          <a:lstStyle/>
          <a:p>
            <a:pPr eaLnBrk="1" hangingPunct="1">
              <a:lnSpc>
                <a:spcPct val="120000"/>
              </a:lnSpc>
            </a:pPr>
            <a:r>
              <a:rPr lang="zh-CN" altLang="en-US" sz="2200" b="1" dirty="0">
                <a:latin typeface="黑体" panose="02010609060101010101" pitchFamily="49" charset="-122"/>
                <a:ea typeface="黑体" panose="02010609060101010101" pitchFamily="49" charset="-122"/>
              </a:rPr>
              <a:t>谷歌的</a:t>
            </a:r>
            <a:r>
              <a:rPr lang="en-US" altLang="zh-CN" sz="2200" b="1" dirty="0" err="1">
                <a:latin typeface="黑体" panose="02010609060101010101" pitchFamily="49" charset="-122"/>
                <a:ea typeface="黑体" panose="02010609060101010101" pitchFamily="49" charset="-122"/>
              </a:rPr>
              <a:t>AlphaGo</a:t>
            </a:r>
            <a:r>
              <a:rPr lang="zh-CN" altLang="en-US" sz="2200" b="1" dirty="0">
                <a:latin typeface="黑体" panose="02010609060101010101" pitchFamily="49" charset="-122"/>
                <a:ea typeface="黑体" panose="02010609060101010101" pitchFamily="49" charset="-122"/>
              </a:rPr>
              <a:t>是深度学习算法的</a:t>
            </a:r>
            <a:r>
              <a:rPr lang="zh-CN" altLang="en-US" sz="2200" b="1" dirty="0">
                <a:solidFill>
                  <a:srgbClr val="FF0000"/>
                </a:solidFill>
                <a:latin typeface="黑体" panose="02010609060101010101" pitchFamily="49" charset="-122"/>
                <a:ea typeface="黑体" panose="02010609060101010101" pitchFamily="49" charset="-122"/>
              </a:rPr>
              <a:t>标志性成果</a:t>
            </a:r>
            <a:r>
              <a:rPr lang="zh-CN" altLang="en-US" sz="2200" b="1" dirty="0">
                <a:latin typeface="黑体" panose="02010609060101010101" pitchFamily="49" charset="-122"/>
                <a:ea typeface="黑体" panose="02010609060101010101" pitchFamily="49" charset="-122"/>
              </a:rPr>
              <a:t>；</a:t>
            </a:r>
            <a:endParaRPr lang="en-US" altLang="zh-CN" sz="2200" b="1" dirty="0">
              <a:latin typeface="黑体" panose="02010609060101010101" pitchFamily="49" charset="-122"/>
              <a:ea typeface="黑体" panose="02010609060101010101" pitchFamily="49" charset="-122"/>
            </a:endParaRPr>
          </a:p>
          <a:p>
            <a:pPr eaLnBrk="1" hangingPunct="1">
              <a:lnSpc>
                <a:spcPct val="120000"/>
              </a:lnSpc>
            </a:pPr>
            <a:r>
              <a:rPr lang="zh-CN" altLang="en-US" sz="2200" b="1" dirty="0">
                <a:solidFill>
                  <a:srgbClr val="FF0000"/>
                </a:solidFill>
                <a:latin typeface="黑体" panose="02010609060101010101" pitchFamily="49" charset="-122"/>
                <a:ea typeface="黑体" panose="02010609060101010101" pitchFamily="49" charset="-122"/>
              </a:rPr>
              <a:t>深度卷积神经网络 </a:t>
            </a:r>
            <a:r>
              <a:rPr lang="en-US" altLang="zh-CN" sz="2200" b="1" dirty="0">
                <a:latin typeface="黑体" panose="02010609060101010101" pitchFamily="49" charset="-122"/>
                <a:ea typeface="黑体" panose="02010609060101010101" pitchFamily="49" charset="-122"/>
              </a:rPr>
              <a:t>(Deep Convolutional Neural </a:t>
            </a:r>
            <a:r>
              <a:rPr lang="en-US" altLang="zh-CN" sz="2200" b="1" dirty="0" err="1">
                <a:latin typeface="黑体" panose="02010609060101010101" pitchFamily="49" charset="-122"/>
                <a:ea typeface="黑体" panose="02010609060101010101" pitchFamily="49" charset="-122"/>
              </a:rPr>
              <a:t>Network,DCNN</a:t>
            </a:r>
            <a:r>
              <a:rPr lang="en-US" altLang="zh-CN" sz="2200" b="1" dirty="0">
                <a:latin typeface="黑体" panose="02010609060101010101" pitchFamily="49" charset="-122"/>
                <a:ea typeface="黑体" panose="02010609060101010101" pitchFamily="49" charset="-122"/>
              </a:rPr>
              <a:t>),</a:t>
            </a:r>
            <a:r>
              <a:rPr lang="zh-CN" altLang="en-US" sz="2200" b="1" dirty="0">
                <a:latin typeface="黑体" panose="02010609060101010101" pitchFamily="49" charset="-122"/>
                <a:ea typeface="黑体" panose="02010609060101010101" pitchFamily="49" charset="-122"/>
              </a:rPr>
              <a:t>是近年发展起来，并引起广泛重视的一种高效识别方法。</a:t>
            </a:r>
            <a:endParaRPr lang="en-US" altLang="zh-CN" sz="2200" b="1" dirty="0">
              <a:latin typeface="黑体" panose="02010609060101010101" pitchFamily="49" charset="-122"/>
              <a:ea typeface="黑体" panose="02010609060101010101" pitchFamily="49" charset="-122"/>
            </a:endParaRPr>
          </a:p>
          <a:p>
            <a:pPr eaLnBrk="1" hangingPunct="1">
              <a:lnSpc>
                <a:spcPct val="120000"/>
              </a:lnSpc>
            </a:pPr>
            <a:r>
              <a:rPr lang="zh-CN" altLang="en-US" sz="2200" b="1" dirty="0">
                <a:latin typeface="黑体" panose="02010609060101010101" pitchFamily="49" charset="-122"/>
                <a:ea typeface="黑体" panose="02010609060101010101" pitchFamily="49" charset="-122"/>
              </a:rPr>
              <a:t>围棋算法具有高度的复杂性和代表性。由于天文数字的状态空间和搜索空间，</a:t>
            </a:r>
            <a:r>
              <a:rPr lang="zh-CN" altLang="en-US" sz="2200" b="1" dirty="0">
                <a:solidFill>
                  <a:srgbClr val="FF0000"/>
                </a:solidFill>
                <a:latin typeface="黑体" panose="02010609060101010101" pitchFamily="49" charset="-122"/>
                <a:ea typeface="黑体" panose="02010609060101010101" pitchFamily="49" charset="-122"/>
              </a:rPr>
              <a:t>蛮力计算无法解决围棋问题</a:t>
            </a:r>
            <a:r>
              <a:rPr lang="zh-CN" altLang="en-US" sz="2200" b="1" dirty="0">
                <a:latin typeface="黑体" panose="02010609060101010101" pitchFamily="49" charset="-122"/>
                <a:ea typeface="黑体" panose="02010609060101010101" pitchFamily="49" charset="-122"/>
              </a:rPr>
              <a:t>（注：解决国际象棋的</a:t>
            </a:r>
            <a:r>
              <a:rPr lang="en-US" altLang="zh-CN" sz="2200" b="1" dirty="0">
                <a:latin typeface="黑体" panose="02010609060101010101" pitchFamily="49" charset="-122"/>
                <a:ea typeface="黑体" panose="02010609060101010101" pitchFamily="49" charset="-122"/>
              </a:rPr>
              <a:t>IBM</a:t>
            </a:r>
            <a:r>
              <a:rPr lang="zh-CN" altLang="en-US" sz="2200" b="1" dirty="0">
                <a:latin typeface="黑体" panose="02010609060101010101" pitchFamily="49" charset="-122"/>
                <a:ea typeface="黑体" panose="02010609060101010101" pitchFamily="49" charset="-122"/>
              </a:rPr>
              <a:t>深蓝是用蛮力方法，就是靠计算，这种方法在围棋这么大的计算与搜索空间是无法进行的）</a:t>
            </a:r>
            <a:endParaRPr lang="en-US" altLang="zh-CN" sz="2200" b="1" dirty="0">
              <a:latin typeface="黑体" panose="02010609060101010101" pitchFamily="49" charset="-122"/>
              <a:ea typeface="黑体" panose="02010609060101010101" pitchFamily="49" charset="-122"/>
            </a:endParaRPr>
          </a:p>
          <a:p>
            <a:pPr eaLnBrk="1" hangingPunct="1">
              <a:lnSpc>
                <a:spcPct val="120000"/>
              </a:lnSpc>
            </a:pPr>
            <a:r>
              <a:rPr lang="zh-CN" altLang="en-US" sz="2200" b="1" dirty="0">
                <a:latin typeface="黑体" panose="02010609060101010101" pitchFamily="49" charset="-122"/>
                <a:ea typeface="黑体" panose="02010609060101010101" pitchFamily="49" charset="-122"/>
              </a:rPr>
              <a:t>从围棋算法可以</a:t>
            </a:r>
            <a:r>
              <a:rPr lang="zh-CN" altLang="en-US" sz="2200" b="1" dirty="0">
                <a:solidFill>
                  <a:srgbClr val="FF0000"/>
                </a:solidFill>
                <a:latin typeface="黑体" panose="02010609060101010101" pitchFamily="49" charset="-122"/>
                <a:ea typeface="黑体" panose="02010609060101010101" pitchFamily="49" charset="-122"/>
              </a:rPr>
              <a:t>推广</a:t>
            </a:r>
            <a:r>
              <a:rPr lang="zh-CN" altLang="en-US" sz="2200" b="1" dirty="0">
                <a:latin typeface="黑体" panose="02010609060101010101" pitchFamily="49" charset="-122"/>
                <a:ea typeface="黑体" panose="02010609060101010101" pitchFamily="49" charset="-122"/>
              </a:rPr>
              <a:t>到深度学习应用的一般情形。</a:t>
            </a:r>
            <a:endParaRPr lang="en-US" altLang="zh-CN" sz="2200" b="1" dirty="0">
              <a:latin typeface="黑体" panose="02010609060101010101" pitchFamily="49" charset="-122"/>
              <a:ea typeface="黑体" panose="02010609060101010101" pitchFamily="49" charset="-122"/>
            </a:endParaRPr>
          </a:p>
          <a:p>
            <a:pPr eaLnBrk="1" hangingPunct="1">
              <a:lnSpc>
                <a:spcPct val="120000"/>
              </a:lnSpc>
            </a:pPr>
            <a:r>
              <a:rPr lang="zh-CN" altLang="en-US" sz="2200" b="1" dirty="0">
                <a:latin typeface="黑体" panose="02010609060101010101" pitchFamily="49" charset="-122"/>
                <a:ea typeface="黑体" panose="02010609060101010101" pitchFamily="49" charset="-122"/>
              </a:rPr>
              <a:t>围棋职业棋手的解决方法：</a:t>
            </a:r>
            <a:r>
              <a:rPr lang="zh-CN" altLang="en-US" sz="2200" b="1" dirty="0">
                <a:solidFill>
                  <a:srgbClr val="FF0000"/>
                </a:solidFill>
                <a:latin typeface="黑体" panose="02010609060101010101" pitchFamily="49" charset="-122"/>
                <a:ea typeface="黑体" panose="02010609060101010101" pitchFamily="49" charset="-122"/>
              </a:rPr>
              <a:t>棋感直觉</a:t>
            </a:r>
            <a:r>
              <a:rPr lang="en-US" altLang="zh-CN" sz="2200" b="1" dirty="0">
                <a:solidFill>
                  <a:srgbClr val="FF0000"/>
                </a:solidFill>
                <a:latin typeface="黑体" panose="02010609060101010101" pitchFamily="49" charset="-122"/>
                <a:ea typeface="黑体" panose="02010609060101010101" pitchFamily="49" charset="-122"/>
              </a:rPr>
              <a:t>+</a:t>
            </a:r>
            <a:r>
              <a:rPr lang="zh-CN" altLang="en-US" sz="2200" b="1" dirty="0">
                <a:solidFill>
                  <a:srgbClr val="FF0000"/>
                </a:solidFill>
                <a:latin typeface="黑体" panose="02010609060101010101" pitchFamily="49" charset="-122"/>
                <a:ea typeface="黑体" panose="02010609060101010101" pitchFamily="49" charset="-122"/>
              </a:rPr>
              <a:t>搜索验证</a:t>
            </a:r>
          </a:p>
          <a:p>
            <a:pPr eaLnBrk="1" hangingPunct="1">
              <a:lnSpc>
                <a:spcPct val="120000"/>
              </a:lnSpc>
            </a:pPr>
            <a:r>
              <a:rPr lang="en-US" altLang="zh-CN" sz="2200" b="1" dirty="0" err="1">
                <a:latin typeface="黑体" panose="02010609060101010101" pitchFamily="49" charset="-122"/>
                <a:ea typeface="黑体" panose="02010609060101010101" pitchFamily="49" charset="-122"/>
              </a:rPr>
              <a:t>AlphaGo</a:t>
            </a:r>
            <a:r>
              <a:rPr lang="zh-CN" altLang="en-US" sz="2200" b="1" dirty="0">
                <a:latin typeface="黑体" panose="02010609060101010101" pitchFamily="49" charset="-122"/>
                <a:ea typeface="黑体" panose="02010609060101010101" pitchFamily="49" charset="-122"/>
              </a:rPr>
              <a:t>的核心方法完全</a:t>
            </a:r>
            <a:r>
              <a:rPr lang="zh-CN" altLang="en-US" sz="2200" b="1" dirty="0">
                <a:solidFill>
                  <a:srgbClr val="FF0000"/>
                </a:solidFill>
                <a:latin typeface="黑体" panose="02010609060101010101" pitchFamily="49" charset="-122"/>
                <a:ea typeface="黑体" panose="02010609060101010101" pitchFamily="49" charset="-122"/>
              </a:rPr>
              <a:t>类似</a:t>
            </a:r>
            <a:r>
              <a:rPr lang="zh-CN" altLang="en-US" sz="2200" b="1" dirty="0">
                <a:latin typeface="黑体" panose="02010609060101010101" pitchFamily="49" charset="-122"/>
                <a:ea typeface="黑体" panose="02010609060101010101" pitchFamily="49" charset="-122"/>
              </a:rPr>
              <a:t>于职业棋手的解决方法</a:t>
            </a:r>
          </a:p>
          <a:p>
            <a:pPr eaLnBrk="1" hangingPunct="1">
              <a:lnSpc>
                <a:spcPct val="120000"/>
              </a:lnSpc>
            </a:pPr>
            <a:r>
              <a:rPr lang="en-US" altLang="zh-CN" sz="2200" b="1" dirty="0" err="1">
                <a:latin typeface="黑体" panose="02010609060101010101" pitchFamily="49" charset="-122"/>
                <a:ea typeface="黑体" panose="02010609060101010101" pitchFamily="49" charset="-122"/>
              </a:rPr>
              <a:t>AlphaGo</a:t>
            </a:r>
            <a:r>
              <a:rPr lang="zh-CN" altLang="en-US" sz="2200" b="1" dirty="0">
                <a:latin typeface="黑体" panose="02010609060101010101" pitchFamily="49" charset="-122"/>
                <a:ea typeface="黑体" panose="02010609060101010101" pitchFamily="49" charset="-122"/>
              </a:rPr>
              <a:t>的优势：完全以胜率为目标，</a:t>
            </a:r>
            <a:r>
              <a:rPr lang="zh-CN" altLang="en-US" sz="2200" b="1" dirty="0">
                <a:solidFill>
                  <a:srgbClr val="FF0000"/>
                </a:solidFill>
                <a:latin typeface="黑体" panose="02010609060101010101" pitchFamily="49" charset="-122"/>
                <a:ea typeface="黑体" panose="02010609060101010101" pitchFamily="49" charset="-122"/>
              </a:rPr>
              <a:t>不受任何其它因素影响</a:t>
            </a:r>
          </a:p>
          <a:p>
            <a:pPr eaLnBrk="1" hangingPunct="1">
              <a:lnSpc>
                <a:spcPct val="120000"/>
              </a:lnSpc>
            </a:pPr>
            <a:endParaRPr lang="zh-CN" altLang="en-US" sz="2200" b="1" dirty="0">
              <a:latin typeface="黑体" panose="02010609060101010101" pitchFamily="49" charset="-122"/>
              <a:ea typeface="黑体" panose="02010609060101010101" pitchFamily="49" charset="-122"/>
            </a:endParaRPr>
          </a:p>
        </p:txBody>
      </p:sp>
      <p:sp>
        <p:nvSpPr>
          <p:cNvPr id="31748" name="直角三角形 4"/>
          <p:cNvSpPr>
            <a:spLocks noChangeArrowheads="1"/>
          </p:cNvSpPr>
          <p:nvPr/>
        </p:nvSpPr>
        <p:spPr bwMode="auto">
          <a:xfrm rot="-5400000">
            <a:off x="11830050" y="6515100"/>
            <a:ext cx="273050" cy="273050"/>
          </a:xfrm>
          <a:prstGeom prst="rtTriangle">
            <a:avLst/>
          </a:prstGeom>
          <a:solidFill>
            <a:srgbClr val="E5AA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p:cNvSpPr>
            <a:spLocks noGrp="1"/>
          </p:cNvSpPr>
          <p:nvPr>
            <p:ph idx="1"/>
          </p:nvPr>
        </p:nvSpPr>
        <p:spPr>
          <a:xfrm>
            <a:off x="838199" y="1224700"/>
            <a:ext cx="10515600" cy="1644650"/>
          </a:xfrm>
        </p:spPr>
        <p:txBody>
          <a:bodyPr/>
          <a:lstStyle/>
          <a:p>
            <a:r>
              <a:rPr lang="zh-CN" altLang="en-US" sz="2400" dirty="0">
                <a:latin typeface="黑体" panose="02010609060101010101" pitchFamily="49" charset="-122"/>
                <a:ea typeface="黑体" panose="02010609060101010101" pitchFamily="49" charset="-122"/>
              </a:rPr>
              <a:t>直觉：不经过思考过程，很快就能出现的</a:t>
            </a:r>
            <a:r>
              <a:rPr lang="zh-CN" altLang="en-US" sz="2400" dirty="0">
                <a:solidFill>
                  <a:srgbClr val="FF0000"/>
                </a:solidFill>
                <a:latin typeface="黑体" panose="02010609060101010101" pitchFamily="49" charset="-122"/>
                <a:ea typeface="黑体" panose="02010609060101010101" pitchFamily="49" charset="-122"/>
              </a:rPr>
              <a:t>直接想法、感觉、信念或者偏好</a:t>
            </a:r>
            <a:r>
              <a:rPr lang="zh-CN" altLang="en-US" sz="2400" dirty="0">
                <a:latin typeface="黑体" panose="02010609060101010101" pitchFamily="49" charset="-122"/>
                <a:ea typeface="黑体" panose="02010609060101010101" pitchFamily="49" charset="-122"/>
              </a:rPr>
              <a:t>（这个非常重要，具有强大的力量。如：落子的直觉，胜负的直觉、棋盘的直觉、棋形的直觉）</a:t>
            </a:r>
          </a:p>
          <a:p>
            <a:r>
              <a:rPr lang="zh-CN" altLang="en-US" sz="2400" dirty="0">
                <a:latin typeface="黑体" panose="02010609060101010101" pitchFamily="49" charset="-122"/>
                <a:ea typeface="黑体" panose="02010609060101010101" pitchFamily="49" charset="-122"/>
              </a:rPr>
              <a:t>通过深度神经网络和大数据的</a:t>
            </a:r>
            <a:r>
              <a:rPr lang="zh-CN" altLang="en-US" sz="2400" dirty="0">
                <a:solidFill>
                  <a:srgbClr val="FF0000"/>
                </a:solidFill>
                <a:latin typeface="黑体" panose="02010609060101010101" pitchFamily="49" charset="-122"/>
                <a:ea typeface="黑体" panose="02010609060101010101" pitchFamily="49" charset="-122"/>
              </a:rPr>
              <a:t>训练</a:t>
            </a:r>
            <a:r>
              <a:rPr lang="zh-CN" altLang="en-US" sz="2400" dirty="0">
                <a:latin typeface="黑体" panose="02010609060101010101" pitchFamily="49" charset="-122"/>
                <a:ea typeface="黑体" panose="02010609060101010101" pitchFamily="49" charset="-122"/>
              </a:rPr>
              <a:t>而获得</a:t>
            </a:r>
          </a:p>
          <a:p>
            <a:pPr marL="0" indent="0">
              <a:buNone/>
            </a:pPr>
            <a:endParaRPr lang="zh-CN" altLang="en-US" dirty="0"/>
          </a:p>
        </p:txBody>
      </p:sp>
      <p:sp>
        <p:nvSpPr>
          <p:cNvPr id="48132" name="文本框 69"/>
          <p:cNvSpPr txBox="1">
            <a:spLocks noChangeArrowheads="1"/>
          </p:cNvSpPr>
          <p:nvPr/>
        </p:nvSpPr>
        <p:spPr bwMode="auto">
          <a:xfrm>
            <a:off x="372881" y="674922"/>
            <a:ext cx="4598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solidFill>
                  <a:srgbClr val="262626"/>
                </a:solidFill>
                <a:latin typeface="微软雅黑" panose="020B0503020204020204" pitchFamily="34" charset="-122"/>
                <a:ea typeface="微软雅黑" panose="020B0503020204020204" pitchFamily="34" charset="-122"/>
              </a:rPr>
              <a:t>人工智能的核心方法：</a:t>
            </a:r>
            <a:r>
              <a:rPr lang="zh-CN" altLang="en-US" sz="2400" b="1" dirty="0">
                <a:solidFill>
                  <a:srgbClr val="FF0000"/>
                </a:solidFill>
                <a:latin typeface="微软雅黑" panose="020B0503020204020204" pitchFamily="34" charset="-122"/>
                <a:ea typeface="微软雅黑" panose="020B0503020204020204" pitchFamily="34" charset="-122"/>
              </a:rPr>
              <a:t>直觉获取</a:t>
            </a:r>
          </a:p>
        </p:txBody>
      </p:sp>
      <p:sp>
        <p:nvSpPr>
          <p:cNvPr id="6" name="内容占位符 2"/>
          <p:cNvSpPr txBox="1"/>
          <p:nvPr/>
        </p:nvSpPr>
        <p:spPr bwMode="auto">
          <a:xfrm>
            <a:off x="838199" y="3452699"/>
            <a:ext cx="10828337"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a:defRPr/>
            </a:pPr>
            <a:r>
              <a:rPr lang="zh-CN" altLang="en-US" sz="2400" kern="0" dirty="0">
                <a:latin typeface="黑体" panose="02010609060101010101" pitchFamily="49" charset="-122"/>
                <a:ea typeface="黑体" panose="02010609060101010101" pitchFamily="49" charset="-122"/>
              </a:rPr>
              <a:t>验证：为直觉建立真实性、准确性和可靠性的检验过程</a:t>
            </a:r>
          </a:p>
          <a:p>
            <a:pPr>
              <a:defRPr/>
            </a:pPr>
            <a:r>
              <a:rPr lang="zh-CN" altLang="en-US" sz="2400" kern="0" dirty="0">
                <a:latin typeface="黑体" panose="02010609060101010101" pitchFamily="49" charset="-122"/>
                <a:ea typeface="黑体" panose="02010609060101010101" pitchFamily="49" charset="-122"/>
              </a:rPr>
              <a:t>验证是核实直觉不存在偏差的一个充分条件</a:t>
            </a:r>
          </a:p>
          <a:p>
            <a:pPr>
              <a:defRPr/>
            </a:pPr>
            <a:r>
              <a:rPr lang="zh-CN" altLang="en-US" sz="2400" kern="0" dirty="0">
                <a:latin typeface="黑体" panose="02010609060101010101" pitchFamily="49" charset="-122"/>
                <a:ea typeface="黑体" panose="02010609060101010101" pitchFamily="49" charset="-122"/>
              </a:rPr>
              <a:t>由于廉价并行计算和大数据的支持，</a:t>
            </a:r>
            <a:r>
              <a:rPr lang="zh-CN" altLang="en-US" sz="2400" kern="0" dirty="0">
                <a:solidFill>
                  <a:srgbClr val="FF0000"/>
                </a:solidFill>
                <a:latin typeface="黑体" panose="02010609060101010101" pitchFamily="49" charset="-122"/>
                <a:ea typeface="黑体" panose="02010609060101010101" pitchFamily="49" charset="-122"/>
              </a:rPr>
              <a:t>直觉可以通过搜索计算来验证</a:t>
            </a:r>
          </a:p>
          <a:p>
            <a:pPr>
              <a:defRPr/>
            </a:pPr>
            <a:endParaRPr lang="zh-CN" altLang="en-US" kern="0" dirty="0"/>
          </a:p>
        </p:txBody>
      </p:sp>
      <p:sp>
        <p:nvSpPr>
          <p:cNvPr id="48134" name="文本框 69"/>
          <p:cNvSpPr txBox="1">
            <a:spLocks noChangeArrowheads="1"/>
          </p:cNvSpPr>
          <p:nvPr/>
        </p:nvSpPr>
        <p:spPr bwMode="auto">
          <a:xfrm>
            <a:off x="303212" y="2943339"/>
            <a:ext cx="45989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solidFill>
                  <a:srgbClr val="262626"/>
                </a:solidFill>
                <a:latin typeface="微软雅黑" panose="020B0503020204020204" pitchFamily="34" charset="-122"/>
                <a:ea typeface="微软雅黑" panose="020B0503020204020204" pitchFamily="34" charset="-122"/>
              </a:rPr>
              <a:t>人工智能的核心方法：</a:t>
            </a:r>
            <a:r>
              <a:rPr lang="zh-CN" altLang="en-US" sz="2400" b="1" dirty="0">
                <a:solidFill>
                  <a:srgbClr val="FF0000"/>
                </a:solidFill>
                <a:latin typeface="微软雅黑" panose="020B0503020204020204" pitchFamily="34" charset="-122"/>
                <a:ea typeface="微软雅黑" panose="020B0503020204020204" pitchFamily="34" charset="-122"/>
              </a:rPr>
              <a:t>搜索验证</a:t>
            </a:r>
          </a:p>
        </p:txBody>
      </p:sp>
      <p:sp>
        <p:nvSpPr>
          <p:cNvPr id="8" name="内容占位符 2"/>
          <p:cNvSpPr txBox="1"/>
          <p:nvPr/>
        </p:nvSpPr>
        <p:spPr bwMode="auto">
          <a:xfrm>
            <a:off x="838200" y="5548722"/>
            <a:ext cx="10828337" cy="52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a:defRPr/>
            </a:pPr>
            <a:r>
              <a:rPr lang="zh-CN" altLang="en-US" sz="2400" kern="0" dirty="0">
                <a:latin typeface="黑体" panose="02010609060101010101" pitchFamily="49" charset="-122"/>
                <a:ea typeface="黑体" panose="02010609060101010101" pitchFamily="49" charset="-122"/>
              </a:rPr>
              <a:t>直觉获取和搜索验证的结合使用，可以提供</a:t>
            </a:r>
            <a:r>
              <a:rPr lang="zh-CN" altLang="en-US" sz="2400" kern="0" dirty="0">
                <a:solidFill>
                  <a:srgbClr val="FF0000"/>
                </a:solidFill>
                <a:latin typeface="黑体" panose="02010609060101010101" pitchFamily="49" charset="-122"/>
                <a:ea typeface="黑体" panose="02010609060101010101" pitchFamily="49" charset="-122"/>
              </a:rPr>
              <a:t>优化选择</a:t>
            </a:r>
          </a:p>
        </p:txBody>
      </p:sp>
      <p:sp>
        <p:nvSpPr>
          <p:cNvPr id="48136" name="文本框 69"/>
          <p:cNvSpPr txBox="1">
            <a:spLocks noChangeArrowheads="1"/>
          </p:cNvSpPr>
          <p:nvPr/>
        </p:nvSpPr>
        <p:spPr bwMode="auto">
          <a:xfrm>
            <a:off x="303213" y="4939302"/>
            <a:ext cx="4598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solidFill>
                  <a:srgbClr val="262626"/>
                </a:solidFill>
                <a:latin typeface="微软雅黑" panose="020B0503020204020204" pitchFamily="34" charset="-122"/>
                <a:ea typeface="微软雅黑" panose="020B0503020204020204" pitchFamily="34" charset="-122"/>
              </a:rPr>
              <a:t>人工智能的核心方法：</a:t>
            </a:r>
            <a:r>
              <a:rPr lang="zh-CN" altLang="en-US" sz="2400" b="1" dirty="0">
                <a:solidFill>
                  <a:srgbClr val="FF0000"/>
                </a:solidFill>
                <a:latin typeface="微软雅黑" panose="020B0503020204020204" pitchFamily="34" charset="-122"/>
                <a:ea typeface="微软雅黑" panose="020B0503020204020204" pitchFamily="34" charset="-122"/>
              </a:rPr>
              <a:t>优化选择</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组合 13"/>
          <p:cNvGrpSpPr/>
          <p:nvPr/>
        </p:nvGrpSpPr>
        <p:grpSpPr bwMode="auto">
          <a:xfrm>
            <a:off x="2447925" y="2501900"/>
            <a:ext cx="7296150" cy="981075"/>
            <a:chOff x="0" y="135717"/>
            <a:chExt cx="4331070" cy="582450"/>
          </a:xfrm>
        </p:grpSpPr>
        <p:sp>
          <p:nvSpPr>
            <p:cNvPr id="49159" name="任意多边形 45"/>
            <p:cNvSpPr/>
            <p:nvPr/>
          </p:nvSpPr>
          <p:spPr bwMode="auto">
            <a:xfrm>
              <a:off x="21207" y="616567"/>
              <a:ext cx="1307927" cy="101600"/>
            </a:xfrm>
            <a:custGeom>
              <a:avLst/>
              <a:gdLst>
                <a:gd name="T0" fmla="*/ 0 w 1307927"/>
                <a:gd name="T1" fmla="*/ 0 h 101600"/>
                <a:gd name="T2" fmla="*/ 1223454 w 1307927"/>
                <a:gd name="T3" fmla="*/ 0 h 101600"/>
                <a:gd name="T4" fmla="*/ 1307927 w 1307927"/>
                <a:gd name="T5" fmla="*/ 101600 h 101600"/>
                <a:gd name="T6" fmla="*/ 0 w 1307927"/>
                <a:gd name="T7" fmla="*/ 101600 h 101600"/>
                <a:gd name="T8" fmla="*/ 0 w 1307927"/>
                <a:gd name="T9" fmla="*/ 0 h 101600"/>
                <a:gd name="T10" fmla="*/ 0 60000 65536"/>
                <a:gd name="T11" fmla="*/ 0 60000 65536"/>
                <a:gd name="T12" fmla="*/ 0 60000 65536"/>
                <a:gd name="T13" fmla="*/ 0 60000 65536"/>
                <a:gd name="T14" fmla="*/ 0 60000 65536"/>
                <a:gd name="T15" fmla="*/ 0 w 1307927"/>
                <a:gd name="T16" fmla="*/ 0 h 101600"/>
                <a:gd name="T17" fmla="*/ 1307927 w 1307927"/>
                <a:gd name="T18" fmla="*/ 101600 h 101600"/>
              </a:gdLst>
              <a:ahLst/>
              <a:cxnLst>
                <a:cxn ang="T10">
                  <a:pos x="T0" y="T1"/>
                </a:cxn>
                <a:cxn ang="T11">
                  <a:pos x="T2" y="T3"/>
                </a:cxn>
                <a:cxn ang="T12">
                  <a:pos x="T4" y="T5"/>
                </a:cxn>
                <a:cxn ang="T13">
                  <a:pos x="T6" y="T7"/>
                </a:cxn>
                <a:cxn ang="T14">
                  <a:pos x="T8" y="T9"/>
                </a:cxn>
              </a:cxnLst>
              <a:rect l="T15" t="T16" r="T17" b="T18"/>
              <a:pathLst>
                <a:path w="1307927" h="101600">
                  <a:moveTo>
                    <a:pt x="0" y="0"/>
                  </a:moveTo>
                  <a:lnTo>
                    <a:pt x="1223454" y="0"/>
                  </a:lnTo>
                  <a:lnTo>
                    <a:pt x="1307927" y="101600"/>
                  </a:lnTo>
                  <a:lnTo>
                    <a:pt x="0" y="101600"/>
                  </a:lnTo>
                  <a:lnTo>
                    <a:pt x="0" y="0"/>
                  </a:lnTo>
                  <a:close/>
                </a:path>
              </a:pathLst>
            </a:custGeom>
            <a:solidFill>
              <a:srgbClr val="E5AA57"/>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9160" name="任意多边形 126"/>
            <p:cNvSpPr/>
            <p:nvPr/>
          </p:nvSpPr>
          <p:spPr bwMode="auto">
            <a:xfrm>
              <a:off x="1439654" y="616567"/>
              <a:ext cx="2891416" cy="101600"/>
            </a:xfrm>
            <a:custGeom>
              <a:avLst/>
              <a:gdLst>
                <a:gd name="T0" fmla="*/ 0 w 2891416"/>
                <a:gd name="T1" fmla="*/ 0 h 101600"/>
                <a:gd name="T2" fmla="*/ 2891416 w 2891416"/>
                <a:gd name="T3" fmla="*/ 0 h 101600"/>
                <a:gd name="T4" fmla="*/ 2891416 w 2891416"/>
                <a:gd name="T5" fmla="*/ 101600 h 101600"/>
                <a:gd name="T6" fmla="*/ 84473 w 2891416"/>
                <a:gd name="T7" fmla="*/ 101600 h 101600"/>
                <a:gd name="T8" fmla="*/ 0 w 2891416"/>
                <a:gd name="T9" fmla="*/ 0 h 101600"/>
                <a:gd name="T10" fmla="*/ 0 60000 65536"/>
                <a:gd name="T11" fmla="*/ 0 60000 65536"/>
                <a:gd name="T12" fmla="*/ 0 60000 65536"/>
                <a:gd name="T13" fmla="*/ 0 60000 65536"/>
                <a:gd name="T14" fmla="*/ 0 60000 65536"/>
                <a:gd name="T15" fmla="*/ 0 w 2891416"/>
                <a:gd name="T16" fmla="*/ 0 h 101600"/>
                <a:gd name="T17" fmla="*/ 2891416 w 2891416"/>
                <a:gd name="T18" fmla="*/ 101600 h 101600"/>
              </a:gdLst>
              <a:ahLst/>
              <a:cxnLst>
                <a:cxn ang="T10">
                  <a:pos x="T0" y="T1"/>
                </a:cxn>
                <a:cxn ang="T11">
                  <a:pos x="T2" y="T3"/>
                </a:cxn>
                <a:cxn ang="T12">
                  <a:pos x="T4" y="T5"/>
                </a:cxn>
                <a:cxn ang="T13">
                  <a:pos x="T6" y="T7"/>
                </a:cxn>
                <a:cxn ang="T14">
                  <a:pos x="T8" y="T9"/>
                </a:cxn>
              </a:cxnLst>
              <a:rect l="T15" t="T16" r="T17" b="T18"/>
              <a:pathLst>
                <a:path w="2891416" h="101600">
                  <a:moveTo>
                    <a:pt x="0" y="0"/>
                  </a:moveTo>
                  <a:lnTo>
                    <a:pt x="2891416" y="0"/>
                  </a:lnTo>
                  <a:lnTo>
                    <a:pt x="2891416" y="101600"/>
                  </a:lnTo>
                  <a:lnTo>
                    <a:pt x="84473" y="101600"/>
                  </a:lnTo>
                  <a:lnTo>
                    <a:pt x="0" y="0"/>
                  </a:lnTo>
                  <a:close/>
                </a:path>
              </a:pathLst>
            </a:custGeom>
            <a:solidFill>
              <a:srgbClr val="0176AB"/>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9161" name="文本框 69"/>
            <p:cNvSpPr txBox="1">
              <a:spLocks noChangeArrowheads="1"/>
            </p:cNvSpPr>
            <p:nvPr/>
          </p:nvSpPr>
          <p:spPr bwMode="auto">
            <a:xfrm>
              <a:off x="1591673" y="135717"/>
              <a:ext cx="2568758" cy="42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000" b="1" dirty="0">
                  <a:solidFill>
                    <a:srgbClr val="262626"/>
                  </a:solidFill>
                  <a:latin typeface="微软雅黑" panose="020B0503020204020204" pitchFamily="34" charset="-122"/>
                  <a:ea typeface="微软雅黑" panose="020B0503020204020204" pitchFamily="34" charset="-122"/>
                </a:rPr>
                <a:t>人工智能</a:t>
              </a:r>
              <a:r>
                <a:rPr lang="en-US" altLang="zh-CN" sz="4000" b="1" dirty="0">
                  <a:solidFill>
                    <a:srgbClr val="262626"/>
                  </a:solidFill>
                  <a:latin typeface="微软雅黑" panose="020B0503020204020204" pitchFamily="34" charset="-122"/>
                  <a:ea typeface="微软雅黑" panose="020B0503020204020204" pitchFamily="34" charset="-122"/>
                </a:rPr>
                <a:t>3.0</a:t>
              </a:r>
              <a:endParaRPr lang="zh-CN" altLang="zh-CN" sz="4000" b="1" dirty="0">
                <a:solidFill>
                  <a:srgbClr val="262626"/>
                </a:solidFill>
                <a:latin typeface="微软雅黑" panose="020B0503020204020204" pitchFamily="34" charset="-122"/>
                <a:ea typeface="微软雅黑" panose="020B0503020204020204" pitchFamily="34" charset="-122"/>
              </a:endParaRPr>
            </a:p>
          </p:txBody>
        </p:sp>
        <p:sp>
          <p:nvSpPr>
            <p:cNvPr id="49162" name="文本框 69"/>
            <p:cNvSpPr txBox="1">
              <a:spLocks noChangeArrowheads="1"/>
            </p:cNvSpPr>
            <p:nvPr/>
          </p:nvSpPr>
          <p:spPr bwMode="auto">
            <a:xfrm>
              <a:off x="0" y="146159"/>
              <a:ext cx="1329134" cy="456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zh-CN" sz="4400" b="1">
                  <a:solidFill>
                    <a:srgbClr val="262626"/>
                  </a:solidFill>
                  <a:latin typeface="微软雅黑" panose="020B0503020204020204" pitchFamily="34" charset="-122"/>
                  <a:ea typeface="微软雅黑" panose="020B0503020204020204" pitchFamily="34" charset="-122"/>
                </a:rPr>
                <a:t>第</a:t>
              </a:r>
              <a:r>
                <a:rPr lang="zh-CN" altLang="en-US" sz="4400" b="1">
                  <a:solidFill>
                    <a:srgbClr val="262626"/>
                  </a:solidFill>
                  <a:latin typeface="微软雅黑" panose="020B0503020204020204" pitchFamily="34" charset="-122"/>
                  <a:ea typeface="微软雅黑" panose="020B0503020204020204" pitchFamily="34" charset="-122"/>
                </a:rPr>
                <a:t>三</a:t>
              </a:r>
              <a:r>
                <a:rPr lang="zh-CN" altLang="zh-CN" sz="4400" b="1">
                  <a:solidFill>
                    <a:srgbClr val="262626"/>
                  </a:solidFill>
                  <a:latin typeface="微软雅黑" panose="020B0503020204020204" pitchFamily="34" charset="-122"/>
                  <a:ea typeface="微软雅黑" panose="020B0503020204020204" pitchFamily="34" charset="-122"/>
                </a:rPr>
                <a:t>节</a:t>
              </a:r>
            </a:p>
          </p:txBody>
        </p:sp>
      </p:grpSp>
      <p:sp>
        <p:nvSpPr>
          <p:cNvPr id="49155" name="矩形 47"/>
          <p:cNvSpPr>
            <a:spLocks noChangeArrowheads="1"/>
          </p:cNvSpPr>
          <p:nvPr/>
        </p:nvSpPr>
        <p:spPr bwMode="auto">
          <a:xfrm>
            <a:off x="5129213" y="3590925"/>
            <a:ext cx="38115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en-US" altLang="zh-CN" sz="2400" dirty="0">
                <a:solidFill>
                  <a:srgbClr val="262626"/>
                </a:solidFill>
                <a:latin typeface="微软雅黑" panose="020B0503020204020204" pitchFamily="34" charset="-122"/>
                <a:ea typeface="微软雅黑" panose="020B0503020204020204" pitchFamily="34" charset="-122"/>
              </a:rPr>
              <a:t>AI</a:t>
            </a:r>
            <a:r>
              <a:rPr lang="zh-CN" altLang="en-US" sz="2400" dirty="0">
                <a:solidFill>
                  <a:srgbClr val="262626"/>
                </a:solidFill>
                <a:latin typeface="微软雅黑" panose="020B0503020204020204" pitchFamily="34" charset="-122"/>
                <a:ea typeface="微软雅黑" panose="020B0503020204020204" pitchFamily="34" charset="-122"/>
              </a:rPr>
              <a:t>技术的新特征</a:t>
            </a:r>
            <a:endParaRPr lang="zh-CN" altLang="zh-CN" sz="2400" dirty="0">
              <a:solidFill>
                <a:srgbClr val="262626"/>
              </a:solidFill>
              <a:latin typeface="微软雅黑" panose="020B0503020204020204" pitchFamily="34" charset="-122"/>
              <a:ea typeface="微软雅黑" panose="020B0503020204020204" pitchFamily="34" charset="-122"/>
            </a:endParaRPr>
          </a:p>
          <a:p>
            <a:pPr eaLnBrk="1" hangingPunct="1">
              <a:lnSpc>
                <a:spcPct val="100000"/>
              </a:lnSpc>
              <a:spcBef>
                <a:spcPct val="0"/>
              </a:spcBef>
            </a:pPr>
            <a:endParaRPr lang="zh-CN" altLang="en-US" sz="2400" dirty="0">
              <a:solidFill>
                <a:srgbClr val="262626"/>
              </a:solidFill>
              <a:latin typeface="微软雅黑" panose="020B0503020204020204" pitchFamily="34" charset="-122"/>
              <a:ea typeface="微软雅黑" panose="020B0503020204020204" pitchFamily="34" charset="-122"/>
            </a:endParaRPr>
          </a:p>
        </p:txBody>
      </p:sp>
      <p:sp>
        <p:nvSpPr>
          <p:cNvPr id="49156" name="矩形 50"/>
          <p:cNvSpPr>
            <a:spLocks noChangeArrowheads="1"/>
          </p:cNvSpPr>
          <p:nvPr/>
        </p:nvSpPr>
        <p:spPr bwMode="auto">
          <a:xfrm>
            <a:off x="5129213" y="4122738"/>
            <a:ext cx="4919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en-US" altLang="zh-CN" sz="2400" dirty="0">
                <a:solidFill>
                  <a:srgbClr val="262626"/>
                </a:solidFill>
                <a:latin typeface="微软雅黑" panose="020B0503020204020204" pitchFamily="34" charset="-122"/>
                <a:ea typeface="微软雅黑" panose="020B0503020204020204" pitchFamily="34" charset="-122"/>
              </a:rPr>
              <a:t>AI</a:t>
            </a:r>
            <a:r>
              <a:rPr lang="zh-CN" altLang="en-US" sz="2400" dirty="0">
                <a:solidFill>
                  <a:srgbClr val="262626"/>
                </a:solidFill>
                <a:latin typeface="微软雅黑" panose="020B0503020204020204" pitchFamily="34" charset="-122"/>
                <a:ea typeface="微软雅黑" panose="020B0503020204020204" pitchFamily="34" charset="-122"/>
              </a:rPr>
              <a:t>走向</a:t>
            </a:r>
            <a:r>
              <a:rPr lang="en-US" altLang="zh-CN" sz="2400" dirty="0">
                <a:solidFill>
                  <a:srgbClr val="262626"/>
                </a:solidFill>
                <a:latin typeface="微软雅黑" panose="020B0503020204020204" pitchFamily="34" charset="-122"/>
                <a:ea typeface="微软雅黑" panose="020B0503020204020204" pitchFamily="34" charset="-122"/>
              </a:rPr>
              <a:t>3.0</a:t>
            </a:r>
            <a:endParaRPr lang="zh-CN" altLang="zh-CN" sz="2400" dirty="0">
              <a:solidFill>
                <a:srgbClr val="262626"/>
              </a:solidFill>
              <a:latin typeface="微软雅黑" panose="020B0503020204020204" pitchFamily="34" charset="-122"/>
              <a:ea typeface="微软雅黑" panose="020B0503020204020204" pitchFamily="34" charset="-122"/>
            </a:endParaRPr>
          </a:p>
        </p:txBody>
      </p:sp>
      <p:sp>
        <p:nvSpPr>
          <p:cNvPr id="49157" name="矩形 50"/>
          <p:cNvSpPr>
            <a:spLocks noChangeArrowheads="1"/>
          </p:cNvSpPr>
          <p:nvPr/>
        </p:nvSpPr>
        <p:spPr bwMode="auto">
          <a:xfrm>
            <a:off x="5132388" y="4641850"/>
            <a:ext cx="364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zh-CN" altLang="en-US" sz="2400" dirty="0">
                <a:solidFill>
                  <a:srgbClr val="262626"/>
                </a:solidFill>
                <a:latin typeface="微软雅黑" panose="020B0503020204020204" pitchFamily="34" charset="-122"/>
                <a:ea typeface="微软雅黑" panose="020B0503020204020204" pitchFamily="34" charset="-122"/>
              </a:rPr>
              <a:t>认知计算</a:t>
            </a:r>
          </a:p>
        </p:txBody>
      </p:sp>
      <p:sp>
        <p:nvSpPr>
          <p:cNvPr id="49158" name="矩形 50"/>
          <p:cNvSpPr>
            <a:spLocks noChangeArrowheads="1"/>
          </p:cNvSpPr>
          <p:nvPr/>
        </p:nvSpPr>
        <p:spPr bwMode="auto">
          <a:xfrm>
            <a:off x="5132388" y="5129213"/>
            <a:ext cx="364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en-US" altLang="zh-CN" sz="2400" dirty="0">
                <a:solidFill>
                  <a:srgbClr val="262626"/>
                </a:solidFill>
                <a:latin typeface="微软雅黑" panose="020B0503020204020204" pitchFamily="34" charset="-122"/>
                <a:ea typeface="微软雅黑" panose="020B0503020204020204" pitchFamily="34" charset="-122"/>
              </a:rPr>
              <a:t>AI3.0</a:t>
            </a:r>
            <a:r>
              <a:rPr lang="zh-CN" altLang="en-US" sz="2400" dirty="0">
                <a:solidFill>
                  <a:srgbClr val="262626"/>
                </a:solidFill>
                <a:latin typeface="微软雅黑" panose="020B0503020204020204" pitchFamily="34" charset="-122"/>
                <a:ea typeface="微软雅黑" panose="020B0503020204020204" pitchFamily="34" charset="-122"/>
              </a:rPr>
              <a:t>面对的挑战</a:t>
            </a:r>
          </a:p>
        </p:txBody>
      </p:sp>
      <p:sp>
        <p:nvSpPr>
          <p:cNvPr id="11" name="右箭头 10"/>
          <p:cNvSpPr/>
          <p:nvPr/>
        </p:nvSpPr>
        <p:spPr>
          <a:xfrm rot="10800000">
            <a:off x="8531442" y="3514725"/>
            <a:ext cx="1131570" cy="518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直角三角形 4"/>
          <p:cNvSpPr>
            <a:spLocks noChangeArrowheads="1"/>
          </p:cNvSpPr>
          <p:nvPr/>
        </p:nvSpPr>
        <p:spPr bwMode="auto">
          <a:xfrm rot="-5400000">
            <a:off x="11830050" y="6515100"/>
            <a:ext cx="273050" cy="273050"/>
          </a:xfrm>
          <a:prstGeom prst="rtTriangle">
            <a:avLst/>
          </a:prstGeom>
          <a:solidFill>
            <a:srgbClr val="E5AA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122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420" y="960120"/>
            <a:ext cx="6935788" cy="573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en-US" altLang="zh-CN" dirty="0"/>
              <a:t>Q1</a:t>
            </a:r>
            <a:r>
              <a:rPr lang="zh-CN" altLang="en-US" dirty="0"/>
              <a:t>：什么领域</a:t>
            </a:r>
            <a:r>
              <a:rPr lang="en-US" altLang="zh-CN" dirty="0"/>
              <a:t>AI</a:t>
            </a:r>
            <a:r>
              <a:rPr lang="zh-CN" altLang="en-US" dirty="0"/>
              <a:t>能够超过人？</a:t>
            </a:r>
          </a:p>
        </p:txBody>
      </p:sp>
      <p:sp>
        <p:nvSpPr>
          <p:cNvPr id="6" name="内容占位符 2"/>
          <p:cNvSpPr txBox="1"/>
          <p:nvPr/>
        </p:nvSpPr>
        <p:spPr>
          <a:xfrm>
            <a:off x="7027863" y="257175"/>
            <a:ext cx="5064125" cy="5591175"/>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eaLnBrk="1" hangingPunct="1">
              <a:defRPr/>
            </a:pPr>
            <a:r>
              <a:rPr lang="zh-CN" altLang="en-US" sz="2300" kern="0" dirty="0">
                <a:latin typeface="黑体" panose="02010609060101010101" pitchFamily="49" charset="-122"/>
                <a:ea typeface="黑体" panose="02010609060101010101" pitchFamily="49" charset="-122"/>
              </a:rPr>
              <a:t>（完全信息博弈）充分的数据：需要有</a:t>
            </a:r>
            <a:r>
              <a:rPr lang="zh-CN" altLang="en-US" sz="2300" kern="0" dirty="0">
                <a:solidFill>
                  <a:srgbClr val="FF0000"/>
                </a:solidFill>
                <a:latin typeface="黑体" panose="02010609060101010101" pitchFamily="49" charset="-122"/>
                <a:ea typeface="黑体" panose="02010609060101010101" pitchFamily="49" charset="-122"/>
              </a:rPr>
              <a:t>超级计算量</a:t>
            </a:r>
            <a:r>
              <a:rPr lang="zh-CN" altLang="en-US" sz="2300" kern="0" dirty="0">
                <a:latin typeface="黑体" panose="02010609060101010101" pitchFamily="49" charset="-122"/>
                <a:ea typeface="黑体" panose="02010609060101010101" pitchFamily="49" charset="-122"/>
              </a:rPr>
              <a:t>，不能举一反三，只能举多反三</a:t>
            </a:r>
            <a:endParaRPr lang="en-US" altLang="zh-CN" sz="2300" kern="0" dirty="0">
              <a:latin typeface="黑体" panose="02010609060101010101" pitchFamily="49" charset="-122"/>
              <a:ea typeface="黑体" panose="02010609060101010101" pitchFamily="49" charset="-122"/>
            </a:endParaRPr>
          </a:p>
          <a:p>
            <a:pPr eaLnBrk="1" hangingPunct="1">
              <a:defRPr/>
            </a:pPr>
            <a:r>
              <a:rPr lang="zh-CN" altLang="en-US" sz="2300" kern="0" dirty="0">
                <a:latin typeface="黑体" panose="02010609060101010101" pitchFamily="49" charset="-122"/>
                <a:ea typeface="黑体" panose="02010609060101010101" pitchFamily="49" charset="-122"/>
              </a:rPr>
              <a:t>（完全信息博弈）信息具有确定性：数据是要</a:t>
            </a:r>
            <a:r>
              <a:rPr lang="zh-CN" altLang="en-US" sz="2300" kern="0" dirty="0">
                <a:solidFill>
                  <a:srgbClr val="FF0000"/>
                </a:solidFill>
                <a:latin typeface="黑体" panose="02010609060101010101" pitchFamily="49" charset="-122"/>
                <a:ea typeface="黑体" panose="02010609060101010101" pitchFamily="49" charset="-122"/>
              </a:rPr>
              <a:t>有标注</a:t>
            </a:r>
            <a:r>
              <a:rPr lang="zh-CN" altLang="en-US" sz="2300" kern="0" dirty="0">
                <a:latin typeface="黑体" panose="02010609060101010101" pitchFamily="49" charset="-122"/>
                <a:ea typeface="黑体" panose="02010609060101010101" pitchFamily="49" charset="-122"/>
              </a:rPr>
              <a:t>的</a:t>
            </a:r>
            <a:endParaRPr lang="en-US" altLang="zh-CN" sz="2300" kern="0" dirty="0">
              <a:latin typeface="黑体" panose="02010609060101010101" pitchFamily="49" charset="-122"/>
              <a:ea typeface="黑体" panose="02010609060101010101" pitchFamily="49" charset="-122"/>
            </a:endParaRPr>
          </a:p>
          <a:p>
            <a:pPr eaLnBrk="1" hangingPunct="1">
              <a:defRPr/>
            </a:pPr>
            <a:r>
              <a:rPr lang="zh-CN" altLang="en-US" sz="2300" kern="0" dirty="0">
                <a:latin typeface="黑体" panose="02010609060101010101" pitchFamily="49" charset="-122"/>
                <a:ea typeface="黑体" panose="02010609060101010101" pitchFamily="49" charset="-122"/>
              </a:rPr>
              <a:t>（完全信息博弈）完全信息：</a:t>
            </a:r>
            <a:r>
              <a:rPr lang="zh-CN" altLang="en-US" sz="2300" kern="0" dirty="0">
                <a:solidFill>
                  <a:srgbClr val="FF0000"/>
                </a:solidFill>
                <a:latin typeface="黑体" panose="02010609060101010101" pitchFamily="49" charset="-122"/>
                <a:ea typeface="黑体" panose="02010609060101010101" pitchFamily="49" charset="-122"/>
              </a:rPr>
              <a:t>应用单一</a:t>
            </a:r>
            <a:r>
              <a:rPr lang="zh-CN" altLang="en-US" sz="2300" kern="0" dirty="0">
                <a:latin typeface="黑体" panose="02010609060101010101" pitchFamily="49" charset="-122"/>
                <a:ea typeface="黑体" panose="02010609060101010101" pitchFamily="49" charset="-122"/>
              </a:rPr>
              <a:t>的领域，这个领域越垂直、越细越好。一个人工智能客服的应用不可以用来做导游，应用单一、清晰、不跨领域</a:t>
            </a:r>
            <a:endParaRPr lang="en-US" altLang="zh-CN" sz="2300" kern="0" dirty="0">
              <a:latin typeface="黑体" panose="02010609060101010101" pitchFamily="49" charset="-122"/>
              <a:ea typeface="黑体" panose="02010609060101010101" pitchFamily="49" charset="-122"/>
            </a:endParaRPr>
          </a:p>
          <a:p>
            <a:pPr eaLnBrk="1" hangingPunct="1">
              <a:defRPr/>
            </a:pPr>
            <a:r>
              <a:rPr lang="zh-CN" altLang="en-US" sz="2300" kern="0" dirty="0">
                <a:latin typeface="黑体" panose="02010609060101010101" pitchFamily="49" charset="-122"/>
                <a:ea typeface="黑体" panose="02010609060101010101" pitchFamily="49" charset="-122"/>
              </a:rPr>
              <a:t>有懂行的</a:t>
            </a:r>
            <a:r>
              <a:rPr lang="zh-CN" altLang="en-US" sz="2300" kern="0" dirty="0">
                <a:solidFill>
                  <a:srgbClr val="FF0000"/>
                </a:solidFill>
                <a:latin typeface="黑体" panose="02010609060101010101" pitchFamily="49" charset="-122"/>
                <a:ea typeface="黑体" panose="02010609060101010101" pitchFamily="49" charset="-122"/>
              </a:rPr>
              <a:t>专家</a:t>
            </a:r>
            <a:r>
              <a:rPr lang="zh-CN" altLang="en-US" sz="2300" kern="0" dirty="0">
                <a:latin typeface="黑体" panose="02010609060101010101" pitchFamily="49" charset="-122"/>
                <a:ea typeface="黑体" panose="02010609060101010101" pitchFamily="49" charset="-122"/>
              </a:rPr>
              <a:t>去选择有效的神经网络模型，调整各种网络参数</a:t>
            </a:r>
            <a:endParaRPr lang="en-US" altLang="zh-CN" sz="2300" kern="0" dirty="0">
              <a:latin typeface="黑体" panose="02010609060101010101" pitchFamily="49" charset="-122"/>
              <a:ea typeface="黑体" panose="02010609060101010101" pitchFamily="49" charset="-122"/>
            </a:endParaRPr>
          </a:p>
          <a:p>
            <a:pPr eaLnBrk="1" hangingPunct="1">
              <a:defRPr/>
            </a:pPr>
            <a:r>
              <a:rPr lang="zh-CN" altLang="en-US" sz="2300" kern="0" dirty="0">
                <a:solidFill>
                  <a:srgbClr val="FF0000"/>
                </a:solidFill>
                <a:latin typeface="黑体" panose="02010609060101010101" pitchFamily="49" charset="-122"/>
                <a:ea typeface="黑体" panose="02010609060101010101" pitchFamily="49" charset="-122"/>
              </a:rPr>
              <a:t>海量数据</a:t>
            </a:r>
            <a:r>
              <a:rPr lang="zh-CN" altLang="en-US" sz="2300" kern="0" dirty="0">
                <a:latin typeface="黑体" panose="02010609060101010101" pitchFamily="49" charset="-122"/>
                <a:ea typeface="黑体" panose="02010609060101010101" pitchFamily="49" charset="-122"/>
              </a:rPr>
              <a:t>问题，机器容易甩开人类</a:t>
            </a:r>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1" descr="C:\Users\Jiming\AppData\Local\Temp\WeChat Files\61f79e0a0726de5b1309a2440fc207c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8921" y="473075"/>
            <a:ext cx="7416962" cy="400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txBox="1"/>
          <p:nvPr/>
        </p:nvSpPr>
        <p:spPr>
          <a:xfrm>
            <a:off x="303213" y="4518025"/>
            <a:ext cx="11420475" cy="1992313"/>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eaLnBrk="1" hangingPunct="1">
              <a:defRPr/>
            </a:pPr>
            <a:r>
              <a:rPr lang="zh-CN" altLang="en-US" sz="2100" b="1" kern="0" dirty="0">
                <a:latin typeface="黑体" panose="02010609060101010101" pitchFamily="49" charset="-122"/>
                <a:ea typeface="黑体" panose="02010609060101010101" pitchFamily="49" charset="-122"/>
              </a:rPr>
              <a:t>人工智能相关技术刚刚越过曲线高峰（处于狂热期），是推动</a:t>
            </a:r>
            <a:r>
              <a:rPr lang="zh-CN" altLang="en-US" sz="2100" b="1" kern="0" dirty="0">
                <a:solidFill>
                  <a:srgbClr val="FF0000"/>
                </a:solidFill>
                <a:latin typeface="黑体" panose="02010609060101010101" pitchFamily="49" charset="-122"/>
                <a:ea typeface="黑体" panose="02010609060101010101" pitchFamily="49" charset="-122"/>
              </a:rPr>
              <a:t>透明化身临其境体验</a:t>
            </a:r>
            <a:r>
              <a:rPr lang="zh-CN" altLang="en-US" sz="2100" b="1" kern="0" dirty="0">
                <a:latin typeface="黑体" panose="02010609060101010101" pitchFamily="49" charset="-122"/>
                <a:ea typeface="黑体" panose="02010609060101010101" pitchFamily="49" charset="-122"/>
              </a:rPr>
              <a:t>技术发展的主要动力</a:t>
            </a:r>
          </a:p>
          <a:p>
            <a:pPr eaLnBrk="1" hangingPunct="1">
              <a:defRPr/>
            </a:pPr>
            <a:r>
              <a:rPr lang="zh-CN" altLang="en-US" sz="2100" b="1" kern="0" dirty="0">
                <a:latin typeface="黑体" panose="02010609060101010101" pitchFamily="49" charset="-122"/>
                <a:ea typeface="黑体" panose="02010609060101010101" pitchFamily="49" charset="-122"/>
              </a:rPr>
              <a:t>涉及</a:t>
            </a:r>
            <a:r>
              <a:rPr lang="zh-CN" altLang="en-US" sz="2100" b="1" kern="0" dirty="0">
                <a:solidFill>
                  <a:srgbClr val="FF0000"/>
                </a:solidFill>
                <a:latin typeface="黑体" panose="02010609060101010101" pitchFamily="49" charset="-122"/>
                <a:ea typeface="黑体" panose="02010609060101010101" pitchFamily="49" charset="-122"/>
              </a:rPr>
              <a:t>透明化身临其境体验</a:t>
            </a:r>
            <a:r>
              <a:rPr lang="zh-CN" altLang="en-US" sz="2100" b="1" kern="0" dirty="0">
                <a:latin typeface="黑体" panose="02010609060101010101" pitchFamily="49" charset="-122"/>
                <a:ea typeface="黑体" panose="02010609060101010101" pitchFamily="49" charset="-122"/>
              </a:rPr>
              <a:t>的人本技术（如智能工作空间、互联家庭、增强现实、虚拟现实、脑机接口）是拉动另外两大趋势的前沿技术</a:t>
            </a:r>
          </a:p>
          <a:p>
            <a:pPr eaLnBrk="1" hangingPunct="1">
              <a:defRPr/>
            </a:pPr>
            <a:r>
              <a:rPr lang="zh-CN" altLang="en-US" sz="2100" b="1" kern="0" dirty="0">
                <a:latin typeface="黑体" panose="02010609060101010101" pitchFamily="49" charset="-122"/>
                <a:ea typeface="黑体" panose="02010609060101010101" pitchFamily="49" charset="-122"/>
              </a:rPr>
              <a:t>数字平台在曲线上处于快速上升期，其中的</a:t>
            </a:r>
            <a:r>
              <a:rPr lang="zh-CN" altLang="en-US" sz="2100" b="1" kern="0" dirty="0">
                <a:solidFill>
                  <a:srgbClr val="FF0000"/>
                </a:solidFill>
                <a:latin typeface="黑体" panose="02010609060101010101" pitchFamily="49" charset="-122"/>
                <a:ea typeface="黑体" panose="02010609060101010101" pitchFamily="49" charset="-122"/>
              </a:rPr>
              <a:t>量子计算和区块链</a:t>
            </a:r>
            <a:r>
              <a:rPr lang="zh-CN" altLang="en-US" sz="2100" b="1" kern="0" dirty="0">
                <a:latin typeface="黑体" panose="02010609060101010101" pitchFamily="49" charset="-122"/>
                <a:ea typeface="黑体" panose="02010609060101010101" pitchFamily="49" charset="-122"/>
              </a:rPr>
              <a:t>将在今后</a:t>
            </a:r>
            <a:r>
              <a:rPr lang="en-US" altLang="zh-CN" sz="2100" b="1" kern="0" dirty="0">
                <a:latin typeface="黑体" panose="02010609060101010101" pitchFamily="49" charset="-122"/>
                <a:ea typeface="黑体" panose="02010609060101010101" pitchFamily="49" charset="-122"/>
              </a:rPr>
              <a:t>5—10</a:t>
            </a:r>
            <a:r>
              <a:rPr lang="zh-CN" altLang="en-US" sz="2100" b="1" kern="0" dirty="0">
                <a:latin typeface="黑体" panose="02010609060101010101" pitchFamily="49" charset="-122"/>
                <a:ea typeface="黑体" panose="02010609060101010101" pitchFamily="49" charset="-122"/>
              </a:rPr>
              <a:t>年带来变革性的影响</a:t>
            </a:r>
          </a:p>
        </p:txBody>
      </p:sp>
      <p:sp>
        <p:nvSpPr>
          <p:cNvPr id="2" name="标题 1"/>
          <p:cNvSpPr>
            <a:spLocks noGrp="1"/>
          </p:cNvSpPr>
          <p:nvPr>
            <p:ph type="title"/>
          </p:nvPr>
        </p:nvSpPr>
        <p:spPr/>
        <p:txBody>
          <a:bodyPr>
            <a:normAutofit/>
          </a:bodyPr>
          <a:lstStyle/>
          <a:p>
            <a:r>
              <a:rPr lang="zh-CN" altLang="en-US" dirty="0"/>
              <a:t>当前</a:t>
            </a:r>
            <a:r>
              <a:rPr lang="en-US" altLang="zh-CN" dirty="0"/>
              <a:t>AI</a:t>
            </a:r>
            <a:r>
              <a:rPr lang="zh-CN" altLang="en-US" dirty="0"/>
              <a:t>处于什么阶段？</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一只乌鸦的启示</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6190" y="1005840"/>
            <a:ext cx="4518660" cy="2468880"/>
          </a:xfrm>
          <a:prstGeom prst="rect">
            <a:avLst/>
          </a:prstGeom>
        </p:spPr>
      </p:pic>
      <p:sp>
        <p:nvSpPr>
          <p:cNvPr id="4" name="内容占位符 2"/>
          <p:cNvSpPr txBox="1"/>
          <p:nvPr/>
        </p:nvSpPr>
        <p:spPr>
          <a:xfrm>
            <a:off x="33655" y="1544639"/>
            <a:ext cx="7582535" cy="16446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黑体" panose="02010609060101010101" pitchFamily="49" charset="-122"/>
                <a:ea typeface="黑体" panose="02010609060101010101" pitchFamily="49" charset="-122"/>
              </a:rPr>
              <a:t>图</a:t>
            </a:r>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：找到了坚果，砸不开。它就发现一个诀窍，把果子放到路上让车轧过去</a:t>
            </a:r>
          </a:p>
          <a:p>
            <a:r>
              <a:rPr lang="zh-CN" altLang="en-US" sz="2400" dirty="0">
                <a:latin typeface="黑体" panose="02010609060101010101" pitchFamily="49" charset="-122"/>
                <a:ea typeface="黑体" panose="02010609060101010101" pitchFamily="49" charset="-122"/>
              </a:rPr>
              <a:t>图</a:t>
            </a:r>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：靠近红绿路灯的路口，车子和人有时候停下了。</a:t>
            </a:r>
          </a:p>
          <a:p>
            <a:r>
              <a:rPr lang="zh-CN" altLang="en-US" sz="2400" dirty="0">
                <a:latin typeface="黑体" panose="02010609060101010101" pitchFamily="49" charset="-122"/>
                <a:ea typeface="黑体" panose="02010609060101010101" pitchFamily="49" charset="-122"/>
              </a:rPr>
              <a:t>图</a:t>
            </a:r>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：选择了一根正好在斑马线上方的一根电线蹲下来</a:t>
            </a:r>
          </a:p>
          <a:p>
            <a:r>
              <a:rPr lang="zh-CN" altLang="en-US" sz="2400" dirty="0">
                <a:latin typeface="黑体" panose="02010609060101010101" pitchFamily="49" charset="-122"/>
                <a:ea typeface="黑体" panose="02010609060101010101" pitchFamily="49" charset="-122"/>
              </a:rPr>
              <a:t>图</a:t>
            </a:r>
            <a:r>
              <a:rPr lang="en-US" altLang="zh-CN" sz="2400" dirty="0">
                <a:latin typeface="黑体" panose="02010609060101010101" pitchFamily="49" charset="-122"/>
                <a:ea typeface="黑体" panose="02010609060101010101" pitchFamily="49" charset="-122"/>
              </a:rPr>
              <a:t>e</a:t>
            </a:r>
            <a:r>
              <a:rPr lang="zh-CN" altLang="en-US" sz="2400" dirty="0">
                <a:latin typeface="黑体" panose="02010609060101010101" pitchFamily="49" charset="-122"/>
                <a:ea typeface="黑体" panose="02010609060101010101" pitchFamily="49" charset="-122"/>
              </a:rPr>
              <a:t>：把坚果抛到斑马线上，等车子轧过去，然后等到行人灯亮了</a:t>
            </a:r>
          </a:p>
        </p:txBody>
      </p:sp>
      <p:sp>
        <p:nvSpPr>
          <p:cNvPr id="5" name="文本框 69"/>
          <p:cNvSpPr txBox="1">
            <a:spLocks noChangeArrowheads="1"/>
          </p:cNvSpPr>
          <p:nvPr/>
        </p:nvSpPr>
        <p:spPr bwMode="auto">
          <a:xfrm>
            <a:off x="28893" y="1017588"/>
            <a:ext cx="45989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400" b="1" dirty="0">
                <a:solidFill>
                  <a:srgbClr val="262626"/>
                </a:solidFill>
                <a:latin typeface="微软雅黑" panose="020B0503020204020204" pitchFamily="34" charset="-122"/>
                <a:ea typeface="微软雅黑" panose="020B0503020204020204" pitchFamily="34" charset="-122"/>
              </a:rPr>
              <a:t>日本新喀乌鸦</a:t>
            </a:r>
          </a:p>
        </p:txBody>
      </p:sp>
      <p:sp>
        <p:nvSpPr>
          <p:cNvPr id="8" name="内容占位符 2"/>
          <p:cNvSpPr txBox="1"/>
          <p:nvPr/>
        </p:nvSpPr>
        <p:spPr bwMode="auto">
          <a:xfrm>
            <a:off x="568643" y="4699635"/>
            <a:ext cx="10828337" cy="1899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a:defRPr/>
            </a:pPr>
            <a:r>
              <a:rPr lang="zh-CN" altLang="en-US" sz="2400" kern="0" dirty="0">
                <a:latin typeface="黑体" panose="02010609060101010101" pitchFamily="49" charset="-122"/>
                <a:ea typeface="黑体" panose="02010609060101010101" pitchFamily="49" charset="-122"/>
              </a:rPr>
              <a:t>一个</a:t>
            </a:r>
            <a:r>
              <a:rPr lang="zh-CN" altLang="en-US" sz="2400" kern="0" dirty="0">
                <a:solidFill>
                  <a:srgbClr val="FF0000"/>
                </a:solidFill>
                <a:latin typeface="黑体" panose="02010609060101010101" pitchFamily="49" charset="-122"/>
                <a:ea typeface="黑体" panose="02010609060101010101" pitchFamily="49" charset="-122"/>
              </a:rPr>
              <a:t>完全自主的智能</a:t>
            </a:r>
            <a:r>
              <a:rPr lang="zh-CN" altLang="en-US" sz="2400" kern="0" dirty="0">
                <a:latin typeface="黑体" panose="02010609060101010101" pitchFamily="49" charset="-122"/>
                <a:ea typeface="黑体" panose="02010609060101010101" pitchFamily="49" charset="-122"/>
              </a:rPr>
              <a:t>：感知、认知、推理、学习和执行，远远超过任何机器人。</a:t>
            </a:r>
            <a:r>
              <a:rPr lang="zh-CN" altLang="en-US" sz="2400" kern="0" dirty="0">
                <a:solidFill>
                  <a:srgbClr val="FF0000"/>
                </a:solidFill>
                <a:latin typeface="黑体" panose="02010609060101010101" pitchFamily="49" charset="-122"/>
                <a:ea typeface="黑体" panose="02010609060101010101" pitchFamily="49" charset="-122"/>
              </a:rPr>
              <a:t>乌鸦向我们证明了，这个解存在。</a:t>
            </a:r>
          </a:p>
          <a:p>
            <a:pPr>
              <a:defRPr/>
            </a:pPr>
            <a:r>
              <a:rPr lang="zh-CN" altLang="en-US" sz="2400" kern="0" dirty="0">
                <a:latin typeface="黑体" panose="02010609060101010101" pitchFamily="49" charset="-122"/>
                <a:ea typeface="黑体" panose="02010609060101010101" pitchFamily="49" charset="-122"/>
              </a:rPr>
              <a:t>无大数据学习，无人工标注好的训练数据，没人教它</a:t>
            </a:r>
          </a:p>
          <a:p>
            <a:pPr>
              <a:defRPr/>
            </a:pPr>
            <a:r>
              <a:rPr lang="zh-CN" altLang="en-US" sz="2400" kern="0" dirty="0">
                <a:latin typeface="黑体" panose="02010609060101010101" pitchFamily="49" charset="-122"/>
                <a:ea typeface="黑体" panose="02010609060101010101" pitchFamily="49" charset="-122"/>
              </a:rPr>
              <a:t>乌鸦头不到人脑的</a:t>
            </a:r>
            <a:r>
              <a:rPr lang="en-US" altLang="zh-CN" sz="2400" kern="0" dirty="0">
                <a:latin typeface="黑体" panose="02010609060101010101" pitchFamily="49" charset="-122"/>
                <a:ea typeface="黑体" panose="02010609060101010101" pitchFamily="49" charset="-122"/>
              </a:rPr>
              <a:t>1%</a:t>
            </a:r>
            <a:r>
              <a:rPr lang="zh-CN" altLang="en-US" sz="2400" kern="0" dirty="0">
                <a:latin typeface="黑体" panose="02010609060101010101" pitchFamily="49" charset="-122"/>
                <a:ea typeface="黑体" panose="02010609060101010101" pitchFamily="49" charset="-122"/>
              </a:rPr>
              <a:t>大小。人脑功耗大约是</a:t>
            </a:r>
            <a:r>
              <a:rPr lang="en-US" altLang="zh-CN" sz="2400" kern="0" dirty="0">
                <a:latin typeface="黑体" panose="02010609060101010101" pitchFamily="49" charset="-122"/>
                <a:ea typeface="黑体" panose="02010609060101010101" pitchFamily="49" charset="-122"/>
              </a:rPr>
              <a:t>10-25</a:t>
            </a:r>
            <a:r>
              <a:rPr lang="zh-CN" altLang="en-US" sz="2400" kern="0" dirty="0">
                <a:latin typeface="黑体" panose="02010609060101010101" pitchFamily="49" charset="-122"/>
                <a:ea typeface="黑体" panose="02010609060101010101" pitchFamily="49" charset="-122"/>
              </a:rPr>
              <a:t>瓦，它就只有</a:t>
            </a:r>
            <a:r>
              <a:rPr lang="en-US" altLang="zh-CN" sz="2400" kern="0" dirty="0">
                <a:latin typeface="黑体" panose="02010609060101010101" pitchFamily="49" charset="-122"/>
                <a:ea typeface="黑体" panose="02010609060101010101" pitchFamily="49" charset="-122"/>
              </a:rPr>
              <a:t>0.1-0.2</a:t>
            </a:r>
            <a:r>
              <a:rPr lang="zh-CN" altLang="en-US" sz="2400" kern="0" dirty="0">
                <a:latin typeface="黑体" panose="02010609060101010101" pitchFamily="49" charset="-122"/>
                <a:ea typeface="黑体" panose="02010609060101010101" pitchFamily="49" charset="-122"/>
              </a:rPr>
              <a:t>瓦</a:t>
            </a:r>
          </a:p>
        </p:txBody>
      </p:sp>
      <p:sp>
        <p:nvSpPr>
          <p:cNvPr id="9" name="文本框 69"/>
          <p:cNvSpPr txBox="1">
            <a:spLocks noChangeArrowheads="1"/>
          </p:cNvSpPr>
          <p:nvPr/>
        </p:nvSpPr>
        <p:spPr bwMode="auto">
          <a:xfrm>
            <a:off x="33655" y="4159885"/>
            <a:ext cx="45989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400" b="1" dirty="0">
                <a:solidFill>
                  <a:srgbClr val="262626"/>
                </a:solidFill>
                <a:latin typeface="微软雅黑" panose="020B0503020204020204" pitchFamily="34" charset="-122"/>
                <a:ea typeface="微软雅黑" panose="020B0503020204020204" pitchFamily="34" charset="-122"/>
              </a:rPr>
              <a:t>启示</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Q2</a:t>
            </a:r>
            <a:r>
              <a:rPr lang="zh-CN" altLang="en-US" dirty="0"/>
              <a:t>：</a:t>
            </a:r>
            <a:r>
              <a:rPr lang="en-US" altLang="zh-CN" dirty="0"/>
              <a:t>AI+ </a:t>
            </a:r>
            <a:r>
              <a:rPr lang="zh-CN" altLang="en-US" dirty="0"/>
              <a:t>还是</a:t>
            </a:r>
            <a:r>
              <a:rPr lang="en-US" altLang="zh-CN" dirty="0"/>
              <a:t> +AI</a:t>
            </a:r>
            <a:r>
              <a:rPr lang="zh-CN" altLang="en-US" dirty="0"/>
              <a:t>？</a:t>
            </a:r>
          </a:p>
        </p:txBody>
      </p:sp>
      <p:sp>
        <p:nvSpPr>
          <p:cNvPr id="3" name="内容占位符 2"/>
          <p:cNvSpPr txBox="1"/>
          <p:nvPr/>
        </p:nvSpPr>
        <p:spPr>
          <a:xfrm>
            <a:off x="838200" y="1590359"/>
            <a:ext cx="10515600" cy="16446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100" kern="0" dirty="0">
                <a:latin typeface="黑体" panose="02010609060101010101" pitchFamily="49" charset="-122"/>
                <a:ea typeface="黑体" panose="02010609060101010101" pitchFamily="49" charset="-122"/>
              </a:rPr>
              <a:t>在</a:t>
            </a:r>
            <a:r>
              <a:rPr lang="en-US" altLang="zh-CN" sz="2100" kern="0" dirty="0">
                <a:latin typeface="黑体" panose="02010609060101010101" pitchFamily="49" charset="-122"/>
                <a:ea typeface="黑体" panose="02010609060101010101" pitchFamily="49" charset="-122"/>
              </a:rPr>
              <a:t>AI</a:t>
            </a:r>
            <a:r>
              <a:rPr lang="zh-CN" altLang="en-US" sz="2100" kern="0" dirty="0">
                <a:latin typeface="黑体" panose="02010609060101010101" pitchFamily="49" charset="-122"/>
                <a:ea typeface="黑体" panose="02010609060101010101" pitchFamily="49" charset="-122"/>
              </a:rPr>
              <a:t>技术成熟之前，这个行业、产品从未存在过。比如自动驾驶，亚马逊的</a:t>
            </a:r>
            <a:r>
              <a:rPr lang="en-US" altLang="zh-CN" sz="2100" kern="0" dirty="0">
                <a:latin typeface="黑体" panose="02010609060101010101" pitchFamily="49" charset="-122"/>
                <a:ea typeface="黑体" panose="02010609060101010101" pitchFamily="49" charset="-122"/>
              </a:rPr>
              <a:t>Echo</a:t>
            </a:r>
            <a:r>
              <a:rPr lang="zh-CN" altLang="en-US" sz="2100" kern="0" dirty="0">
                <a:latin typeface="黑体" panose="02010609060101010101" pitchFamily="49" charset="-122"/>
                <a:ea typeface="黑体" panose="02010609060101010101" pitchFamily="49" charset="-122"/>
              </a:rPr>
              <a:t>智能音箱、苹果的</a:t>
            </a:r>
            <a:r>
              <a:rPr lang="en-US" altLang="zh-CN" sz="2100" kern="0" dirty="0">
                <a:latin typeface="黑体" panose="02010609060101010101" pitchFamily="49" charset="-122"/>
                <a:ea typeface="黑体" panose="02010609060101010101" pitchFamily="49" charset="-122"/>
              </a:rPr>
              <a:t>Siri</a:t>
            </a:r>
            <a:r>
              <a:rPr lang="zh-CN" altLang="en-US" sz="2100" kern="0" dirty="0">
                <a:latin typeface="黑体" panose="02010609060101010101" pitchFamily="49" charset="-122"/>
                <a:ea typeface="黑体" panose="02010609060101010101" pitchFamily="49" charset="-122"/>
              </a:rPr>
              <a:t>语音助手。在人工智能技术未突破前，不存在这样的产品。因为</a:t>
            </a:r>
            <a:r>
              <a:rPr lang="en-US" altLang="zh-CN" sz="2100" kern="0" dirty="0">
                <a:latin typeface="黑体" panose="02010609060101010101" pitchFamily="49" charset="-122"/>
                <a:ea typeface="黑体" panose="02010609060101010101" pitchFamily="49" charset="-122"/>
              </a:rPr>
              <a:t>AI</a:t>
            </a:r>
            <a:r>
              <a:rPr lang="zh-CN" altLang="en-US" sz="2100" kern="0" dirty="0">
                <a:latin typeface="黑体" panose="02010609060101010101" pitchFamily="49" charset="-122"/>
                <a:ea typeface="黑体" panose="02010609060101010101" pitchFamily="49" charset="-122"/>
              </a:rPr>
              <a:t>，创造出了一条全新的产业链。</a:t>
            </a:r>
          </a:p>
        </p:txBody>
      </p:sp>
      <p:sp>
        <p:nvSpPr>
          <p:cNvPr id="4" name="文本框 69"/>
          <p:cNvSpPr txBox="1">
            <a:spLocks noChangeArrowheads="1"/>
          </p:cNvSpPr>
          <p:nvPr/>
        </p:nvSpPr>
        <p:spPr bwMode="auto">
          <a:xfrm>
            <a:off x="303213" y="1063308"/>
            <a:ext cx="45989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en-US" altLang="zh-CN" sz="2400" b="1" dirty="0">
                <a:solidFill>
                  <a:srgbClr val="262626"/>
                </a:solidFill>
                <a:latin typeface="微软雅黑" panose="020B0503020204020204" pitchFamily="34" charset="-122"/>
                <a:ea typeface="微软雅黑" panose="020B0503020204020204" pitchFamily="34" charset="-122"/>
              </a:rPr>
              <a:t>AI+</a:t>
            </a:r>
            <a:r>
              <a:rPr lang="zh-CN" altLang="en-US" sz="2400" b="1" dirty="0">
                <a:solidFill>
                  <a:srgbClr val="262626"/>
                </a:solidFill>
                <a:latin typeface="微软雅黑" panose="020B0503020204020204" pitchFamily="34" charset="-122"/>
                <a:ea typeface="微软雅黑" panose="020B0503020204020204" pitchFamily="34" charset="-122"/>
              </a:rPr>
              <a:t>行业：</a:t>
            </a:r>
            <a:r>
              <a:rPr lang="zh-CN" altLang="en-US" sz="2400" b="1" dirty="0">
                <a:solidFill>
                  <a:srgbClr val="FF0000"/>
                </a:solidFill>
                <a:latin typeface="微软雅黑" panose="020B0503020204020204" pitchFamily="34" charset="-122"/>
                <a:ea typeface="微软雅黑" panose="020B0503020204020204" pitchFamily="34" charset="-122"/>
              </a:rPr>
              <a:t>从</a:t>
            </a:r>
            <a:r>
              <a:rPr lang="en-US" altLang="zh-CN" sz="2400" b="1" dirty="0">
                <a:solidFill>
                  <a:srgbClr val="FF0000"/>
                </a:solidFill>
                <a:latin typeface="微软雅黑" panose="020B0503020204020204" pitchFamily="34" charset="-122"/>
                <a:ea typeface="微软雅黑" panose="020B0503020204020204" pitchFamily="34" charset="-122"/>
              </a:rPr>
              <a:t>0</a:t>
            </a:r>
            <a:r>
              <a:rPr lang="zh-CN" altLang="en-US" sz="2400" b="1" dirty="0">
                <a:solidFill>
                  <a:srgbClr val="FF0000"/>
                </a:solidFill>
                <a:latin typeface="微软雅黑" panose="020B0503020204020204" pitchFamily="34" charset="-122"/>
                <a:ea typeface="微软雅黑" panose="020B0503020204020204" pitchFamily="34" charset="-122"/>
              </a:rPr>
              <a:t>到</a:t>
            </a:r>
            <a:r>
              <a:rPr lang="en-US" altLang="zh-CN" sz="2400" b="1" dirty="0">
                <a:solidFill>
                  <a:srgbClr val="FF0000"/>
                </a:solidFill>
                <a:latin typeface="微软雅黑" panose="020B0503020204020204" pitchFamily="34" charset="-122"/>
                <a:ea typeface="微软雅黑" panose="020B0503020204020204" pitchFamily="34" charset="-122"/>
              </a:rPr>
              <a:t>1</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5" name="内容占位符 2"/>
          <p:cNvSpPr txBox="1"/>
          <p:nvPr/>
        </p:nvSpPr>
        <p:spPr bwMode="auto">
          <a:xfrm>
            <a:off x="839788" y="3249930"/>
            <a:ext cx="10828337"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a:defRPr/>
            </a:pPr>
            <a:r>
              <a:rPr lang="zh-CN" altLang="en-US" sz="2100" kern="0" dirty="0">
                <a:latin typeface="黑体" panose="02010609060101010101" pitchFamily="49" charset="-122"/>
                <a:ea typeface="黑体" panose="02010609060101010101" pitchFamily="49" charset="-122"/>
              </a:rPr>
              <a:t>行业本身一直存在，产业链条成熟；以前完全靠人工，效率比较低，现在加入</a:t>
            </a:r>
            <a:r>
              <a:rPr lang="en-US" altLang="zh-CN" sz="2100" kern="0" dirty="0">
                <a:latin typeface="黑体" panose="02010609060101010101" pitchFamily="49" charset="-122"/>
                <a:ea typeface="黑体" panose="02010609060101010101" pitchFamily="49" charset="-122"/>
              </a:rPr>
              <a:t>AI</a:t>
            </a:r>
            <a:r>
              <a:rPr lang="zh-CN" altLang="en-US" sz="2100" kern="0" dirty="0">
                <a:latin typeface="黑体" panose="02010609060101010101" pitchFamily="49" charset="-122"/>
                <a:ea typeface="黑体" panose="02010609060101010101" pitchFamily="49" charset="-122"/>
              </a:rPr>
              <a:t>元素后，使得行业效率有了明显提高。比如安防、医疗等领域。</a:t>
            </a:r>
            <a:endParaRPr lang="en-US" altLang="zh-CN" sz="2100" kern="0" dirty="0">
              <a:latin typeface="黑体" panose="02010609060101010101" pitchFamily="49" charset="-122"/>
              <a:ea typeface="黑体" panose="02010609060101010101" pitchFamily="49" charset="-122"/>
            </a:endParaRPr>
          </a:p>
          <a:p>
            <a:pPr>
              <a:defRPr/>
            </a:pPr>
            <a:r>
              <a:rPr lang="zh-CN" altLang="en-US" sz="2100" kern="0" dirty="0">
                <a:latin typeface="黑体" panose="02010609060101010101" pitchFamily="49" charset="-122"/>
                <a:ea typeface="黑体" panose="02010609060101010101" pitchFamily="49" charset="-122"/>
              </a:rPr>
              <a:t>行业数据控制比</a:t>
            </a:r>
            <a:r>
              <a:rPr lang="en-US" altLang="zh-CN" sz="2100" kern="0" dirty="0">
                <a:latin typeface="黑体" panose="02010609060101010101" pitchFamily="49" charset="-122"/>
                <a:ea typeface="黑体" panose="02010609060101010101" pitchFamily="49" charset="-122"/>
              </a:rPr>
              <a:t>AI</a:t>
            </a:r>
            <a:r>
              <a:rPr lang="zh-CN" altLang="en-US" sz="2100" kern="0" dirty="0">
                <a:latin typeface="黑体" panose="02010609060101010101" pitchFamily="49" charset="-122"/>
                <a:ea typeface="黑体" panose="02010609060101010101" pitchFamily="49" charset="-122"/>
              </a:rPr>
              <a:t>技术更重要，例如医疗</a:t>
            </a:r>
            <a:r>
              <a:rPr lang="en-US" altLang="zh-CN" sz="2100" kern="0" dirty="0">
                <a:latin typeface="黑体" panose="02010609060101010101" pitchFamily="49" charset="-122"/>
                <a:ea typeface="黑体" panose="02010609060101010101" pitchFamily="49" charset="-122"/>
              </a:rPr>
              <a:t>+AI</a:t>
            </a:r>
            <a:r>
              <a:rPr lang="zh-CN" altLang="en-US" sz="2100" kern="0" dirty="0">
                <a:latin typeface="黑体" panose="02010609060101010101" pitchFamily="49" charset="-122"/>
                <a:ea typeface="黑体" panose="02010609060101010101" pitchFamily="49" charset="-122"/>
              </a:rPr>
              <a:t>，最重要的是大量准确的被医生标注过的数据。</a:t>
            </a:r>
            <a:endParaRPr lang="zh-CN" altLang="en-US" sz="2100" kern="0" dirty="0"/>
          </a:p>
        </p:txBody>
      </p:sp>
      <p:sp>
        <p:nvSpPr>
          <p:cNvPr id="6" name="文本框 69"/>
          <p:cNvSpPr txBox="1">
            <a:spLocks noChangeArrowheads="1"/>
          </p:cNvSpPr>
          <p:nvPr/>
        </p:nvSpPr>
        <p:spPr bwMode="auto">
          <a:xfrm>
            <a:off x="304800" y="2686368"/>
            <a:ext cx="45989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400" b="1" dirty="0">
                <a:solidFill>
                  <a:srgbClr val="262626"/>
                </a:solidFill>
                <a:latin typeface="微软雅黑" panose="020B0503020204020204" pitchFamily="34" charset="-122"/>
                <a:ea typeface="微软雅黑" panose="020B0503020204020204" pitchFamily="34" charset="-122"/>
              </a:rPr>
              <a:t>行业</a:t>
            </a:r>
            <a:r>
              <a:rPr lang="en-US" altLang="zh-CN" sz="2400" b="1" dirty="0">
                <a:solidFill>
                  <a:srgbClr val="262626"/>
                </a:solidFill>
                <a:latin typeface="微软雅黑" panose="020B0503020204020204" pitchFamily="34" charset="-122"/>
                <a:ea typeface="微软雅黑" panose="020B0503020204020204" pitchFamily="34" charset="-122"/>
              </a:rPr>
              <a:t>+AI</a:t>
            </a:r>
            <a:r>
              <a:rPr lang="zh-CN" altLang="en-US" sz="2400" b="1" dirty="0">
                <a:solidFill>
                  <a:srgbClr val="262626"/>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从</a:t>
            </a:r>
            <a:r>
              <a:rPr lang="en-US" altLang="zh-CN" sz="2400" b="1" dirty="0">
                <a:solidFill>
                  <a:srgbClr val="FF0000"/>
                </a:solidFill>
                <a:latin typeface="微软雅黑" panose="020B0503020204020204" pitchFamily="34" charset="-122"/>
                <a:ea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rPr>
              <a:t>到</a:t>
            </a:r>
            <a:r>
              <a:rPr lang="en-US" altLang="zh-CN" sz="2400" b="1" dirty="0">
                <a:solidFill>
                  <a:srgbClr val="FF0000"/>
                </a:solidFill>
                <a:latin typeface="微软雅黑" panose="020B0503020204020204" pitchFamily="34" charset="-122"/>
                <a:ea typeface="微软雅黑" panose="020B0503020204020204" pitchFamily="34" charset="-122"/>
              </a:rPr>
              <a:t>n</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7" name="内容占位符 2"/>
          <p:cNvSpPr txBox="1"/>
          <p:nvPr/>
        </p:nvSpPr>
        <p:spPr bwMode="auto">
          <a:xfrm>
            <a:off x="872014" y="5187356"/>
            <a:ext cx="10828337" cy="1899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a:defRPr/>
            </a:pPr>
            <a:r>
              <a:rPr lang="en-US" altLang="zh-CN" sz="2100" kern="0" dirty="0">
                <a:latin typeface="黑体" panose="02010609060101010101" pitchFamily="49" charset="-122"/>
                <a:ea typeface="黑体" panose="02010609060101010101" pitchFamily="49" charset="-122"/>
              </a:rPr>
              <a:t>AI</a:t>
            </a:r>
            <a:r>
              <a:rPr lang="zh-CN" altLang="en-US" sz="2100" kern="0" dirty="0">
                <a:latin typeface="黑体" panose="02010609060101010101" pitchFamily="49" charset="-122"/>
                <a:ea typeface="黑体" panose="02010609060101010101" pitchFamily="49" charset="-122"/>
              </a:rPr>
              <a:t>应用需要积累足够的数据和经过充分的学习。</a:t>
            </a:r>
          </a:p>
          <a:p>
            <a:pPr>
              <a:defRPr/>
            </a:pPr>
            <a:r>
              <a:rPr lang="zh-CN" altLang="en-US" sz="2100" kern="0" dirty="0">
                <a:latin typeface="黑体" panose="02010609060101010101" pitchFamily="49" charset="-122"/>
                <a:ea typeface="黑体" panose="02010609060101010101" pitchFamily="49" charset="-122"/>
              </a:rPr>
              <a:t>当一个</a:t>
            </a:r>
            <a:r>
              <a:rPr lang="en-US" altLang="zh-CN" sz="2100" kern="0" dirty="0">
                <a:latin typeface="黑体" panose="02010609060101010101" pitchFamily="49" charset="-122"/>
                <a:ea typeface="黑体" panose="02010609060101010101" pitchFamily="49" charset="-122"/>
              </a:rPr>
              <a:t>AI</a:t>
            </a:r>
            <a:r>
              <a:rPr lang="zh-CN" altLang="en-US" sz="2100" kern="0" dirty="0">
                <a:latin typeface="黑体" panose="02010609060101010101" pitchFamily="49" charset="-122"/>
                <a:ea typeface="黑体" panose="02010609060101010101" pitchFamily="49" charset="-122"/>
              </a:rPr>
              <a:t>应用找到第一批用户时，他们使用的行为和记录被后台记录下来；开发者再对这种行为和记录进行</a:t>
            </a:r>
            <a:r>
              <a:rPr lang="zh-CN" altLang="en-US" sz="2100" kern="0" dirty="0">
                <a:solidFill>
                  <a:srgbClr val="FF0000"/>
                </a:solidFill>
                <a:latin typeface="黑体" panose="02010609060101010101" pitchFamily="49" charset="-122"/>
                <a:ea typeface="黑体" panose="02010609060101010101" pitchFamily="49" charset="-122"/>
              </a:rPr>
              <a:t>迭代改进</a:t>
            </a:r>
            <a:r>
              <a:rPr lang="zh-CN" altLang="en-US" sz="2100" kern="0" dirty="0">
                <a:latin typeface="黑体" panose="02010609060101010101" pitchFamily="49" charset="-122"/>
                <a:ea typeface="黑体" panose="02010609060101010101" pitchFamily="49" charset="-122"/>
              </a:rPr>
              <a:t>，当再把该应用投向第二批用户的时候，其行为已经比第一代提升了。</a:t>
            </a:r>
            <a:endParaRPr lang="zh-CN" altLang="en-US" sz="2300" kern="0" dirty="0">
              <a:latin typeface="黑体" panose="02010609060101010101" pitchFamily="49" charset="-122"/>
              <a:ea typeface="黑体" panose="02010609060101010101" pitchFamily="49" charset="-122"/>
            </a:endParaRPr>
          </a:p>
        </p:txBody>
      </p:sp>
      <p:sp>
        <p:nvSpPr>
          <p:cNvPr id="8" name="文本框 69"/>
          <p:cNvSpPr txBox="1">
            <a:spLocks noChangeArrowheads="1"/>
          </p:cNvSpPr>
          <p:nvPr/>
        </p:nvSpPr>
        <p:spPr bwMode="auto">
          <a:xfrm>
            <a:off x="367506" y="4708566"/>
            <a:ext cx="45989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400" b="1" dirty="0">
                <a:solidFill>
                  <a:srgbClr val="262626"/>
                </a:solidFill>
                <a:latin typeface="微软雅黑" panose="020B0503020204020204" pitchFamily="34" charset="-122"/>
                <a:ea typeface="微软雅黑" panose="020B0503020204020204" pitchFamily="34" charset="-122"/>
              </a:rPr>
              <a:t>涟漪效应</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68" name="AutoShape 156"/>
          <p:cNvSpPr/>
          <p:nvPr/>
        </p:nvSpPr>
        <p:spPr bwMode="black">
          <a:xfrm>
            <a:off x="215339" y="4529733"/>
            <a:ext cx="2543101" cy="604839"/>
          </a:xfrm>
          <a:prstGeom prst="accentCallout2">
            <a:avLst>
              <a:gd name="adj1" fmla="val 18898"/>
              <a:gd name="adj2" fmla="val 104676"/>
              <a:gd name="adj3" fmla="val 18898"/>
              <a:gd name="adj4" fmla="val 104676"/>
              <a:gd name="adj5" fmla="val -4218"/>
              <a:gd name="adj6" fmla="val 122493"/>
            </a:avLst>
          </a:prstGeom>
          <a:noFill/>
          <a:ln w="9525">
            <a:solidFill>
              <a:srgbClr val="0070C0"/>
            </a:solidFill>
            <a:miter lim="800000"/>
            <a:tailEnd type="diamond" w="med" len="med"/>
          </a:ln>
          <a:effectLst/>
          <a:scene3d>
            <a:camera prst="perspectiveRight"/>
            <a:lightRig rig="threePt" dir="t"/>
          </a:scene3d>
          <a:extLst>
            <a:ext uri="{909E8E84-426E-40DD-AFC4-6F175D3DCCD1}">
              <a14:hiddenFill xmlns:a14="http://schemas.microsoft.com/office/drawing/2010/main">
                <a:solidFill>
                  <a:srgbClr val="CC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17" tIns="60958" rIns="121917" bIns="60958" anchor="ctr"/>
          <a:lstStyle/>
          <a:p>
            <a:pPr>
              <a:defRPr/>
            </a:pPr>
            <a:r>
              <a:rPr lang="zh-CN" altLang="en-US" sz="2400" b="1" dirty="0">
                <a:solidFill>
                  <a:srgbClr val="1E94D8"/>
                </a:solidFill>
                <a:latin typeface="Arial" panose="020B0604020202020204" pitchFamily="34" charset="0"/>
                <a:ea typeface="宋体" panose="02010600030101010101" pitchFamily="2" charset="-122"/>
              </a:rPr>
              <a:t>应用场景相对闭可控</a:t>
            </a:r>
            <a:endParaRPr lang="en-US" altLang="zh-CN" sz="2400" b="1" dirty="0">
              <a:solidFill>
                <a:srgbClr val="1E94D8"/>
              </a:solidFill>
              <a:latin typeface="Arial" panose="020B0604020202020204" pitchFamily="34" charset="0"/>
            </a:endParaRPr>
          </a:p>
        </p:txBody>
      </p:sp>
      <p:sp>
        <p:nvSpPr>
          <p:cNvPr id="39067" name="AutoShape 155"/>
          <p:cNvSpPr/>
          <p:nvPr/>
        </p:nvSpPr>
        <p:spPr bwMode="black">
          <a:xfrm>
            <a:off x="262667" y="2109029"/>
            <a:ext cx="2751667" cy="506412"/>
          </a:xfrm>
          <a:prstGeom prst="accentCallout2">
            <a:avLst>
              <a:gd name="adj1" fmla="val 22569"/>
              <a:gd name="adj2" fmla="val 105046"/>
              <a:gd name="adj3" fmla="val 22569"/>
              <a:gd name="adj4" fmla="val 127236"/>
              <a:gd name="adj5" fmla="val 74921"/>
              <a:gd name="adj6" fmla="val 152326"/>
            </a:avLst>
          </a:prstGeom>
          <a:noFill/>
          <a:ln w="9525">
            <a:solidFill>
              <a:schemeClr val="folHlink"/>
            </a:solidFill>
            <a:miter lim="800000"/>
            <a:tailEnd type="diamond" w="med" len="med"/>
          </a:ln>
          <a:effectLst/>
          <a:scene3d>
            <a:camera prst="perspectiveRight"/>
            <a:lightRig rig="threePt" dir="t"/>
          </a:scene3d>
          <a:extLst>
            <a:ext uri="{909E8E84-426E-40DD-AFC4-6F175D3DCCD1}">
              <a14:hiddenFill xmlns:a14="http://schemas.microsoft.com/office/drawing/2010/main">
                <a:solidFill>
                  <a:srgbClr val="CC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17" tIns="60958" rIns="121917" bIns="60958" anchor="ctr"/>
          <a:lstStyle/>
          <a:p>
            <a:pPr>
              <a:defRPr/>
            </a:pPr>
            <a:r>
              <a:rPr lang="zh-CN" altLang="en-US" sz="2400" b="1" dirty="0">
                <a:solidFill>
                  <a:srgbClr val="1E94D8"/>
                </a:solidFill>
                <a:latin typeface="Arial" panose="020B0604020202020204" pitchFamily="34" charset="0"/>
                <a:ea typeface="宋体" panose="02010600030101010101" pitchFamily="2" charset="-122"/>
              </a:rPr>
              <a:t>数据比较便宜，且容易获取</a:t>
            </a:r>
            <a:endParaRPr lang="en-US" altLang="zh-CN" sz="2400" b="1" dirty="0">
              <a:solidFill>
                <a:srgbClr val="1E94D8"/>
              </a:solidFill>
              <a:latin typeface="Arial" panose="020B0604020202020204" pitchFamily="34" charset="0"/>
            </a:endParaRPr>
          </a:p>
        </p:txBody>
      </p:sp>
      <p:sp>
        <p:nvSpPr>
          <p:cNvPr id="39069" name="AutoShape 157"/>
          <p:cNvSpPr/>
          <p:nvPr/>
        </p:nvSpPr>
        <p:spPr bwMode="black">
          <a:xfrm>
            <a:off x="8231552" y="1316766"/>
            <a:ext cx="3721099" cy="1013484"/>
          </a:xfrm>
          <a:prstGeom prst="accentCallout2">
            <a:avLst>
              <a:gd name="adj1" fmla="val 19944"/>
              <a:gd name="adj2" fmla="val -4620"/>
              <a:gd name="adj3" fmla="val 19944"/>
              <a:gd name="adj4" fmla="val -18933"/>
              <a:gd name="adj5" fmla="val 74905"/>
              <a:gd name="adj6" fmla="val -25303"/>
            </a:avLst>
          </a:prstGeom>
          <a:noFill/>
          <a:ln w="9525">
            <a:solidFill>
              <a:schemeClr val="hlink"/>
            </a:solidFill>
            <a:miter lim="800000"/>
            <a:tailEnd type="diamond" w="med" len="med"/>
          </a:ln>
          <a:effectLst/>
          <a:scene3d>
            <a:camera prst="perspectiveLeft"/>
            <a:lightRig rig="threePt" dir="t"/>
          </a:scene3d>
          <a:extLst>
            <a:ext uri="{909E8E84-426E-40DD-AFC4-6F175D3DCCD1}">
              <a14:hiddenFill xmlns:a14="http://schemas.microsoft.com/office/drawing/2010/main">
                <a:solidFill>
                  <a:srgbClr val="CC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17" tIns="60958" rIns="121917" bIns="60958" anchor="ctr"/>
          <a:lstStyle/>
          <a:p>
            <a:pPr>
              <a:defRPr/>
            </a:pPr>
            <a:r>
              <a:rPr lang="zh-CN" altLang="en-US" sz="2400" b="1" dirty="0">
                <a:solidFill>
                  <a:srgbClr val="1E94D8"/>
                </a:solidFill>
                <a:latin typeface="Arial" panose="020B0604020202020204" pitchFamily="34" charset="0"/>
                <a:ea typeface="宋体" panose="02010600030101010101" pitchFamily="2" charset="-122"/>
              </a:rPr>
              <a:t>犯错误的影响不太大的场景</a:t>
            </a:r>
            <a:endParaRPr lang="en-US" altLang="zh-CN" sz="2400" b="1" dirty="0">
              <a:solidFill>
                <a:srgbClr val="1E94D8"/>
              </a:solidFill>
              <a:latin typeface="Arial" panose="020B0604020202020204" pitchFamily="34" charset="0"/>
            </a:endParaRPr>
          </a:p>
        </p:txBody>
      </p:sp>
      <p:sp>
        <p:nvSpPr>
          <p:cNvPr id="39070" name="AutoShape 158"/>
          <p:cNvSpPr/>
          <p:nvPr/>
        </p:nvSpPr>
        <p:spPr bwMode="black">
          <a:xfrm>
            <a:off x="9245230" y="3653202"/>
            <a:ext cx="2634727" cy="357188"/>
          </a:xfrm>
          <a:prstGeom prst="accentCallout2">
            <a:avLst>
              <a:gd name="adj1" fmla="val 32000"/>
              <a:gd name="adj2" fmla="val -4463"/>
              <a:gd name="adj3" fmla="val 32000"/>
              <a:gd name="adj4" fmla="val -12639"/>
              <a:gd name="adj5" fmla="val -18607"/>
              <a:gd name="adj6" fmla="val -17961"/>
            </a:avLst>
          </a:prstGeom>
          <a:noFill/>
          <a:ln w="9525">
            <a:solidFill>
              <a:schemeClr val="accent2"/>
            </a:solidFill>
            <a:miter lim="800000"/>
            <a:tailEnd type="diamond" w="med" len="med"/>
          </a:ln>
          <a:effectLst/>
          <a:scene3d>
            <a:camera prst="perspectiveLeft"/>
            <a:lightRig rig="threePt" dir="t"/>
          </a:scene3d>
          <a:extLst>
            <a:ext uri="{909E8E84-426E-40DD-AFC4-6F175D3DCCD1}">
              <a14:hiddenFill xmlns:a14="http://schemas.microsoft.com/office/drawing/2010/main">
                <a:solidFill>
                  <a:srgbClr val="CC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17" tIns="60958" rIns="121917" bIns="60958" anchor="ctr"/>
          <a:lstStyle/>
          <a:p>
            <a:pPr>
              <a:defRPr/>
            </a:pPr>
            <a:r>
              <a:rPr lang="zh-CN" altLang="en-US" sz="2400" b="1" dirty="0">
                <a:solidFill>
                  <a:srgbClr val="1E94D8"/>
                </a:solidFill>
                <a:latin typeface="Arial" panose="020B0604020202020204" pitchFamily="34" charset="0"/>
                <a:ea typeface="宋体" panose="02010600030101010101" pitchFamily="2" charset="-122"/>
              </a:rPr>
              <a:t>辅助人类完成重复性的具体工作，真正能够提高社会生产力</a:t>
            </a:r>
          </a:p>
          <a:p>
            <a:pPr>
              <a:defRPr/>
            </a:pPr>
            <a:endParaRPr lang="en-US" altLang="zh-CN" sz="2400" b="1" dirty="0">
              <a:solidFill>
                <a:srgbClr val="1E94D8"/>
              </a:solidFill>
              <a:latin typeface="Arial" panose="020B0604020202020204" pitchFamily="34" charset="0"/>
            </a:endParaRPr>
          </a:p>
        </p:txBody>
      </p:sp>
      <p:sp>
        <p:nvSpPr>
          <p:cNvPr id="15366" name="Oval 4"/>
          <p:cNvSpPr>
            <a:spLocks noChangeArrowheads="1"/>
          </p:cNvSpPr>
          <p:nvPr/>
        </p:nvSpPr>
        <p:spPr bwMode="invGray">
          <a:xfrm flipH="1">
            <a:off x="5082117" y="2971801"/>
            <a:ext cx="1767416" cy="1325033"/>
          </a:xfrm>
          <a:prstGeom prst="ellipse">
            <a:avLst/>
          </a:prstGeom>
          <a:solidFill>
            <a:srgbClr val="FFFFFF">
              <a:alpha val="50195"/>
            </a:srgb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67" name="Line 5"/>
          <p:cNvSpPr>
            <a:spLocks noChangeShapeType="1"/>
          </p:cNvSpPr>
          <p:nvPr/>
        </p:nvSpPr>
        <p:spPr bwMode="invGray">
          <a:xfrm flipH="1">
            <a:off x="6051551" y="3752851"/>
            <a:ext cx="16383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lIns="121917" tIns="60958" rIns="121917" bIns="60958" anchor="ctr"/>
          <a:lstStyle/>
          <a:p>
            <a:endParaRPr lang="zh-CN" altLang="en-US"/>
          </a:p>
        </p:txBody>
      </p:sp>
      <p:sp>
        <p:nvSpPr>
          <p:cNvPr id="15368" name="Line 6"/>
          <p:cNvSpPr>
            <a:spLocks noChangeShapeType="1"/>
          </p:cNvSpPr>
          <p:nvPr/>
        </p:nvSpPr>
        <p:spPr bwMode="invGray">
          <a:xfrm flipH="1">
            <a:off x="5801784" y="2755901"/>
            <a:ext cx="999067" cy="7493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lIns="121917" tIns="60958" rIns="121917" bIns="60958" anchor="ctr"/>
          <a:lstStyle/>
          <a:p>
            <a:endParaRPr lang="zh-CN" altLang="en-US"/>
          </a:p>
        </p:txBody>
      </p:sp>
      <p:sp>
        <p:nvSpPr>
          <p:cNvPr id="15369" name="Line 7"/>
          <p:cNvSpPr>
            <a:spLocks noChangeShapeType="1"/>
          </p:cNvSpPr>
          <p:nvPr/>
        </p:nvSpPr>
        <p:spPr bwMode="invGray">
          <a:xfrm>
            <a:off x="5814484" y="4019552"/>
            <a:ext cx="973667" cy="93344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lIns="121917" tIns="60958" rIns="121917" bIns="60958" anchor="ctr"/>
          <a:lstStyle/>
          <a:p>
            <a:endParaRPr lang="zh-CN" altLang="en-US"/>
          </a:p>
        </p:txBody>
      </p:sp>
      <p:sp>
        <p:nvSpPr>
          <p:cNvPr id="15370" name="Line 8"/>
          <p:cNvSpPr>
            <a:spLocks noChangeShapeType="1"/>
          </p:cNvSpPr>
          <p:nvPr/>
        </p:nvSpPr>
        <p:spPr bwMode="invGray">
          <a:xfrm flipH="1">
            <a:off x="4650317" y="3941234"/>
            <a:ext cx="736600" cy="38311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lIns="121917" tIns="60958" rIns="121917" bIns="60958" anchor="ctr"/>
          <a:lstStyle/>
          <a:p>
            <a:endParaRPr lang="zh-CN" altLang="en-US"/>
          </a:p>
        </p:txBody>
      </p:sp>
      <p:sp>
        <p:nvSpPr>
          <p:cNvPr id="15371" name="Line 9"/>
          <p:cNvSpPr>
            <a:spLocks noChangeShapeType="1"/>
          </p:cNvSpPr>
          <p:nvPr/>
        </p:nvSpPr>
        <p:spPr bwMode="invGray">
          <a:xfrm flipH="1" flipV="1">
            <a:off x="4804834" y="2880784"/>
            <a:ext cx="582084" cy="685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lIns="121917" tIns="60958" rIns="121917" bIns="60958" anchor="ctr"/>
          <a:lstStyle/>
          <a:p>
            <a:endParaRPr lang="zh-CN" altLang="en-US"/>
          </a:p>
        </p:txBody>
      </p:sp>
      <p:grpSp>
        <p:nvGrpSpPr>
          <p:cNvPr id="15372" name="Group 10"/>
          <p:cNvGrpSpPr/>
          <p:nvPr/>
        </p:nvGrpSpPr>
        <p:grpSpPr bwMode="auto">
          <a:xfrm flipH="1">
            <a:off x="6546637" y="1945217"/>
            <a:ext cx="1249835" cy="1132416"/>
            <a:chOff x="2064" y="1008"/>
            <a:chExt cx="722" cy="872"/>
          </a:xfrm>
        </p:grpSpPr>
        <p:sp>
          <p:nvSpPr>
            <p:cNvPr id="15509" name="Oval 11"/>
            <p:cNvSpPr>
              <a:spLocks noChangeArrowheads="1"/>
            </p:cNvSpPr>
            <p:nvPr/>
          </p:nvSpPr>
          <p:spPr bwMode="gray">
            <a:xfrm>
              <a:off x="2064" y="1008"/>
              <a:ext cx="722" cy="727"/>
            </a:xfrm>
            <a:prstGeom prst="ellipse">
              <a:avLst/>
            </a:prstGeom>
            <a:solidFill>
              <a:srgbClr val="EAEAEA">
                <a:alpha val="50195"/>
              </a:srgb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5510" name="Group 12"/>
            <p:cNvGrpSpPr/>
            <p:nvPr/>
          </p:nvGrpSpPr>
          <p:grpSpPr bwMode="auto">
            <a:xfrm>
              <a:off x="2086" y="1031"/>
              <a:ext cx="680" cy="849"/>
              <a:chOff x="3975" y="1593"/>
              <a:chExt cx="931" cy="1163"/>
            </a:xfrm>
          </p:grpSpPr>
          <p:pic>
            <p:nvPicPr>
              <p:cNvPr id="15523" name="Picture 13" descr="circul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3975" y="1593"/>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24" name="Oval 14"/>
              <p:cNvSpPr>
                <a:spLocks noChangeArrowheads="1"/>
              </p:cNvSpPr>
              <p:nvPr/>
            </p:nvSpPr>
            <p:spPr bwMode="gray">
              <a:xfrm>
                <a:off x="3975" y="1593"/>
                <a:ext cx="931" cy="937"/>
              </a:xfrm>
              <a:prstGeom prst="ellipse">
                <a:avLst/>
              </a:prstGeom>
              <a:solidFill>
                <a:schemeClr val="hlink">
                  <a:alpha val="50195"/>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15525" name="Picture 15" descr="light_shadow1"/>
              <p:cNvPicPr>
                <a:picLocks noChangeAspect="1" noChangeArrowheads="1"/>
              </p:cNvPicPr>
              <p:nvPr/>
            </p:nvPicPr>
            <p:blipFill>
              <a:blip r:embed="rId3">
                <a:extLst>
                  <a:ext uri="{28A0092B-C50C-407E-A947-70E740481C1C}">
                    <a14:useLocalDpi xmlns:a14="http://schemas.microsoft.com/office/drawing/2010/main" val="0"/>
                  </a:ext>
                </a:extLst>
              </a:blip>
              <a:srcRect t="14285"/>
              <a:stretch>
                <a:fillRect/>
              </a:stretch>
            </p:blipFill>
            <p:spPr bwMode="gray">
              <a:xfrm>
                <a:off x="3984" y="1632"/>
                <a:ext cx="682"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526" name="Group 16"/>
              <p:cNvGrpSpPr/>
              <p:nvPr/>
            </p:nvGrpSpPr>
            <p:grpSpPr bwMode="auto">
              <a:xfrm rot="-3733502" flipH="1" flipV="1">
                <a:off x="4256" y="2247"/>
                <a:ext cx="820" cy="198"/>
                <a:chOff x="2532" y="1051"/>
                <a:chExt cx="893" cy="246"/>
              </a:xfrm>
            </p:grpSpPr>
            <p:grpSp>
              <p:nvGrpSpPr>
                <p:cNvPr id="15527" name="Group 17"/>
                <p:cNvGrpSpPr/>
                <p:nvPr/>
              </p:nvGrpSpPr>
              <p:grpSpPr bwMode="auto">
                <a:xfrm>
                  <a:off x="2532" y="1051"/>
                  <a:ext cx="743" cy="185"/>
                  <a:chOff x="1565" y="2568"/>
                  <a:chExt cx="1118" cy="279"/>
                </a:xfrm>
              </p:grpSpPr>
              <p:sp>
                <p:nvSpPr>
                  <p:cNvPr id="15533" name="AutoShape 18"/>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534" name="AutoShape 19"/>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535" name="AutoShape 20"/>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536" name="AutoShape 21"/>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5528" name="Group 22"/>
                <p:cNvGrpSpPr/>
                <p:nvPr/>
              </p:nvGrpSpPr>
              <p:grpSpPr bwMode="auto">
                <a:xfrm rot="1353540">
                  <a:off x="2682" y="1111"/>
                  <a:ext cx="743" cy="186"/>
                  <a:chOff x="1565" y="2568"/>
                  <a:chExt cx="1118" cy="279"/>
                </a:xfrm>
              </p:grpSpPr>
              <p:sp>
                <p:nvSpPr>
                  <p:cNvPr id="15529" name="AutoShape 23"/>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530" name="AutoShape 24"/>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531" name="AutoShape 25"/>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532" name="AutoShape 26"/>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nvGrpSpPr>
            <p:cNvPr id="15511" name="Group 27"/>
            <p:cNvGrpSpPr/>
            <p:nvPr/>
          </p:nvGrpSpPr>
          <p:grpSpPr bwMode="auto">
            <a:xfrm rot="-3733502" flipH="1" flipV="1">
              <a:off x="2362" y="1505"/>
              <a:ext cx="527" cy="128"/>
              <a:chOff x="2532" y="1051"/>
              <a:chExt cx="893" cy="246"/>
            </a:xfrm>
          </p:grpSpPr>
          <p:grpSp>
            <p:nvGrpSpPr>
              <p:cNvPr id="15513" name="Group 28"/>
              <p:cNvGrpSpPr/>
              <p:nvPr/>
            </p:nvGrpSpPr>
            <p:grpSpPr bwMode="auto">
              <a:xfrm>
                <a:off x="2532" y="1051"/>
                <a:ext cx="743" cy="185"/>
                <a:chOff x="1565" y="2568"/>
                <a:chExt cx="1118" cy="279"/>
              </a:xfrm>
            </p:grpSpPr>
            <p:sp>
              <p:nvSpPr>
                <p:cNvPr id="15519" name="AutoShape 29"/>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520" name="AutoShape 30"/>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521" name="AutoShape 31"/>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522" name="AutoShape 32"/>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5514" name="Group 33"/>
              <p:cNvGrpSpPr/>
              <p:nvPr/>
            </p:nvGrpSpPr>
            <p:grpSpPr bwMode="auto">
              <a:xfrm rot="1353540">
                <a:off x="2682" y="1111"/>
                <a:ext cx="743" cy="186"/>
                <a:chOff x="1565" y="2568"/>
                <a:chExt cx="1118" cy="279"/>
              </a:xfrm>
            </p:grpSpPr>
            <p:sp>
              <p:nvSpPr>
                <p:cNvPr id="15515" name="AutoShape 34"/>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516" name="AutoShape 35"/>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517" name="AutoShape 36"/>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518" name="AutoShape 37"/>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5512" name="Rectangle 38"/>
            <p:cNvSpPr>
              <a:spLocks noChangeArrowheads="1"/>
            </p:cNvSpPr>
            <p:nvPr/>
          </p:nvSpPr>
          <p:spPr bwMode="gray">
            <a:xfrm>
              <a:off x="2217" y="1187"/>
              <a:ext cx="420" cy="320"/>
            </a:xfrm>
            <a:prstGeom prst="rect">
              <a:avLst/>
            </a:prstGeom>
            <a:noFill/>
            <a:ln>
              <a:noFill/>
            </a:ln>
            <a:effectLst/>
            <a:extLst>
              <a:ext uri="{909E8E84-426E-40DD-AFC4-6F175D3DCCD1}">
                <a14:hiddenFill xmlns:a14="http://schemas.microsoft.com/office/drawing/2010/main">
                  <a:gradFill rotWithShape="1">
                    <a:gsLst>
                      <a:gs pos="0">
                        <a:srgbClr val="395E89"/>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100" b="1" dirty="0">
                  <a:solidFill>
                    <a:srgbClr val="C00000"/>
                  </a:solidFill>
                </a:rPr>
                <a:t>容错</a:t>
              </a:r>
              <a:endParaRPr lang="en-US" altLang="zh-CN" sz="2100" b="1" dirty="0">
                <a:solidFill>
                  <a:srgbClr val="C00000"/>
                </a:solidFill>
              </a:endParaRPr>
            </a:p>
          </p:txBody>
        </p:sp>
      </p:grpSp>
      <p:grpSp>
        <p:nvGrpSpPr>
          <p:cNvPr id="15373" name="Group 39"/>
          <p:cNvGrpSpPr/>
          <p:nvPr/>
        </p:nvGrpSpPr>
        <p:grpSpPr bwMode="auto">
          <a:xfrm flipH="1">
            <a:off x="7626351" y="3183467"/>
            <a:ext cx="1250949" cy="1134533"/>
            <a:chOff x="2064" y="1008"/>
            <a:chExt cx="722" cy="873"/>
          </a:xfrm>
        </p:grpSpPr>
        <p:sp>
          <p:nvSpPr>
            <p:cNvPr id="15481" name="Oval 40"/>
            <p:cNvSpPr>
              <a:spLocks noChangeArrowheads="1"/>
            </p:cNvSpPr>
            <p:nvPr/>
          </p:nvSpPr>
          <p:spPr bwMode="gray">
            <a:xfrm>
              <a:off x="2064" y="1008"/>
              <a:ext cx="722" cy="727"/>
            </a:xfrm>
            <a:prstGeom prst="ellipse">
              <a:avLst/>
            </a:prstGeom>
            <a:solidFill>
              <a:srgbClr val="EAEAEA">
                <a:alpha val="50195"/>
              </a:srgb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5482" name="Group 41"/>
            <p:cNvGrpSpPr/>
            <p:nvPr/>
          </p:nvGrpSpPr>
          <p:grpSpPr bwMode="auto">
            <a:xfrm>
              <a:off x="2084" y="1031"/>
              <a:ext cx="681" cy="850"/>
              <a:chOff x="3975" y="1592"/>
              <a:chExt cx="933" cy="1164"/>
            </a:xfrm>
          </p:grpSpPr>
          <p:pic>
            <p:nvPicPr>
              <p:cNvPr id="15495" name="Picture 42" descr="circuler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975" y="1593"/>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96" name="Oval 43"/>
              <p:cNvSpPr>
                <a:spLocks noChangeArrowheads="1"/>
              </p:cNvSpPr>
              <p:nvPr/>
            </p:nvSpPr>
            <p:spPr bwMode="gray">
              <a:xfrm>
                <a:off x="3977" y="1592"/>
                <a:ext cx="931" cy="937"/>
              </a:xfrm>
              <a:prstGeom prst="ellipse">
                <a:avLst/>
              </a:prstGeom>
              <a:solidFill>
                <a:schemeClr val="accent2">
                  <a:alpha val="50195"/>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15497" name="Picture 44" descr="light_shadow1"/>
              <p:cNvPicPr>
                <a:picLocks noChangeAspect="1" noChangeArrowheads="1"/>
              </p:cNvPicPr>
              <p:nvPr/>
            </p:nvPicPr>
            <p:blipFill>
              <a:blip r:embed="rId5">
                <a:extLst>
                  <a:ext uri="{28A0092B-C50C-407E-A947-70E740481C1C}">
                    <a14:useLocalDpi xmlns:a14="http://schemas.microsoft.com/office/drawing/2010/main" val="0"/>
                  </a:ext>
                </a:extLst>
              </a:blip>
              <a:srcRect t="14285"/>
              <a:stretch>
                <a:fillRect/>
              </a:stretch>
            </p:blipFill>
            <p:spPr bwMode="gray">
              <a:xfrm>
                <a:off x="3984" y="1632"/>
                <a:ext cx="682"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498" name="Group 45"/>
              <p:cNvGrpSpPr/>
              <p:nvPr/>
            </p:nvGrpSpPr>
            <p:grpSpPr bwMode="auto">
              <a:xfrm rot="-3733502" flipH="1" flipV="1">
                <a:off x="4256" y="2247"/>
                <a:ext cx="820" cy="198"/>
                <a:chOff x="2532" y="1051"/>
                <a:chExt cx="893" cy="246"/>
              </a:xfrm>
            </p:grpSpPr>
            <p:grpSp>
              <p:nvGrpSpPr>
                <p:cNvPr id="15499" name="Group 46"/>
                <p:cNvGrpSpPr/>
                <p:nvPr/>
              </p:nvGrpSpPr>
              <p:grpSpPr bwMode="auto">
                <a:xfrm>
                  <a:off x="2532" y="1051"/>
                  <a:ext cx="743" cy="185"/>
                  <a:chOff x="1565" y="2568"/>
                  <a:chExt cx="1118" cy="279"/>
                </a:xfrm>
              </p:grpSpPr>
              <p:sp>
                <p:nvSpPr>
                  <p:cNvPr id="15505" name="AutoShape 47"/>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506" name="AutoShape 48"/>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507" name="AutoShape 49"/>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508" name="AutoShape 50"/>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5500" name="Group 51"/>
                <p:cNvGrpSpPr/>
                <p:nvPr/>
              </p:nvGrpSpPr>
              <p:grpSpPr bwMode="auto">
                <a:xfrm rot="1353540">
                  <a:off x="2682" y="1111"/>
                  <a:ext cx="743" cy="186"/>
                  <a:chOff x="1565" y="2568"/>
                  <a:chExt cx="1118" cy="279"/>
                </a:xfrm>
              </p:grpSpPr>
              <p:sp>
                <p:nvSpPr>
                  <p:cNvPr id="15501" name="AutoShape 52"/>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502" name="AutoShape 53"/>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503" name="AutoShape 54"/>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504" name="AutoShape 55"/>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nvGrpSpPr>
            <p:cNvPr id="15483" name="Group 56"/>
            <p:cNvGrpSpPr/>
            <p:nvPr/>
          </p:nvGrpSpPr>
          <p:grpSpPr bwMode="auto">
            <a:xfrm rot="-3733502" flipH="1" flipV="1">
              <a:off x="2362" y="1505"/>
              <a:ext cx="527" cy="128"/>
              <a:chOff x="2532" y="1051"/>
              <a:chExt cx="893" cy="246"/>
            </a:xfrm>
          </p:grpSpPr>
          <p:grpSp>
            <p:nvGrpSpPr>
              <p:cNvPr id="15485" name="Group 57"/>
              <p:cNvGrpSpPr/>
              <p:nvPr/>
            </p:nvGrpSpPr>
            <p:grpSpPr bwMode="auto">
              <a:xfrm>
                <a:off x="2532" y="1051"/>
                <a:ext cx="743" cy="185"/>
                <a:chOff x="1565" y="2568"/>
                <a:chExt cx="1118" cy="279"/>
              </a:xfrm>
            </p:grpSpPr>
            <p:sp>
              <p:nvSpPr>
                <p:cNvPr id="15491" name="AutoShape 58"/>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92" name="AutoShape 59"/>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93" name="AutoShape 60"/>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94" name="AutoShape 61"/>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5486" name="Group 62"/>
              <p:cNvGrpSpPr/>
              <p:nvPr/>
            </p:nvGrpSpPr>
            <p:grpSpPr bwMode="auto">
              <a:xfrm rot="1353540">
                <a:off x="2682" y="1111"/>
                <a:ext cx="743" cy="186"/>
                <a:chOff x="1565" y="2568"/>
                <a:chExt cx="1118" cy="279"/>
              </a:xfrm>
            </p:grpSpPr>
            <p:sp>
              <p:nvSpPr>
                <p:cNvPr id="15487" name="AutoShape 63"/>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88" name="AutoShape 64"/>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89" name="AutoShape 65"/>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90" name="AutoShape 66"/>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5484" name="Rectangle 67"/>
            <p:cNvSpPr>
              <a:spLocks noChangeArrowheads="1"/>
            </p:cNvSpPr>
            <p:nvPr/>
          </p:nvSpPr>
          <p:spPr bwMode="gray">
            <a:xfrm>
              <a:off x="2138" y="1197"/>
              <a:ext cx="576" cy="320"/>
            </a:xfrm>
            <a:prstGeom prst="rect">
              <a:avLst/>
            </a:prstGeom>
            <a:noFill/>
            <a:ln>
              <a:noFill/>
            </a:ln>
            <a:effectLst/>
            <a:extLst>
              <a:ext uri="{909E8E84-426E-40DD-AFC4-6F175D3DCCD1}">
                <a14:hiddenFill xmlns:a14="http://schemas.microsoft.com/office/drawing/2010/main">
                  <a:gradFill rotWithShape="1">
                    <a:gsLst>
                      <a:gs pos="0">
                        <a:srgbClr val="395E89"/>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100" b="1" dirty="0">
                  <a:solidFill>
                    <a:srgbClr val="C00000"/>
                  </a:solidFill>
                </a:rPr>
                <a:t>生产力</a:t>
              </a:r>
              <a:endParaRPr lang="en-US" altLang="zh-CN" sz="2100" b="1" dirty="0">
                <a:solidFill>
                  <a:srgbClr val="C00000"/>
                </a:solidFill>
              </a:endParaRPr>
            </a:p>
          </p:txBody>
        </p:sp>
      </p:grpSp>
      <p:grpSp>
        <p:nvGrpSpPr>
          <p:cNvPr id="15374" name="Group 68"/>
          <p:cNvGrpSpPr/>
          <p:nvPr/>
        </p:nvGrpSpPr>
        <p:grpSpPr bwMode="auto">
          <a:xfrm flipH="1">
            <a:off x="6599768" y="4648201"/>
            <a:ext cx="1250951" cy="1132417"/>
            <a:chOff x="2064" y="1008"/>
            <a:chExt cx="722" cy="872"/>
          </a:xfrm>
        </p:grpSpPr>
        <p:sp>
          <p:nvSpPr>
            <p:cNvPr id="15453" name="Oval 69"/>
            <p:cNvSpPr>
              <a:spLocks noChangeArrowheads="1"/>
            </p:cNvSpPr>
            <p:nvPr/>
          </p:nvSpPr>
          <p:spPr bwMode="gray">
            <a:xfrm>
              <a:off x="2064" y="1008"/>
              <a:ext cx="722" cy="727"/>
            </a:xfrm>
            <a:prstGeom prst="ellipse">
              <a:avLst/>
            </a:prstGeom>
            <a:solidFill>
              <a:srgbClr val="EAEAEA">
                <a:alpha val="50195"/>
              </a:srgb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5454" name="Group 70"/>
            <p:cNvGrpSpPr/>
            <p:nvPr/>
          </p:nvGrpSpPr>
          <p:grpSpPr bwMode="auto">
            <a:xfrm>
              <a:off x="2086" y="1031"/>
              <a:ext cx="680" cy="849"/>
              <a:chOff x="3975" y="1593"/>
              <a:chExt cx="931" cy="1163"/>
            </a:xfrm>
          </p:grpSpPr>
          <p:pic>
            <p:nvPicPr>
              <p:cNvPr id="15467" name="Picture 71" descr="circuler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975" y="1593"/>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8" name="Oval 72"/>
              <p:cNvSpPr>
                <a:spLocks noChangeArrowheads="1"/>
              </p:cNvSpPr>
              <p:nvPr/>
            </p:nvSpPr>
            <p:spPr bwMode="gray">
              <a:xfrm>
                <a:off x="3975" y="1593"/>
                <a:ext cx="931" cy="937"/>
              </a:xfrm>
              <a:prstGeom prst="ellipse">
                <a:avLst/>
              </a:prstGeom>
              <a:solidFill>
                <a:schemeClr val="accent1">
                  <a:alpha val="50195"/>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15469" name="Picture 73" descr="light_shadow1"/>
              <p:cNvPicPr>
                <a:picLocks noChangeAspect="1" noChangeArrowheads="1"/>
              </p:cNvPicPr>
              <p:nvPr/>
            </p:nvPicPr>
            <p:blipFill>
              <a:blip r:embed="rId6">
                <a:extLst>
                  <a:ext uri="{28A0092B-C50C-407E-A947-70E740481C1C}">
                    <a14:useLocalDpi xmlns:a14="http://schemas.microsoft.com/office/drawing/2010/main" val="0"/>
                  </a:ext>
                </a:extLst>
              </a:blip>
              <a:srcRect t="14285"/>
              <a:stretch>
                <a:fillRect/>
              </a:stretch>
            </p:blipFill>
            <p:spPr bwMode="gray">
              <a:xfrm>
                <a:off x="3984" y="1632"/>
                <a:ext cx="682"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470" name="Group 74"/>
              <p:cNvGrpSpPr/>
              <p:nvPr/>
            </p:nvGrpSpPr>
            <p:grpSpPr bwMode="auto">
              <a:xfrm rot="-3733502" flipH="1" flipV="1">
                <a:off x="4256" y="2247"/>
                <a:ext cx="820" cy="198"/>
                <a:chOff x="2532" y="1051"/>
                <a:chExt cx="893" cy="246"/>
              </a:xfrm>
            </p:grpSpPr>
            <p:grpSp>
              <p:nvGrpSpPr>
                <p:cNvPr id="15471" name="Group 75"/>
                <p:cNvGrpSpPr/>
                <p:nvPr/>
              </p:nvGrpSpPr>
              <p:grpSpPr bwMode="auto">
                <a:xfrm>
                  <a:off x="2532" y="1051"/>
                  <a:ext cx="743" cy="185"/>
                  <a:chOff x="1565" y="2568"/>
                  <a:chExt cx="1118" cy="279"/>
                </a:xfrm>
              </p:grpSpPr>
              <p:sp>
                <p:nvSpPr>
                  <p:cNvPr id="15477" name="AutoShape 76"/>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78" name="AutoShape 77"/>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79" name="AutoShape 78"/>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80" name="AutoShape 79"/>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5472" name="Group 80"/>
                <p:cNvGrpSpPr/>
                <p:nvPr/>
              </p:nvGrpSpPr>
              <p:grpSpPr bwMode="auto">
                <a:xfrm rot="1353540">
                  <a:off x="2682" y="1111"/>
                  <a:ext cx="743" cy="186"/>
                  <a:chOff x="1565" y="2568"/>
                  <a:chExt cx="1118" cy="279"/>
                </a:xfrm>
              </p:grpSpPr>
              <p:sp>
                <p:nvSpPr>
                  <p:cNvPr id="15473" name="AutoShape 81"/>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74" name="AutoShape 82"/>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75" name="AutoShape 83"/>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76" name="AutoShape 84"/>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nvGrpSpPr>
            <p:cNvPr id="15455" name="Group 85"/>
            <p:cNvGrpSpPr/>
            <p:nvPr/>
          </p:nvGrpSpPr>
          <p:grpSpPr bwMode="auto">
            <a:xfrm rot="-3733502" flipH="1" flipV="1">
              <a:off x="2362" y="1505"/>
              <a:ext cx="527" cy="128"/>
              <a:chOff x="2532" y="1051"/>
              <a:chExt cx="893" cy="246"/>
            </a:xfrm>
          </p:grpSpPr>
          <p:grpSp>
            <p:nvGrpSpPr>
              <p:cNvPr id="15457" name="Group 86"/>
              <p:cNvGrpSpPr/>
              <p:nvPr/>
            </p:nvGrpSpPr>
            <p:grpSpPr bwMode="auto">
              <a:xfrm>
                <a:off x="2532" y="1051"/>
                <a:ext cx="743" cy="185"/>
                <a:chOff x="1565" y="2568"/>
                <a:chExt cx="1118" cy="279"/>
              </a:xfrm>
            </p:grpSpPr>
            <p:sp>
              <p:nvSpPr>
                <p:cNvPr id="15463" name="AutoShape 87"/>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64" name="AutoShape 88"/>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65" name="AutoShape 89"/>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66" name="AutoShape 90"/>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5458" name="Group 91"/>
              <p:cNvGrpSpPr/>
              <p:nvPr/>
            </p:nvGrpSpPr>
            <p:grpSpPr bwMode="auto">
              <a:xfrm rot="1353540">
                <a:off x="2682" y="1111"/>
                <a:ext cx="743" cy="186"/>
                <a:chOff x="1565" y="2568"/>
                <a:chExt cx="1118" cy="279"/>
              </a:xfrm>
            </p:grpSpPr>
            <p:sp>
              <p:nvSpPr>
                <p:cNvPr id="15459" name="AutoShape 92"/>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60" name="AutoShape 93"/>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61" name="AutoShape 94"/>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62" name="AutoShape 95"/>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5456" name="Rectangle 96"/>
            <p:cNvSpPr>
              <a:spLocks noChangeArrowheads="1"/>
            </p:cNvSpPr>
            <p:nvPr/>
          </p:nvSpPr>
          <p:spPr bwMode="gray">
            <a:xfrm>
              <a:off x="2217" y="1209"/>
              <a:ext cx="419" cy="320"/>
            </a:xfrm>
            <a:prstGeom prst="rect">
              <a:avLst/>
            </a:prstGeom>
            <a:noFill/>
            <a:ln>
              <a:noFill/>
            </a:ln>
            <a:effectLst/>
            <a:extLst>
              <a:ext uri="{909E8E84-426E-40DD-AFC4-6F175D3DCCD1}">
                <a14:hiddenFill xmlns:a14="http://schemas.microsoft.com/office/drawing/2010/main">
                  <a:gradFill rotWithShape="1">
                    <a:gsLst>
                      <a:gs pos="0">
                        <a:srgbClr val="395E89"/>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100" b="1" dirty="0">
                  <a:solidFill>
                    <a:srgbClr val="C00000"/>
                  </a:solidFill>
                </a:rPr>
                <a:t>成熟</a:t>
              </a:r>
              <a:endParaRPr lang="en-US" altLang="zh-CN" sz="2100" b="1" dirty="0">
                <a:solidFill>
                  <a:srgbClr val="C00000"/>
                </a:solidFill>
              </a:endParaRPr>
            </a:p>
          </p:txBody>
        </p:sp>
      </p:grpSp>
      <p:grpSp>
        <p:nvGrpSpPr>
          <p:cNvPr id="15375" name="Group 97"/>
          <p:cNvGrpSpPr/>
          <p:nvPr/>
        </p:nvGrpSpPr>
        <p:grpSpPr bwMode="auto">
          <a:xfrm flipH="1">
            <a:off x="3266286" y="4028017"/>
            <a:ext cx="1500446" cy="1132416"/>
            <a:chOff x="2064" y="1008"/>
            <a:chExt cx="736" cy="872"/>
          </a:xfrm>
        </p:grpSpPr>
        <p:sp>
          <p:nvSpPr>
            <p:cNvPr id="15425" name="Oval 98"/>
            <p:cNvSpPr>
              <a:spLocks noChangeArrowheads="1"/>
            </p:cNvSpPr>
            <p:nvPr/>
          </p:nvSpPr>
          <p:spPr bwMode="gray">
            <a:xfrm>
              <a:off x="2064" y="1008"/>
              <a:ext cx="722" cy="727"/>
            </a:xfrm>
            <a:prstGeom prst="ellipse">
              <a:avLst/>
            </a:prstGeom>
            <a:solidFill>
              <a:srgbClr val="EAEAEA">
                <a:alpha val="50195"/>
              </a:srgb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5426" name="Group 99"/>
            <p:cNvGrpSpPr/>
            <p:nvPr/>
          </p:nvGrpSpPr>
          <p:grpSpPr bwMode="auto">
            <a:xfrm>
              <a:off x="2079" y="1031"/>
              <a:ext cx="683" cy="849"/>
              <a:chOff x="3965" y="1593"/>
              <a:chExt cx="935" cy="1163"/>
            </a:xfrm>
          </p:grpSpPr>
          <p:pic>
            <p:nvPicPr>
              <p:cNvPr id="15439" name="Picture 100" descr="circuler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975" y="1593"/>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40" name="Oval 101"/>
              <p:cNvSpPr>
                <a:spLocks noChangeArrowheads="1"/>
              </p:cNvSpPr>
              <p:nvPr/>
            </p:nvSpPr>
            <p:spPr bwMode="gray">
              <a:xfrm>
                <a:off x="3965" y="1607"/>
                <a:ext cx="931" cy="937"/>
              </a:xfrm>
              <a:prstGeom prst="ellipse">
                <a:avLst/>
              </a:prstGeom>
              <a:solidFill>
                <a:schemeClr val="bg1">
                  <a:alpha val="50195"/>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15441" name="Picture 102" descr="light_shadow1"/>
              <p:cNvPicPr>
                <a:picLocks noChangeAspect="1" noChangeArrowheads="1"/>
              </p:cNvPicPr>
              <p:nvPr/>
            </p:nvPicPr>
            <p:blipFill>
              <a:blip r:embed="rId6">
                <a:extLst>
                  <a:ext uri="{28A0092B-C50C-407E-A947-70E740481C1C}">
                    <a14:useLocalDpi xmlns:a14="http://schemas.microsoft.com/office/drawing/2010/main" val="0"/>
                  </a:ext>
                </a:extLst>
              </a:blip>
              <a:srcRect t="14285"/>
              <a:stretch>
                <a:fillRect/>
              </a:stretch>
            </p:blipFill>
            <p:spPr bwMode="gray">
              <a:xfrm>
                <a:off x="4147" y="1644"/>
                <a:ext cx="682"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442" name="Group 103"/>
              <p:cNvGrpSpPr/>
              <p:nvPr/>
            </p:nvGrpSpPr>
            <p:grpSpPr bwMode="auto">
              <a:xfrm rot="-3733502" flipH="1" flipV="1">
                <a:off x="4256" y="2247"/>
                <a:ext cx="820" cy="198"/>
                <a:chOff x="2532" y="1051"/>
                <a:chExt cx="893" cy="246"/>
              </a:xfrm>
            </p:grpSpPr>
            <p:grpSp>
              <p:nvGrpSpPr>
                <p:cNvPr id="15443" name="Group 104"/>
                <p:cNvGrpSpPr/>
                <p:nvPr/>
              </p:nvGrpSpPr>
              <p:grpSpPr bwMode="auto">
                <a:xfrm>
                  <a:off x="2532" y="1051"/>
                  <a:ext cx="743" cy="185"/>
                  <a:chOff x="1565" y="2568"/>
                  <a:chExt cx="1118" cy="279"/>
                </a:xfrm>
              </p:grpSpPr>
              <p:sp>
                <p:nvSpPr>
                  <p:cNvPr id="15449" name="AutoShape 10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50" name="AutoShape 10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51" name="AutoShape 10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52" name="AutoShape 10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5444" name="Group 109"/>
                <p:cNvGrpSpPr/>
                <p:nvPr/>
              </p:nvGrpSpPr>
              <p:grpSpPr bwMode="auto">
                <a:xfrm rot="1353540">
                  <a:off x="2682" y="1111"/>
                  <a:ext cx="743" cy="186"/>
                  <a:chOff x="1565" y="2568"/>
                  <a:chExt cx="1118" cy="279"/>
                </a:xfrm>
              </p:grpSpPr>
              <p:sp>
                <p:nvSpPr>
                  <p:cNvPr id="15445" name="AutoShape 11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46" name="AutoShape 11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47" name="AutoShape 11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48" name="AutoShape 11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nvGrpSpPr>
            <p:cNvPr id="15427" name="Group 114"/>
            <p:cNvGrpSpPr/>
            <p:nvPr/>
          </p:nvGrpSpPr>
          <p:grpSpPr bwMode="auto">
            <a:xfrm rot="-3733502" flipH="1" flipV="1">
              <a:off x="2362" y="1505"/>
              <a:ext cx="527" cy="128"/>
              <a:chOff x="2532" y="1051"/>
              <a:chExt cx="893" cy="246"/>
            </a:xfrm>
          </p:grpSpPr>
          <p:grpSp>
            <p:nvGrpSpPr>
              <p:cNvPr id="15429" name="Group 115"/>
              <p:cNvGrpSpPr/>
              <p:nvPr/>
            </p:nvGrpSpPr>
            <p:grpSpPr bwMode="auto">
              <a:xfrm>
                <a:off x="2532" y="1051"/>
                <a:ext cx="743" cy="185"/>
                <a:chOff x="1565" y="2568"/>
                <a:chExt cx="1118" cy="279"/>
              </a:xfrm>
            </p:grpSpPr>
            <p:sp>
              <p:nvSpPr>
                <p:cNvPr id="15435" name="AutoShape 116"/>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36" name="AutoShape 117"/>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37" name="AutoShape 118"/>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38" name="AutoShape 119"/>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5430" name="Group 120"/>
              <p:cNvGrpSpPr/>
              <p:nvPr/>
            </p:nvGrpSpPr>
            <p:grpSpPr bwMode="auto">
              <a:xfrm rot="1353540">
                <a:off x="2682" y="1111"/>
                <a:ext cx="743" cy="186"/>
                <a:chOff x="1565" y="2568"/>
                <a:chExt cx="1118" cy="279"/>
              </a:xfrm>
            </p:grpSpPr>
            <p:sp>
              <p:nvSpPr>
                <p:cNvPr id="15431" name="AutoShape 121"/>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32" name="AutoShape 122"/>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33" name="AutoShape 123"/>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34" name="AutoShape 124"/>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5428" name="Rectangle 125"/>
            <p:cNvSpPr>
              <a:spLocks noChangeArrowheads="1"/>
            </p:cNvSpPr>
            <p:nvPr/>
          </p:nvSpPr>
          <p:spPr bwMode="gray">
            <a:xfrm>
              <a:off x="2068" y="1218"/>
              <a:ext cx="732" cy="320"/>
            </a:xfrm>
            <a:prstGeom prst="rect">
              <a:avLst/>
            </a:prstGeom>
            <a:noFill/>
            <a:ln>
              <a:noFill/>
            </a:ln>
            <a:effectLst/>
            <a:extLst>
              <a:ext uri="{909E8E84-426E-40DD-AFC4-6F175D3DCCD1}">
                <a14:hiddenFill xmlns:a14="http://schemas.microsoft.com/office/drawing/2010/main">
                  <a:gradFill rotWithShape="1">
                    <a:gsLst>
                      <a:gs pos="0">
                        <a:srgbClr val="395E89"/>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100" b="1" dirty="0">
                  <a:solidFill>
                    <a:srgbClr val="C00000"/>
                  </a:solidFill>
                </a:rPr>
                <a:t>封闭可控</a:t>
              </a:r>
              <a:endParaRPr lang="en-US" altLang="zh-CN" sz="2100" b="1" dirty="0">
                <a:solidFill>
                  <a:srgbClr val="C00000"/>
                </a:solidFill>
              </a:endParaRPr>
            </a:p>
          </p:txBody>
        </p:sp>
      </p:grpSp>
      <p:grpSp>
        <p:nvGrpSpPr>
          <p:cNvPr id="15376" name="Group 126"/>
          <p:cNvGrpSpPr/>
          <p:nvPr/>
        </p:nvGrpSpPr>
        <p:grpSpPr bwMode="auto">
          <a:xfrm flipH="1">
            <a:off x="3970176" y="2044700"/>
            <a:ext cx="1361709" cy="1134533"/>
            <a:chOff x="2064" y="1008"/>
            <a:chExt cx="722" cy="872"/>
          </a:xfrm>
        </p:grpSpPr>
        <p:sp>
          <p:nvSpPr>
            <p:cNvPr id="15397" name="Oval 127"/>
            <p:cNvSpPr>
              <a:spLocks noChangeArrowheads="1"/>
            </p:cNvSpPr>
            <p:nvPr/>
          </p:nvSpPr>
          <p:spPr bwMode="gray">
            <a:xfrm>
              <a:off x="2064" y="1008"/>
              <a:ext cx="722" cy="727"/>
            </a:xfrm>
            <a:prstGeom prst="ellipse">
              <a:avLst/>
            </a:prstGeom>
            <a:solidFill>
              <a:srgbClr val="EAEAEA">
                <a:alpha val="50195"/>
              </a:srgb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5398" name="Group 128"/>
            <p:cNvGrpSpPr/>
            <p:nvPr/>
          </p:nvGrpSpPr>
          <p:grpSpPr bwMode="auto">
            <a:xfrm>
              <a:off x="2070" y="1031"/>
              <a:ext cx="698" cy="849"/>
              <a:chOff x="3951" y="1593"/>
              <a:chExt cx="955" cy="1163"/>
            </a:xfrm>
          </p:grpSpPr>
          <p:pic>
            <p:nvPicPr>
              <p:cNvPr id="15411" name="Picture 129" descr="circuler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975" y="1593"/>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12" name="Oval 130"/>
              <p:cNvSpPr>
                <a:spLocks noChangeArrowheads="1"/>
              </p:cNvSpPr>
              <p:nvPr/>
            </p:nvSpPr>
            <p:spPr bwMode="gray">
              <a:xfrm>
                <a:off x="3975" y="1593"/>
                <a:ext cx="931" cy="937"/>
              </a:xfrm>
              <a:prstGeom prst="ellipse">
                <a:avLst/>
              </a:prstGeom>
              <a:solidFill>
                <a:schemeClr val="folHlink">
                  <a:alpha val="50195"/>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15413" name="Picture 131" descr="light_shadow1"/>
              <p:cNvPicPr>
                <a:picLocks noChangeAspect="1" noChangeArrowheads="1"/>
              </p:cNvPicPr>
              <p:nvPr/>
            </p:nvPicPr>
            <p:blipFill>
              <a:blip r:embed="rId6">
                <a:extLst>
                  <a:ext uri="{28A0092B-C50C-407E-A947-70E740481C1C}">
                    <a14:useLocalDpi xmlns:a14="http://schemas.microsoft.com/office/drawing/2010/main" val="0"/>
                  </a:ext>
                </a:extLst>
              </a:blip>
              <a:srcRect t="14285"/>
              <a:stretch>
                <a:fillRect/>
              </a:stretch>
            </p:blipFill>
            <p:spPr bwMode="gray">
              <a:xfrm>
                <a:off x="3951" y="1631"/>
                <a:ext cx="682"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414" name="Group 132"/>
              <p:cNvGrpSpPr/>
              <p:nvPr/>
            </p:nvGrpSpPr>
            <p:grpSpPr bwMode="auto">
              <a:xfrm rot="-3733502" flipH="1" flipV="1">
                <a:off x="4256" y="2247"/>
                <a:ext cx="820" cy="198"/>
                <a:chOff x="2532" y="1051"/>
                <a:chExt cx="893" cy="246"/>
              </a:xfrm>
            </p:grpSpPr>
            <p:grpSp>
              <p:nvGrpSpPr>
                <p:cNvPr id="15415" name="Group 133"/>
                <p:cNvGrpSpPr/>
                <p:nvPr/>
              </p:nvGrpSpPr>
              <p:grpSpPr bwMode="auto">
                <a:xfrm>
                  <a:off x="2532" y="1051"/>
                  <a:ext cx="743" cy="185"/>
                  <a:chOff x="1565" y="2568"/>
                  <a:chExt cx="1118" cy="279"/>
                </a:xfrm>
              </p:grpSpPr>
              <p:sp>
                <p:nvSpPr>
                  <p:cNvPr id="15421" name="AutoShape 134"/>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22" name="AutoShape 135"/>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23" name="AutoShape 136"/>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24" name="AutoShape 137"/>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5416" name="Group 138"/>
                <p:cNvGrpSpPr/>
                <p:nvPr/>
              </p:nvGrpSpPr>
              <p:grpSpPr bwMode="auto">
                <a:xfrm rot="1353540">
                  <a:off x="2682" y="1111"/>
                  <a:ext cx="743" cy="186"/>
                  <a:chOff x="1565" y="2568"/>
                  <a:chExt cx="1118" cy="279"/>
                </a:xfrm>
              </p:grpSpPr>
              <p:sp>
                <p:nvSpPr>
                  <p:cNvPr id="15417" name="AutoShape 139"/>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18" name="AutoShape 140"/>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19" name="AutoShape 141"/>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20" name="AutoShape 142"/>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nvGrpSpPr>
            <p:cNvPr id="15399" name="Group 143"/>
            <p:cNvGrpSpPr/>
            <p:nvPr/>
          </p:nvGrpSpPr>
          <p:grpSpPr bwMode="auto">
            <a:xfrm rot="-3733502" flipH="1" flipV="1">
              <a:off x="2362" y="1505"/>
              <a:ext cx="527" cy="128"/>
              <a:chOff x="2532" y="1051"/>
              <a:chExt cx="893" cy="246"/>
            </a:xfrm>
          </p:grpSpPr>
          <p:grpSp>
            <p:nvGrpSpPr>
              <p:cNvPr id="15401" name="Group 144"/>
              <p:cNvGrpSpPr/>
              <p:nvPr/>
            </p:nvGrpSpPr>
            <p:grpSpPr bwMode="auto">
              <a:xfrm>
                <a:off x="2532" y="1051"/>
                <a:ext cx="743" cy="185"/>
                <a:chOff x="1565" y="2568"/>
                <a:chExt cx="1118" cy="279"/>
              </a:xfrm>
            </p:grpSpPr>
            <p:sp>
              <p:nvSpPr>
                <p:cNvPr id="15407" name="AutoShape 14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08" name="AutoShape 14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09" name="AutoShape 14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10" name="AutoShape 14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5402" name="Group 149"/>
              <p:cNvGrpSpPr/>
              <p:nvPr/>
            </p:nvGrpSpPr>
            <p:grpSpPr bwMode="auto">
              <a:xfrm rot="1353540">
                <a:off x="2682" y="1111"/>
                <a:ext cx="743" cy="186"/>
                <a:chOff x="1565" y="2568"/>
                <a:chExt cx="1118" cy="279"/>
              </a:xfrm>
            </p:grpSpPr>
            <p:sp>
              <p:nvSpPr>
                <p:cNvPr id="15403" name="AutoShape 15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04" name="AutoShape 15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05" name="AutoShape 15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406" name="AutoShape 15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5400" name="Rectangle 154"/>
            <p:cNvSpPr>
              <a:spLocks noChangeArrowheads="1"/>
            </p:cNvSpPr>
            <p:nvPr/>
          </p:nvSpPr>
          <p:spPr bwMode="gray">
            <a:xfrm>
              <a:off x="2254" y="1202"/>
              <a:ext cx="385" cy="319"/>
            </a:xfrm>
            <a:prstGeom prst="rect">
              <a:avLst/>
            </a:prstGeom>
            <a:noFill/>
            <a:ln>
              <a:noFill/>
            </a:ln>
            <a:effectLst/>
            <a:extLst>
              <a:ext uri="{909E8E84-426E-40DD-AFC4-6F175D3DCCD1}">
                <a14:hiddenFill xmlns:a14="http://schemas.microsoft.com/office/drawing/2010/main">
                  <a:gradFill rotWithShape="1">
                    <a:gsLst>
                      <a:gs pos="0">
                        <a:srgbClr val="395E89"/>
                      </a:gs>
                      <a:gs pos="100000">
                        <a:schemeClr val="accent1"/>
                      </a:gs>
                    </a:gsLst>
                    <a:lin ang="189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100" b="1" dirty="0">
                  <a:solidFill>
                    <a:srgbClr val="C00000"/>
                  </a:solidFill>
                </a:rPr>
                <a:t>数据</a:t>
              </a:r>
              <a:endParaRPr lang="en-US" altLang="zh-CN" sz="2100" b="1" dirty="0">
                <a:solidFill>
                  <a:srgbClr val="C00000"/>
                </a:solidFill>
              </a:endParaRPr>
            </a:p>
          </p:txBody>
        </p:sp>
      </p:grpSp>
      <p:sp>
        <p:nvSpPr>
          <p:cNvPr id="39071" name="AutoShape 159"/>
          <p:cNvSpPr/>
          <p:nvPr/>
        </p:nvSpPr>
        <p:spPr bwMode="black">
          <a:xfrm>
            <a:off x="8577481" y="4968976"/>
            <a:ext cx="2484967" cy="1082042"/>
          </a:xfrm>
          <a:prstGeom prst="accentCallout2">
            <a:avLst>
              <a:gd name="adj1" fmla="val 35644"/>
              <a:gd name="adj2" fmla="val -4088"/>
              <a:gd name="adj3" fmla="val 35644"/>
              <a:gd name="adj4" fmla="val -4088"/>
              <a:gd name="adj5" fmla="val 10833"/>
              <a:gd name="adj6" fmla="val -32320"/>
            </a:avLst>
          </a:prstGeom>
          <a:noFill/>
          <a:ln w="9525">
            <a:solidFill>
              <a:schemeClr val="accent1"/>
            </a:solidFill>
            <a:miter lim="800000"/>
            <a:tailEnd type="diamond" w="med" len="med"/>
          </a:ln>
          <a:effectLst/>
          <a:scene3d>
            <a:camera prst="perspectiveLeft"/>
            <a:lightRig rig="threePt" dir="t"/>
          </a:scene3d>
          <a:extLst>
            <a:ext uri="{909E8E84-426E-40DD-AFC4-6F175D3DCCD1}">
              <a14:hiddenFill xmlns:a14="http://schemas.microsoft.com/office/drawing/2010/main">
                <a:solidFill>
                  <a:srgbClr val="CC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17" tIns="60958" rIns="121917" bIns="60958" anchor="ctr"/>
          <a:lstStyle/>
          <a:p>
            <a:pPr>
              <a:defRPr/>
            </a:pPr>
            <a:r>
              <a:rPr lang="zh-CN" altLang="en-US" sz="2400" b="1" dirty="0">
                <a:solidFill>
                  <a:srgbClr val="1E94D8"/>
                </a:solidFill>
                <a:latin typeface="Arial" panose="020B0604020202020204" pitchFamily="34" charset="0"/>
                <a:ea typeface="宋体" panose="02010600030101010101" pitchFamily="2" charset="-122"/>
              </a:rPr>
              <a:t>相关技术成熟，具备实现的切入点</a:t>
            </a:r>
            <a:endParaRPr lang="en-US" altLang="zh-CN" sz="2400" b="1" dirty="0">
              <a:solidFill>
                <a:srgbClr val="1E94D8"/>
              </a:solidFill>
              <a:latin typeface="Arial" panose="020B0604020202020204" pitchFamily="34" charset="0"/>
            </a:endParaRPr>
          </a:p>
        </p:txBody>
      </p:sp>
      <p:grpSp>
        <p:nvGrpSpPr>
          <p:cNvPr id="15378" name="Group 160"/>
          <p:cNvGrpSpPr/>
          <p:nvPr/>
        </p:nvGrpSpPr>
        <p:grpSpPr bwMode="auto">
          <a:xfrm rot="16200000">
            <a:off x="5384802" y="3395134"/>
            <a:ext cx="550333" cy="706967"/>
            <a:chOff x="1944" y="1111"/>
            <a:chExt cx="204" cy="196"/>
          </a:xfrm>
        </p:grpSpPr>
        <p:pic>
          <p:nvPicPr>
            <p:cNvPr id="15382" name="Picture 161" descr="circuler_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74" name="Oval 162"/>
            <p:cNvSpPr>
              <a:spLocks noChangeArrowheads="1"/>
            </p:cNvSpPr>
            <p:nvPr/>
          </p:nvSpPr>
          <p:spPr bwMode="gray">
            <a:xfrm flipH="1">
              <a:off x="1962" y="1124"/>
              <a:ext cx="173" cy="172"/>
            </a:xfrm>
            <a:prstGeom prst="ellipse">
              <a:avLst/>
            </a:prstGeom>
            <a:gradFill rotWithShape="1">
              <a:gsLst>
                <a:gs pos="0">
                  <a:schemeClr val="bg2">
                    <a:gamma/>
                    <a:shade val="46275"/>
                    <a:invGamma/>
                  </a:schemeClr>
                </a:gs>
                <a:gs pos="50000">
                  <a:schemeClr val="bg2">
                    <a:alpha val="50000"/>
                  </a:schemeClr>
                </a:gs>
                <a:gs pos="100000">
                  <a:schemeClr val="bg2">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latin typeface="Arial" panose="020B0604020202020204" pitchFamily="34" charset="0"/>
                <a:ea typeface="宋体" panose="02010600030101010101" pitchFamily="2" charset="-122"/>
              </a:endParaRPr>
            </a:p>
          </p:txBody>
        </p:sp>
        <p:grpSp>
          <p:nvGrpSpPr>
            <p:cNvPr id="15384" name="Group 163"/>
            <p:cNvGrpSpPr/>
            <p:nvPr/>
          </p:nvGrpSpPr>
          <p:grpSpPr bwMode="auto">
            <a:xfrm rot="1297425" flipV="1">
              <a:off x="1971" y="1258"/>
              <a:ext cx="151" cy="37"/>
              <a:chOff x="2532" y="1051"/>
              <a:chExt cx="893" cy="246"/>
            </a:xfrm>
          </p:grpSpPr>
          <p:grpSp>
            <p:nvGrpSpPr>
              <p:cNvPr id="15387" name="Group 164"/>
              <p:cNvGrpSpPr/>
              <p:nvPr/>
            </p:nvGrpSpPr>
            <p:grpSpPr bwMode="auto">
              <a:xfrm>
                <a:off x="2532" y="1051"/>
                <a:ext cx="743" cy="185"/>
                <a:chOff x="1565" y="2568"/>
                <a:chExt cx="1118" cy="279"/>
              </a:xfrm>
            </p:grpSpPr>
            <p:sp>
              <p:nvSpPr>
                <p:cNvPr id="15393" name="AutoShape 165"/>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94" name="AutoShape 166"/>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95" name="AutoShape 167"/>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96" name="AutoShape 168"/>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5388" name="Group 169"/>
              <p:cNvGrpSpPr/>
              <p:nvPr/>
            </p:nvGrpSpPr>
            <p:grpSpPr bwMode="auto">
              <a:xfrm rot="1353540">
                <a:off x="2682" y="1111"/>
                <a:ext cx="743" cy="186"/>
                <a:chOff x="1565" y="2568"/>
                <a:chExt cx="1118" cy="279"/>
              </a:xfrm>
            </p:grpSpPr>
            <p:sp>
              <p:nvSpPr>
                <p:cNvPr id="15389" name="AutoShape 170"/>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90" name="AutoShape 171"/>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91" name="AutoShape 172"/>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92" name="AutoShape 173"/>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5385" name="Arc 174"/>
            <p:cNvSpPr/>
            <p:nvPr/>
          </p:nvSpPr>
          <p:spPr bwMode="gray">
            <a:xfrm rot="3847716">
              <a:off x="1948" y="1107"/>
              <a:ext cx="196" cy="204"/>
            </a:xfrm>
            <a:custGeom>
              <a:avLst/>
              <a:gdLst>
                <a:gd name="T0" fmla="*/ 0 w 43200"/>
                <a:gd name="T1" fmla="*/ 1 h 43155"/>
                <a:gd name="T2" fmla="*/ 0 w 43200"/>
                <a:gd name="T3" fmla="*/ 1 h 43155"/>
                <a:gd name="T4" fmla="*/ 0 w 43200"/>
                <a:gd name="T5" fmla="*/ 0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5386" name="Picture 175" descr="light_shadow1"/>
            <p:cNvPicPr>
              <a:picLocks noChangeAspect="1" noChangeArrowheads="1"/>
            </p:cNvPicPr>
            <p:nvPr/>
          </p:nvPicPr>
          <p:blipFill>
            <a:blip r:embed="rId8">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标题 2"/>
          <p:cNvSpPr>
            <a:spLocks noGrp="1"/>
          </p:cNvSpPr>
          <p:nvPr>
            <p:ph type="title"/>
          </p:nvPr>
        </p:nvSpPr>
        <p:spPr/>
        <p:txBody>
          <a:bodyPr/>
          <a:lstStyle/>
          <a:p>
            <a:r>
              <a:rPr lang="en-US" altLang="zh-CN" dirty="0"/>
              <a:t>Q3</a:t>
            </a:r>
            <a:r>
              <a:rPr lang="zh-CN" altLang="en-US" dirty="0"/>
              <a:t>：什么</a:t>
            </a:r>
            <a:r>
              <a:rPr lang="en-US" altLang="zh-CN" dirty="0"/>
              <a:t>AI</a:t>
            </a:r>
            <a:r>
              <a:rPr lang="zh-CN" altLang="en-US" dirty="0"/>
              <a:t>项目容易成功？</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4" name="标题 10"/>
          <p:cNvSpPr>
            <a:spLocks noGrp="1"/>
          </p:cNvSpPr>
          <p:nvPr>
            <p:ph type="title"/>
          </p:nvPr>
        </p:nvSpPr>
        <p:spPr/>
        <p:txBody>
          <a:bodyPr/>
          <a:lstStyle/>
          <a:p>
            <a:r>
              <a:rPr lang="zh-CN" altLang="en-US" dirty="0"/>
              <a:t>新特征</a:t>
            </a:r>
            <a:r>
              <a:rPr lang="en-US" altLang="zh-CN" dirty="0"/>
              <a:t>1</a:t>
            </a:r>
            <a:r>
              <a:rPr lang="zh-CN" altLang="en-US" dirty="0"/>
              <a:t>：深度学习</a:t>
            </a:r>
            <a:r>
              <a:rPr lang="en-US" altLang="zh-CN" dirty="0"/>
              <a:t>+</a:t>
            </a:r>
            <a:r>
              <a:rPr lang="zh-CN" altLang="en-US" dirty="0"/>
              <a:t>自我博弈进化技术</a:t>
            </a:r>
          </a:p>
        </p:txBody>
      </p:sp>
      <p:sp>
        <p:nvSpPr>
          <p:cNvPr id="50180" name="TextBox 3"/>
          <p:cNvSpPr txBox="1">
            <a:spLocks noChangeArrowheads="1"/>
          </p:cNvSpPr>
          <p:nvPr/>
        </p:nvSpPr>
        <p:spPr bwMode="auto">
          <a:xfrm>
            <a:off x="711200" y="1532255"/>
            <a:ext cx="10769600" cy="297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0"/>
              </a:spcBef>
              <a:buClr>
                <a:srgbClr val="FF0000"/>
              </a:buClr>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 与传统博弈人工知识不同，</a:t>
            </a:r>
            <a:r>
              <a:rPr lang="en-US" altLang="zh-CN" sz="2200" dirty="0" err="1">
                <a:latin typeface="微软雅黑" panose="020B0503020204020204" pitchFamily="34" charset="-122"/>
                <a:ea typeface="微软雅黑" panose="020B0503020204020204" pitchFamily="34" charset="-122"/>
              </a:rPr>
              <a:t>AlphaGo</a:t>
            </a:r>
            <a:r>
              <a:rPr lang="zh-CN" altLang="en-US" sz="2200" dirty="0">
                <a:latin typeface="微软雅黑" panose="020B0503020204020204" pitchFamily="34" charset="-122"/>
                <a:ea typeface="微软雅黑" panose="020B0503020204020204" pitchFamily="34" charset="-122"/>
              </a:rPr>
              <a:t>深度强化学习初步具备了“</a:t>
            </a:r>
            <a:r>
              <a:rPr lang="zh-CN" altLang="en-US" sz="2200" dirty="0">
                <a:solidFill>
                  <a:srgbClr val="FF0000"/>
                </a:solidFill>
                <a:latin typeface="微软雅黑" panose="020B0503020204020204" pitchFamily="34" charset="-122"/>
                <a:ea typeface="微软雅黑" panose="020B0503020204020204" pitchFamily="34" charset="-122"/>
              </a:rPr>
              <a:t>直觉感知</a:t>
            </a:r>
            <a:r>
              <a:rPr lang="zh-CN" altLang="en-US" sz="2200" dirty="0">
                <a:latin typeface="微软雅黑" panose="020B0503020204020204" pitchFamily="34" charset="-122"/>
                <a:ea typeface="微软雅黑" panose="020B0503020204020204" pitchFamily="34" charset="-122"/>
              </a:rPr>
              <a:t>（下一步在哪）”，“</a:t>
            </a:r>
            <a:r>
              <a:rPr lang="zh-CN" altLang="en-US" sz="2200" dirty="0">
                <a:solidFill>
                  <a:srgbClr val="FF0000"/>
                </a:solidFill>
                <a:latin typeface="微软雅黑" panose="020B0503020204020204" pitchFamily="34" charset="-122"/>
                <a:ea typeface="微软雅黑" panose="020B0503020204020204" pitchFamily="34" charset="-122"/>
              </a:rPr>
              <a:t>棋局推理</a:t>
            </a:r>
            <a:r>
              <a:rPr lang="zh-CN" altLang="en-US" sz="2200" dirty="0">
                <a:latin typeface="微软雅黑" panose="020B0503020204020204" pitchFamily="34" charset="-122"/>
                <a:ea typeface="微软雅黑" panose="020B0503020204020204" pitchFamily="34" charset="-122"/>
              </a:rPr>
              <a:t>（全局获胜机会如何）”，和“</a:t>
            </a:r>
            <a:r>
              <a:rPr lang="zh-CN" altLang="en-US" sz="2200" dirty="0">
                <a:solidFill>
                  <a:srgbClr val="FF0000"/>
                </a:solidFill>
                <a:latin typeface="微软雅黑" panose="020B0503020204020204" pitchFamily="34" charset="-122"/>
                <a:ea typeface="微软雅黑" panose="020B0503020204020204" pitchFamily="34" charset="-122"/>
              </a:rPr>
              <a:t>新颖落子</a:t>
            </a:r>
            <a:r>
              <a:rPr lang="zh-CN" altLang="en-US" sz="2200" dirty="0">
                <a:latin typeface="微软雅黑" panose="020B0503020204020204" pitchFamily="34" charset="-122"/>
                <a:ea typeface="微软雅黑" panose="020B0503020204020204" pitchFamily="34" charset="-122"/>
              </a:rPr>
              <a:t>（想人所不敢想）”等能力。</a:t>
            </a:r>
            <a:endParaRPr lang="en-US" altLang="zh-CN" sz="2200" dirty="0">
              <a:latin typeface="微软雅黑" panose="020B0503020204020204" pitchFamily="34" charset="-122"/>
              <a:ea typeface="微软雅黑" panose="020B0503020204020204" pitchFamily="34" charset="-122"/>
            </a:endParaRPr>
          </a:p>
          <a:p>
            <a:pPr eaLnBrk="1" hangingPunct="1">
              <a:lnSpc>
                <a:spcPct val="130000"/>
              </a:lnSpc>
              <a:spcBef>
                <a:spcPct val="0"/>
              </a:spcBef>
              <a:buClr>
                <a:srgbClr val="FF0000"/>
              </a:buClr>
              <a:buNone/>
            </a:pPr>
            <a:endParaRPr lang="en-US" altLang="zh-CN" sz="2200" dirty="0">
              <a:latin typeface="微软雅黑" panose="020B0503020204020204" pitchFamily="34" charset="-122"/>
              <a:ea typeface="微软雅黑" panose="020B0503020204020204" pitchFamily="34" charset="-122"/>
            </a:endParaRPr>
          </a:p>
          <a:p>
            <a:pPr eaLnBrk="1" hangingPunct="1">
              <a:lnSpc>
                <a:spcPct val="130000"/>
              </a:lnSpc>
              <a:spcBef>
                <a:spcPct val="0"/>
              </a:spcBef>
              <a:buClr>
                <a:srgbClr val="FF0000"/>
              </a:buClr>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 将记忆人类棋局和自我博弈积累棋局结合起来。</a:t>
            </a:r>
            <a:endParaRPr lang="en-US" altLang="zh-CN" sz="2200" dirty="0">
              <a:latin typeface="微软雅黑" panose="020B0503020204020204" pitchFamily="34" charset="-122"/>
              <a:ea typeface="微软雅黑" panose="020B0503020204020204" pitchFamily="34" charset="-122"/>
            </a:endParaRPr>
          </a:p>
          <a:p>
            <a:pPr eaLnBrk="1" hangingPunct="1">
              <a:lnSpc>
                <a:spcPct val="100000"/>
              </a:lnSpc>
              <a:spcBef>
                <a:spcPct val="0"/>
              </a:spcBef>
              <a:buClr>
                <a:srgbClr val="FF0000"/>
              </a:buClr>
              <a:buFontTx/>
              <a:buNone/>
            </a:pPr>
            <a:endParaRPr lang="en-US" altLang="zh-CN" sz="2200" dirty="0">
              <a:latin typeface="微软雅黑" panose="020B0503020204020204" pitchFamily="34" charset="-122"/>
              <a:ea typeface="微软雅黑" panose="020B0503020204020204" pitchFamily="34" charset="-122"/>
            </a:endParaRPr>
          </a:p>
          <a:p>
            <a:pPr eaLnBrk="1" hangingPunct="1">
              <a:lnSpc>
                <a:spcPct val="100000"/>
              </a:lnSpc>
              <a:spcBef>
                <a:spcPct val="0"/>
              </a:spcBef>
              <a:buClr>
                <a:srgbClr val="FF0000"/>
              </a:buClr>
              <a:buFontTx/>
              <a:buNone/>
            </a:pPr>
            <a:endParaRPr lang="zh-CN" altLang="en-US" sz="2200" dirty="0">
              <a:latin typeface="微软雅黑" panose="020B0503020204020204" pitchFamily="34" charset="-122"/>
              <a:ea typeface="微软雅黑" panose="020B0503020204020204" pitchFamily="34" charset="-122"/>
            </a:endParaRPr>
          </a:p>
        </p:txBody>
      </p:sp>
      <p:pic>
        <p:nvPicPr>
          <p:cNvPr id="5018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321175"/>
            <a:ext cx="10615613"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5"/>
          <p:cNvSpPr txBox="1">
            <a:spLocks noChangeArrowheads="1"/>
          </p:cNvSpPr>
          <p:nvPr/>
        </p:nvSpPr>
        <p:spPr bwMode="auto">
          <a:xfrm>
            <a:off x="6654800" y="2819400"/>
            <a:ext cx="38147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800"/>
              <a:t>DeepMind</a:t>
            </a:r>
            <a:r>
              <a:rPr lang="zh-CN" altLang="en-US" sz="1800"/>
              <a:t>算法减少了</a:t>
            </a:r>
            <a:r>
              <a:rPr lang="en-US" altLang="zh-CN" sz="1800"/>
              <a:t>40%</a:t>
            </a:r>
            <a:r>
              <a:rPr lang="zh-CN" altLang="en-US" sz="1800"/>
              <a:t>用于冷却</a:t>
            </a:r>
            <a:endParaRPr lang="en-US" altLang="zh-CN" sz="1800"/>
          </a:p>
          <a:p>
            <a:pPr eaLnBrk="1" hangingPunct="1">
              <a:lnSpc>
                <a:spcPct val="100000"/>
              </a:lnSpc>
              <a:spcBef>
                <a:spcPct val="0"/>
              </a:spcBef>
              <a:buFontTx/>
              <a:buNone/>
            </a:pPr>
            <a:r>
              <a:rPr lang="zh-CN" altLang="en-US" sz="1800"/>
              <a:t>的电量，即整体用电量效率提升</a:t>
            </a:r>
            <a:r>
              <a:rPr lang="en-US" altLang="zh-CN" sz="1800"/>
              <a:t>15%</a:t>
            </a:r>
            <a:endParaRPr lang="zh-CN" altLang="en-US" sz="1800"/>
          </a:p>
        </p:txBody>
      </p:sp>
      <p:sp>
        <p:nvSpPr>
          <p:cNvPr id="51203" name="TextBox 6"/>
          <p:cNvSpPr txBox="1">
            <a:spLocks noChangeArrowheads="1"/>
          </p:cNvSpPr>
          <p:nvPr/>
        </p:nvSpPr>
        <p:spPr bwMode="auto">
          <a:xfrm>
            <a:off x="6654800" y="5181600"/>
            <a:ext cx="52355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800" dirty="0"/>
              <a:t>2010</a:t>
            </a:r>
            <a:r>
              <a:rPr lang="zh-CN" altLang="en-US" sz="1800" dirty="0"/>
              <a:t>年全球数据中心电力消耗为</a:t>
            </a:r>
            <a:r>
              <a:rPr lang="en-US" altLang="zh-CN" sz="1800" dirty="0"/>
              <a:t>2355</a:t>
            </a:r>
          </a:p>
          <a:p>
            <a:pPr eaLnBrk="1" hangingPunct="1">
              <a:lnSpc>
                <a:spcPct val="100000"/>
              </a:lnSpc>
              <a:spcBef>
                <a:spcPct val="0"/>
              </a:spcBef>
              <a:buFontTx/>
              <a:buNone/>
            </a:pPr>
            <a:r>
              <a:rPr lang="zh-CN" altLang="en-US" sz="1800" dirty="0"/>
              <a:t>亿度，约占全球电力消耗</a:t>
            </a:r>
            <a:r>
              <a:rPr lang="en-US" altLang="zh-CN" sz="1800" dirty="0"/>
              <a:t>1.3%</a:t>
            </a:r>
            <a:r>
              <a:rPr lang="zh-CN" altLang="en-US" sz="1800" dirty="0"/>
              <a:t>（美</a:t>
            </a:r>
            <a:r>
              <a:rPr lang="en-US" altLang="zh-CN" sz="1800" dirty="0"/>
              <a:t>2%</a:t>
            </a:r>
            <a:r>
              <a:rPr lang="zh-CN" altLang="en-US" sz="1800" dirty="0"/>
              <a:t>，</a:t>
            </a:r>
            <a:endParaRPr lang="en-US" altLang="zh-CN" sz="1800" dirty="0"/>
          </a:p>
          <a:p>
            <a:pPr eaLnBrk="1" hangingPunct="1">
              <a:lnSpc>
                <a:spcPct val="100000"/>
              </a:lnSpc>
              <a:spcBef>
                <a:spcPct val="0"/>
              </a:spcBef>
              <a:buFontTx/>
              <a:buNone/>
            </a:pPr>
            <a:r>
              <a:rPr lang="zh-CN" altLang="en-US" sz="1800" dirty="0"/>
              <a:t>中</a:t>
            </a:r>
            <a:r>
              <a:rPr lang="en-US" altLang="zh-CN" sz="1800" dirty="0"/>
              <a:t>1.8%</a:t>
            </a:r>
            <a:r>
              <a:rPr lang="zh-CN" altLang="en-US" sz="1800" dirty="0"/>
              <a:t>）。</a:t>
            </a:r>
          </a:p>
        </p:txBody>
      </p:sp>
      <p:sp>
        <p:nvSpPr>
          <p:cNvPr id="51204" name="标题 10"/>
          <p:cNvSpPr>
            <a:spLocks noGrp="1"/>
          </p:cNvSpPr>
          <p:nvPr>
            <p:ph type="title"/>
          </p:nvPr>
        </p:nvSpPr>
        <p:spPr/>
        <p:txBody>
          <a:bodyPr/>
          <a:lstStyle/>
          <a:p>
            <a:r>
              <a:rPr lang="en-US" altLang="zh-CN" dirty="0"/>
              <a:t>DeepMind</a:t>
            </a:r>
            <a:r>
              <a:rPr lang="zh-CN" altLang="en-US" dirty="0"/>
              <a:t>已为谷歌挣钱</a:t>
            </a:r>
          </a:p>
        </p:txBody>
      </p:sp>
      <p:sp>
        <p:nvSpPr>
          <p:cNvPr id="51205" name="内容占位符 11"/>
          <p:cNvSpPr>
            <a:spLocks noGrp="1"/>
          </p:cNvSpPr>
          <p:nvPr>
            <p:ph idx="4294967295"/>
          </p:nvPr>
        </p:nvSpPr>
        <p:spPr>
          <a:xfrm>
            <a:off x="701040" y="1752600"/>
            <a:ext cx="5273040" cy="5105400"/>
          </a:xfrm>
        </p:spPr>
        <p:txBody>
          <a:bodyPr>
            <a:normAutofit/>
          </a:bodyPr>
          <a:lstStyle/>
          <a:p>
            <a:pPr>
              <a:lnSpc>
                <a:spcPct val="130000"/>
              </a:lnSpc>
            </a:pPr>
            <a:r>
              <a:rPr lang="en-US" altLang="zh-CN" sz="2400" dirty="0">
                <a:latin typeface="黑体" panose="02010609060101010101" pitchFamily="49" charset="-122"/>
                <a:ea typeface="黑体" panose="02010609060101010101" pitchFamily="49" charset="-122"/>
              </a:rPr>
              <a:t>DeepMind</a:t>
            </a:r>
            <a:r>
              <a:rPr lang="zh-CN" altLang="en-US" sz="2400" dirty="0">
                <a:latin typeface="黑体" panose="02010609060101010101" pitchFamily="49" charset="-122"/>
                <a:ea typeface="黑体" panose="02010609060101010101" pitchFamily="49" charset="-122"/>
              </a:rPr>
              <a:t>的软件控制着</a:t>
            </a:r>
            <a:r>
              <a:rPr lang="zh-CN" altLang="en-US" sz="2400" dirty="0">
                <a:solidFill>
                  <a:srgbClr val="FF0000"/>
                </a:solidFill>
                <a:latin typeface="黑体" panose="02010609060101010101" pitchFamily="49" charset="-122"/>
                <a:ea typeface="黑体" panose="02010609060101010101" pitchFamily="49" charset="-122"/>
              </a:rPr>
              <a:t>数据中心</a:t>
            </a:r>
            <a:r>
              <a:rPr lang="zh-CN" altLang="en-US" sz="2400" dirty="0">
                <a:latin typeface="黑体" panose="02010609060101010101" pitchFamily="49" charset="-122"/>
                <a:ea typeface="黑体" panose="02010609060101010101" pitchFamily="49" charset="-122"/>
              </a:rPr>
              <a:t>的风扇、制冷系统和窗户等</a:t>
            </a:r>
            <a:r>
              <a:rPr lang="en-US" altLang="zh-CN" sz="2400" dirty="0">
                <a:latin typeface="黑体" panose="02010609060101010101" pitchFamily="49" charset="-122"/>
                <a:ea typeface="黑体" panose="02010609060101010101" pitchFamily="49" charset="-122"/>
              </a:rPr>
              <a:t>120</a:t>
            </a:r>
            <a:r>
              <a:rPr lang="zh-CN" altLang="en-US" sz="2400" dirty="0">
                <a:latin typeface="黑体" panose="02010609060101010101" pitchFamily="49" charset="-122"/>
                <a:ea typeface="黑体" panose="02010609060101010101" pitchFamily="49" charset="-122"/>
              </a:rPr>
              <a:t>个变量，使谷歌的用电效率提升了</a:t>
            </a:r>
            <a:r>
              <a:rPr lang="en-US" altLang="zh-CN" sz="2400" dirty="0">
                <a:latin typeface="黑体" panose="02010609060101010101" pitchFamily="49" charset="-122"/>
                <a:ea typeface="黑体" panose="02010609060101010101" pitchFamily="49" charset="-122"/>
              </a:rPr>
              <a:t>15%</a:t>
            </a:r>
            <a:r>
              <a:rPr lang="zh-CN" altLang="en-US" sz="2400" dirty="0">
                <a:latin typeface="黑体" panose="02010609060101010101" pitchFamily="49" charset="-122"/>
                <a:ea typeface="黑体" panose="02010609060101010101" pitchFamily="49" charset="-122"/>
              </a:rPr>
              <a:t>，几年内共为谷歌节约电费数亿美元。</a:t>
            </a:r>
            <a:endParaRPr lang="en-US" altLang="zh-CN" sz="2400" dirty="0">
              <a:latin typeface="黑体" panose="02010609060101010101" pitchFamily="49" charset="-122"/>
              <a:ea typeface="黑体" panose="02010609060101010101" pitchFamily="49" charset="-122"/>
            </a:endParaRPr>
          </a:p>
          <a:p>
            <a:pPr>
              <a:lnSpc>
                <a:spcPct val="130000"/>
              </a:lnSpc>
            </a:pPr>
            <a:r>
              <a:rPr lang="zh-CN" altLang="en-US" sz="2400" dirty="0">
                <a:latin typeface="黑体" panose="02010609060101010101" pitchFamily="49" charset="-122"/>
                <a:ea typeface="黑体" panose="02010609060101010101" pitchFamily="49" charset="-122"/>
              </a:rPr>
              <a:t>据</a:t>
            </a:r>
            <a:r>
              <a:rPr lang="en-US" altLang="zh-CN" sz="2400" dirty="0" err="1">
                <a:latin typeface="黑体" panose="02010609060101010101" pitchFamily="49" charset="-122"/>
                <a:ea typeface="黑体" panose="02010609060101010101" pitchFamily="49" charset="-122"/>
              </a:rPr>
              <a:t>ICTResearch</a:t>
            </a:r>
            <a:r>
              <a:rPr lang="zh-CN" altLang="en-US" sz="2400" dirty="0">
                <a:latin typeface="黑体" panose="02010609060101010101" pitchFamily="49" charset="-122"/>
                <a:ea typeface="黑体" panose="02010609060101010101" pitchFamily="49" charset="-122"/>
              </a:rPr>
              <a:t>统计：</a:t>
            </a:r>
            <a:r>
              <a:rPr lang="en-US" altLang="zh-CN" sz="2400" dirty="0">
                <a:latin typeface="黑体" panose="02010609060101010101" pitchFamily="49" charset="-122"/>
                <a:ea typeface="黑体" panose="02010609060101010101" pitchFamily="49" charset="-122"/>
              </a:rPr>
              <a:t>2015</a:t>
            </a:r>
            <a:r>
              <a:rPr lang="zh-CN" altLang="en-US" sz="2400" dirty="0">
                <a:latin typeface="黑体" panose="02010609060101010101" pitchFamily="49" charset="-122"/>
                <a:ea typeface="黑体" panose="02010609060101010101" pitchFamily="49" charset="-122"/>
              </a:rPr>
              <a:t>年我国数据中心能耗高达</a:t>
            </a:r>
            <a:r>
              <a:rPr lang="en-US" altLang="zh-CN" sz="2400" dirty="0">
                <a:latin typeface="黑体" panose="02010609060101010101" pitchFamily="49" charset="-122"/>
                <a:ea typeface="黑体" panose="02010609060101010101" pitchFamily="49" charset="-122"/>
              </a:rPr>
              <a:t>1000</a:t>
            </a:r>
            <a:r>
              <a:rPr lang="zh-CN" altLang="en-US" sz="2400" dirty="0">
                <a:latin typeface="黑体" panose="02010609060101010101" pitchFamily="49" charset="-122"/>
                <a:ea typeface="黑体" panose="02010609060101010101" pitchFamily="49" charset="-122"/>
              </a:rPr>
              <a:t>亿度，相当于整个三峡水电站一年发电量。</a:t>
            </a:r>
          </a:p>
        </p:txBody>
      </p:sp>
      <p:pic>
        <p:nvPicPr>
          <p:cNvPr id="5120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4800" y="1447800"/>
            <a:ext cx="4775200"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6400" y="3505200"/>
            <a:ext cx="477520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Box 2"/>
          <p:cNvSpPr txBox="1">
            <a:spLocks noChangeArrowheads="1"/>
          </p:cNvSpPr>
          <p:nvPr/>
        </p:nvSpPr>
        <p:spPr bwMode="auto">
          <a:xfrm>
            <a:off x="640080" y="1577974"/>
            <a:ext cx="5963920" cy="405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0"/>
              </a:spcBef>
              <a:buClr>
                <a:srgbClr val="FF0000"/>
              </a:buClr>
              <a:buFont typeface="Wingdings" panose="05000000000000000000" pitchFamily="2" charset="2"/>
              <a:buChar char="p"/>
            </a:pPr>
            <a:r>
              <a:rPr lang="en-US" altLang="zh-CN" sz="2200" dirty="0">
                <a:latin typeface="黑体" panose="02010609060101010101" pitchFamily="49" charset="-122"/>
                <a:ea typeface="黑体" panose="02010609060101010101" pitchFamily="49" charset="-122"/>
              </a:rPr>
              <a:t> 《Science》2016</a:t>
            </a:r>
            <a:r>
              <a:rPr lang="zh-CN" altLang="en-US" sz="2200" dirty="0">
                <a:latin typeface="黑体" panose="02010609060101010101" pitchFamily="49" charset="-122"/>
                <a:ea typeface="黑体" panose="02010609060101010101" pitchFamily="49" charset="-122"/>
              </a:rPr>
              <a:t>年</a:t>
            </a:r>
            <a:r>
              <a:rPr lang="en-US" altLang="zh-CN" sz="2200" dirty="0">
                <a:latin typeface="黑体" panose="02010609060101010101" pitchFamily="49" charset="-122"/>
                <a:ea typeface="黑体" panose="02010609060101010101" pitchFamily="49" charset="-122"/>
              </a:rPr>
              <a:t>1</a:t>
            </a:r>
            <a:r>
              <a:rPr lang="zh-CN" altLang="en-US" sz="2200" dirty="0">
                <a:latin typeface="黑体" panose="02010609060101010101" pitchFamily="49" charset="-122"/>
                <a:ea typeface="黑体" panose="02010609060101010101" pitchFamily="49" charset="-122"/>
              </a:rPr>
              <a:t>月</a:t>
            </a:r>
            <a:r>
              <a:rPr lang="en-US" altLang="zh-CN" sz="2200" dirty="0">
                <a:latin typeface="黑体" panose="02010609060101010101" pitchFamily="49" charset="-122"/>
                <a:ea typeface="黑体" panose="02010609060101010101" pitchFamily="49" charset="-122"/>
              </a:rPr>
              <a:t>1</a:t>
            </a:r>
            <a:r>
              <a:rPr lang="zh-CN" altLang="en-US" sz="2200" dirty="0">
                <a:latin typeface="黑体" panose="02010609060101010101" pitchFamily="49" charset="-122"/>
                <a:ea typeface="黑体" panose="02010609060101010101" pitchFamily="49" charset="-122"/>
              </a:rPr>
              <a:t>日发表  “群智之力量（</a:t>
            </a:r>
            <a:r>
              <a:rPr lang="en-US" altLang="zh-CN" sz="2200" dirty="0">
                <a:latin typeface="黑体" panose="02010609060101010101" pitchFamily="49" charset="-122"/>
                <a:ea typeface="黑体" panose="02010609060101010101" pitchFamily="49" charset="-122"/>
              </a:rPr>
              <a:t>The Power  of Crowds,Vol.351,issues  6268</a:t>
            </a:r>
            <a:r>
              <a:rPr lang="zh-CN" altLang="en-US" sz="2200" dirty="0">
                <a:latin typeface="黑体" panose="02010609060101010101" pitchFamily="49" charset="-122"/>
                <a:ea typeface="黑体" panose="02010609060101010101" pitchFamily="49" charset="-122"/>
              </a:rPr>
              <a:t>）”的论文认为：结合群体智慧与机器性能来解决快速增长难题。</a:t>
            </a:r>
            <a:endParaRPr lang="en-US" altLang="zh-CN" sz="2200" dirty="0">
              <a:latin typeface="黑体" panose="02010609060101010101" pitchFamily="49" charset="-122"/>
              <a:ea typeface="黑体" panose="02010609060101010101" pitchFamily="49" charset="-122"/>
            </a:endParaRPr>
          </a:p>
          <a:p>
            <a:pPr eaLnBrk="1" hangingPunct="1">
              <a:lnSpc>
                <a:spcPct val="130000"/>
              </a:lnSpc>
              <a:spcBef>
                <a:spcPct val="0"/>
              </a:spcBef>
              <a:buClr>
                <a:srgbClr val="FF0000"/>
              </a:buClr>
              <a:buFont typeface="Wingdings" panose="05000000000000000000" pitchFamily="2" charset="2"/>
              <a:buChar char="p"/>
            </a:pPr>
            <a:r>
              <a:rPr lang="zh-CN" altLang="en-US" sz="2200" dirty="0">
                <a:latin typeface="黑体" panose="02010609060101010101" pitchFamily="49" charset="-122"/>
                <a:ea typeface="黑体" panose="02010609060101010101" pitchFamily="49" charset="-122"/>
              </a:rPr>
              <a:t>  其将群智计算按难易程度分为三种类型：实现任务分配的</a:t>
            </a:r>
            <a:r>
              <a:rPr lang="en-US" altLang="zh-CN" sz="2200" b="1" dirty="0">
                <a:solidFill>
                  <a:srgbClr val="0070C0"/>
                </a:solidFill>
                <a:latin typeface="黑体" panose="02010609060101010101" pitchFamily="49" charset="-122"/>
                <a:ea typeface="黑体" panose="02010609060101010101" pitchFamily="49" charset="-122"/>
              </a:rPr>
              <a:t> </a:t>
            </a:r>
            <a:r>
              <a:rPr lang="zh-CN" altLang="en-US" sz="2200" b="1" dirty="0">
                <a:solidFill>
                  <a:srgbClr val="FF0000"/>
                </a:solidFill>
                <a:latin typeface="黑体" panose="02010609060101010101" pitchFamily="49" charset="-122"/>
                <a:ea typeface="黑体" panose="02010609060101010101" pitchFamily="49" charset="-122"/>
              </a:rPr>
              <a:t>众包</a:t>
            </a:r>
            <a:r>
              <a:rPr lang="zh-CN" altLang="en-US" sz="2200" b="1" dirty="0">
                <a:solidFill>
                  <a:srgbClr val="0070C0"/>
                </a:solidFill>
                <a:latin typeface="黑体" panose="02010609060101010101" pitchFamily="49" charset="-122"/>
                <a:ea typeface="黑体" panose="02010609060101010101" pitchFamily="49" charset="-122"/>
              </a:rPr>
              <a:t>模式</a:t>
            </a:r>
            <a:r>
              <a:rPr lang="zh-CN" altLang="en-US" sz="2200" dirty="0">
                <a:solidFill>
                  <a:srgbClr val="0070C0"/>
                </a:solidFill>
                <a:latin typeface="黑体" panose="02010609060101010101" pitchFamily="49" charset="-122"/>
                <a:ea typeface="黑体" panose="02010609060101010101" pitchFamily="49" charset="-122"/>
              </a:rPr>
              <a:t>（</a:t>
            </a:r>
            <a:r>
              <a:rPr lang="en-US" altLang="zh-CN" sz="2200" b="1" dirty="0">
                <a:solidFill>
                  <a:srgbClr val="0070C0"/>
                </a:solidFill>
                <a:latin typeface="黑体" panose="02010609060101010101" pitchFamily="49" charset="-122"/>
                <a:ea typeface="黑体" panose="02010609060101010101" pitchFamily="49" charset="-122"/>
              </a:rPr>
              <a:t>Crowdsourcing</a:t>
            </a:r>
            <a:r>
              <a:rPr lang="zh-CN" altLang="en-US" sz="2200" b="1" dirty="0">
                <a:solidFill>
                  <a:srgbClr val="0070C0"/>
                </a:solidFill>
                <a:latin typeface="黑体" panose="02010609060101010101" pitchFamily="49" charset="-122"/>
                <a:ea typeface="黑体" panose="02010609060101010101" pitchFamily="49" charset="-122"/>
              </a:rPr>
              <a:t>）、</a:t>
            </a:r>
            <a:r>
              <a:rPr lang="zh-CN" altLang="en-US" sz="2200" dirty="0">
                <a:solidFill>
                  <a:srgbClr val="FF0000"/>
                </a:solidFill>
                <a:latin typeface="黑体" panose="02010609060101010101" pitchFamily="49" charset="-122"/>
                <a:ea typeface="黑体" panose="02010609060101010101" pitchFamily="49" charset="-122"/>
              </a:rPr>
              <a:t>复杂</a:t>
            </a:r>
            <a:r>
              <a:rPr lang="zh-CN" altLang="en-US" sz="2200" b="1" dirty="0">
                <a:solidFill>
                  <a:srgbClr val="FF0000"/>
                </a:solidFill>
                <a:latin typeface="黑体" panose="02010609060101010101" pitchFamily="49" charset="-122"/>
                <a:ea typeface="黑体" panose="02010609060101010101" pitchFamily="49" charset="-122"/>
              </a:rPr>
              <a:t>工作流</a:t>
            </a:r>
            <a:r>
              <a:rPr lang="zh-CN" altLang="en-US" sz="2200" b="1" dirty="0">
                <a:solidFill>
                  <a:srgbClr val="0070C0"/>
                </a:solidFill>
                <a:latin typeface="黑体" panose="02010609060101010101" pitchFamily="49" charset="-122"/>
                <a:ea typeface="黑体" panose="02010609060101010101" pitchFamily="49" charset="-122"/>
              </a:rPr>
              <a:t>模式（</a:t>
            </a:r>
            <a:r>
              <a:rPr lang="en-US" altLang="zh-CN" sz="2200" b="1" dirty="0">
                <a:solidFill>
                  <a:srgbClr val="0070C0"/>
                </a:solidFill>
                <a:latin typeface="黑体" panose="02010609060101010101" pitchFamily="49" charset="-122"/>
                <a:ea typeface="黑体" panose="02010609060101010101" pitchFamily="49" charset="-122"/>
              </a:rPr>
              <a:t>Complex workflows</a:t>
            </a:r>
            <a:r>
              <a:rPr lang="zh-CN" altLang="en-US" sz="2200" b="1" dirty="0">
                <a:solidFill>
                  <a:srgbClr val="0070C0"/>
                </a:solidFill>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以及最复杂的</a:t>
            </a:r>
            <a:r>
              <a:rPr lang="zh-CN" altLang="en-US" sz="2200" b="1" dirty="0">
                <a:solidFill>
                  <a:srgbClr val="FF0000"/>
                </a:solidFill>
                <a:latin typeface="黑体" panose="02010609060101010101" pitchFamily="49" charset="-122"/>
                <a:ea typeface="黑体" panose="02010609060101010101" pitchFamily="49" charset="-122"/>
              </a:rPr>
              <a:t>协同求解问题的生态系统</a:t>
            </a:r>
            <a:r>
              <a:rPr lang="zh-CN" altLang="en-US" sz="2200" b="1" dirty="0">
                <a:solidFill>
                  <a:srgbClr val="0070C0"/>
                </a:solidFill>
                <a:latin typeface="黑体" panose="02010609060101010101" pitchFamily="49" charset="-122"/>
                <a:ea typeface="黑体" panose="02010609060101010101" pitchFamily="49" charset="-122"/>
              </a:rPr>
              <a:t>模式（</a:t>
            </a:r>
            <a:r>
              <a:rPr lang="en-US" altLang="zh-CN" sz="2200" b="1" dirty="0">
                <a:solidFill>
                  <a:srgbClr val="0070C0"/>
                </a:solidFill>
                <a:latin typeface="黑体" panose="02010609060101010101" pitchFamily="49" charset="-122"/>
                <a:ea typeface="黑体" panose="02010609060101010101" pitchFamily="49" charset="-122"/>
              </a:rPr>
              <a:t>Problem solving  ecosystem </a:t>
            </a:r>
            <a:r>
              <a:rPr lang="zh-CN" altLang="en-US" sz="2200" b="1" dirty="0">
                <a:solidFill>
                  <a:srgbClr val="0070C0"/>
                </a:solidFill>
                <a:latin typeface="黑体" panose="02010609060101010101" pitchFamily="49" charset="-122"/>
                <a:ea typeface="黑体" panose="02010609060101010101" pitchFamily="49" charset="-122"/>
              </a:rPr>
              <a:t>）</a:t>
            </a:r>
            <a:r>
              <a:rPr lang="en-US" altLang="zh-CN" sz="2200" b="1" dirty="0">
                <a:solidFill>
                  <a:srgbClr val="0070C0"/>
                </a:solidFill>
                <a:latin typeface="黑体" panose="02010609060101010101" pitchFamily="49" charset="-122"/>
                <a:ea typeface="黑体" panose="02010609060101010101" pitchFamily="49" charset="-122"/>
              </a:rPr>
              <a:t>.</a:t>
            </a:r>
            <a:endParaRPr lang="zh-CN" altLang="en-US" sz="2200" dirty="0">
              <a:latin typeface="黑体" panose="02010609060101010101" pitchFamily="49" charset="-122"/>
              <a:ea typeface="黑体" panose="02010609060101010101" pitchFamily="49" charset="-122"/>
            </a:endParaRPr>
          </a:p>
        </p:txBody>
      </p:sp>
      <p:pic>
        <p:nvPicPr>
          <p:cNvPr id="522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752600"/>
            <a:ext cx="5062538"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7"/>
          <p:cNvSpPr>
            <a:spLocks noGrp="1"/>
          </p:cNvSpPr>
          <p:nvPr>
            <p:ph type="title"/>
          </p:nvPr>
        </p:nvSpPr>
        <p:spPr/>
        <p:txBody>
          <a:bodyPr>
            <a:normAutofit/>
          </a:bodyPr>
          <a:lstStyle/>
          <a:p>
            <a:pPr>
              <a:defRPr/>
            </a:pPr>
            <a:r>
              <a:rPr lang="zh-CN" altLang="en-US" dirty="0"/>
              <a:t>新特征</a:t>
            </a:r>
            <a:r>
              <a:rPr lang="en-US" altLang="zh-CN" dirty="0"/>
              <a:t>2</a:t>
            </a:r>
            <a:r>
              <a:rPr lang="zh-CN" altLang="en-US" dirty="0"/>
              <a:t>：基于网络的群体智能已经萌芽</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Box 3"/>
          <p:cNvSpPr txBox="1">
            <a:spLocks noChangeArrowheads="1"/>
          </p:cNvSpPr>
          <p:nvPr/>
        </p:nvSpPr>
        <p:spPr bwMode="auto">
          <a:xfrm>
            <a:off x="711200" y="1006475"/>
            <a:ext cx="5411981" cy="1350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0"/>
              </a:spcBef>
              <a:buClr>
                <a:srgbClr val="FF0000"/>
              </a:buClr>
              <a:buFont typeface="Wingdings" panose="05000000000000000000" pitchFamily="2" charset="2"/>
              <a:buChar char="p"/>
            </a:pPr>
            <a:r>
              <a:rPr lang="zh-CN" altLang="en-US" sz="2200" dirty="0">
                <a:latin typeface="黑体" panose="02010609060101010101" pitchFamily="49" charset="-122"/>
                <a:ea typeface="黑体" panose="02010609060101010101" pitchFamily="49" charset="-122"/>
              </a:rPr>
              <a:t>  大规模个体通过</a:t>
            </a:r>
            <a:r>
              <a:rPr lang="zh-CN" altLang="en-US" sz="2200" dirty="0">
                <a:solidFill>
                  <a:srgbClr val="FF0000"/>
                </a:solidFill>
                <a:latin typeface="黑体" panose="02010609060101010101" pitchFamily="49" charset="-122"/>
                <a:ea typeface="黑体" panose="02010609060101010101" pitchFamily="49" charset="-122"/>
              </a:rPr>
              <a:t>互联网</a:t>
            </a:r>
            <a:r>
              <a:rPr lang="zh-CN" altLang="en-US" sz="2200" dirty="0">
                <a:latin typeface="黑体" panose="02010609060101010101" pitchFamily="49" charset="-122"/>
                <a:ea typeface="黑体" panose="02010609060101010101" pitchFamily="49" charset="-122"/>
              </a:rPr>
              <a:t>构架的参与，</a:t>
            </a:r>
            <a:endParaRPr lang="en-US" altLang="zh-CN" sz="2200" dirty="0">
              <a:latin typeface="黑体" panose="02010609060101010101" pitchFamily="49" charset="-122"/>
              <a:ea typeface="黑体" panose="02010609060101010101" pitchFamily="49" charset="-122"/>
            </a:endParaRPr>
          </a:p>
          <a:p>
            <a:pPr eaLnBrk="1" hangingPunct="1">
              <a:lnSpc>
                <a:spcPct val="130000"/>
              </a:lnSpc>
              <a:spcBef>
                <a:spcPct val="0"/>
              </a:spcBef>
              <a:buClr>
                <a:srgbClr val="FF0000"/>
              </a:buClr>
              <a:buFontTx/>
              <a:buNone/>
            </a:pPr>
            <a:r>
              <a:rPr lang="zh-CN" altLang="en-US" sz="2200" dirty="0">
                <a:latin typeface="黑体" panose="02010609060101010101" pitchFamily="49" charset="-122"/>
                <a:ea typeface="黑体" panose="02010609060101010101" pitchFamily="49" charset="-122"/>
              </a:rPr>
              <a:t>可以表现出超乎寻常的智慧能力，是解决开放复杂问题的新途径</a:t>
            </a:r>
          </a:p>
        </p:txBody>
      </p:sp>
      <p:sp>
        <p:nvSpPr>
          <p:cNvPr id="53251" name="TextBox 4"/>
          <p:cNvSpPr txBox="1">
            <a:spLocks noChangeArrowheads="1"/>
          </p:cNvSpPr>
          <p:nvPr/>
        </p:nvSpPr>
        <p:spPr bwMode="auto">
          <a:xfrm>
            <a:off x="719138" y="2413953"/>
            <a:ext cx="5788342" cy="273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0"/>
              </a:spcBef>
              <a:buClr>
                <a:srgbClr val="FF0000"/>
              </a:buClr>
              <a:buFont typeface="Wingdings" panose="05000000000000000000" pitchFamily="2" charset="2"/>
              <a:buChar char="p"/>
            </a:pPr>
            <a:r>
              <a:rPr lang="en-US" altLang="zh-CN" sz="2200" dirty="0">
                <a:latin typeface="黑体" panose="02010609060101010101" pitchFamily="49" charset="-122"/>
                <a:ea typeface="黑体" panose="02010609060101010101" pitchFamily="49" charset="-122"/>
              </a:rPr>
              <a:t>  </a:t>
            </a:r>
            <a:r>
              <a:rPr lang="zh-CN" altLang="en-US" sz="2200" dirty="0">
                <a:latin typeface="黑体" panose="02010609060101010101" pitchFamily="49" charset="-122"/>
                <a:ea typeface="黑体" panose="02010609060101010101" pitchFamily="49" charset="-122"/>
              </a:rPr>
              <a:t>美国普林斯顿大学</a:t>
            </a:r>
            <a:r>
              <a:rPr lang="en-US" altLang="zh-CN" sz="2200" dirty="0" err="1">
                <a:latin typeface="黑体" panose="02010609060101010101" pitchFamily="49" charset="-122"/>
                <a:ea typeface="黑体" panose="02010609060101010101" pitchFamily="49" charset="-122"/>
              </a:rPr>
              <a:t>Connetome</a:t>
            </a:r>
            <a:r>
              <a:rPr lang="zh-CN" altLang="en-US" sz="2200" dirty="0">
                <a:latin typeface="黑体" panose="02010609060101010101" pitchFamily="49" charset="-122"/>
                <a:ea typeface="黑体" panose="02010609060101010101" pitchFamily="49" charset="-122"/>
              </a:rPr>
              <a:t>项目开发了</a:t>
            </a:r>
            <a:r>
              <a:rPr lang="en-US" altLang="zh-CN" sz="2200" dirty="0" err="1">
                <a:latin typeface="黑体" panose="02010609060101010101" pitchFamily="49" charset="-122"/>
                <a:ea typeface="黑体" panose="02010609060101010101" pitchFamily="49" charset="-122"/>
              </a:rPr>
              <a:t>EyeWire</a:t>
            </a:r>
            <a:r>
              <a:rPr lang="zh-CN" altLang="en-US" sz="2200" dirty="0">
                <a:latin typeface="黑体" panose="02010609060101010101" pitchFamily="49" charset="-122"/>
                <a:ea typeface="黑体" panose="02010609060101010101" pitchFamily="49" charset="-122"/>
              </a:rPr>
              <a:t>游戏，玩家对显微图像中单个细胞及其神经元连接按功能进行</a:t>
            </a:r>
            <a:r>
              <a:rPr lang="zh-CN" altLang="en-US" sz="2200" dirty="0">
                <a:solidFill>
                  <a:srgbClr val="FF0000"/>
                </a:solidFill>
                <a:latin typeface="黑体" panose="02010609060101010101" pitchFamily="49" charset="-122"/>
                <a:ea typeface="黑体" panose="02010609060101010101" pitchFamily="49" charset="-122"/>
              </a:rPr>
              <a:t>涂色</a:t>
            </a:r>
            <a:r>
              <a:rPr lang="zh-CN" altLang="en-US" sz="2200" dirty="0">
                <a:latin typeface="黑体" panose="02010609060101010101" pitchFamily="49" charset="-122"/>
                <a:ea typeface="黑体" panose="02010609060101010101" pitchFamily="49" charset="-122"/>
              </a:rPr>
              <a:t>。第一次提供了哺乳动物视网膜的神经元结构和组织如何产生</a:t>
            </a:r>
            <a:endParaRPr lang="en-US" altLang="zh-CN" sz="2200" dirty="0">
              <a:latin typeface="黑体" panose="02010609060101010101" pitchFamily="49" charset="-122"/>
              <a:ea typeface="黑体" panose="02010609060101010101" pitchFamily="49" charset="-122"/>
            </a:endParaRPr>
          </a:p>
          <a:p>
            <a:pPr eaLnBrk="1" hangingPunct="1">
              <a:lnSpc>
                <a:spcPct val="130000"/>
              </a:lnSpc>
              <a:spcBef>
                <a:spcPct val="0"/>
              </a:spcBef>
              <a:buFontTx/>
              <a:buNone/>
            </a:pPr>
            <a:r>
              <a:rPr lang="zh-CN" altLang="en-US" sz="2200" dirty="0">
                <a:latin typeface="黑体" panose="02010609060101010101" pitchFamily="49" charset="-122"/>
                <a:ea typeface="黑体" panose="02010609060101010101" pitchFamily="49" charset="-122"/>
              </a:rPr>
              <a:t>检测运动的功能。</a:t>
            </a:r>
            <a:r>
              <a:rPr lang="en-US" altLang="zh-CN" sz="2200" dirty="0">
                <a:latin typeface="黑体" panose="02010609060101010101" pitchFamily="49" charset="-122"/>
                <a:ea typeface="黑体" panose="02010609060101010101" pitchFamily="49" charset="-122"/>
              </a:rPr>
              <a:t>145</a:t>
            </a:r>
            <a:r>
              <a:rPr lang="zh-CN" altLang="en-US" sz="2200" dirty="0">
                <a:latin typeface="黑体" panose="02010609060101010101" pitchFamily="49" charset="-122"/>
                <a:ea typeface="黑体" panose="02010609060101010101" pitchFamily="49" charset="-122"/>
              </a:rPr>
              <a:t>个国家的</a:t>
            </a:r>
            <a:r>
              <a:rPr lang="en-US" altLang="zh-CN" sz="2200" dirty="0">
                <a:latin typeface="黑体" panose="02010609060101010101" pitchFamily="49" charset="-122"/>
                <a:ea typeface="黑体" panose="02010609060101010101" pitchFamily="49" charset="-122"/>
              </a:rPr>
              <a:t>165000</a:t>
            </a:r>
            <a:r>
              <a:rPr lang="zh-CN" altLang="en-US" sz="2200" dirty="0">
                <a:latin typeface="黑体" panose="02010609060101010101" pitchFamily="49" charset="-122"/>
                <a:ea typeface="黑体" panose="02010609060101010101" pitchFamily="49" charset="-122"/>
              </a:rPr>
              <a:t>多名科学家（玩家）参与</a:t>
            </a:r>
          </a:p>
        </p:txBody>
      </p:sp>
      <p:sp>
        <p:nvSpPr>
          <p:cNvPr id="53252" name="TextBox 6"/>
          <p:cNvSpPr txBox="1">
            <a:spLocks noChangeArrowheads="1"/>
          </p:cNvSpPr>
          <p:nvPr/>
        </p:nvSpPr>
        <p:spPr bwMode="auto">
          <a:xfrm>
            <a:off x="719139" y="5052060"/>
            <a:ext cx="5788342" cy="972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0"/>
              </a:spcBef>
              <a:buClr>
                <a:srgbClr val="FF0000"/>
              </a:buClr>
              <a:buFont typeface="Wingdings" panose="05000000000000000000" pitchFamily="2" charset="2"/>
              <a:buChar char="p"/>
            </a:pPr>
            <a:r>
              <a:rPr lang="zh-CN" altLang="en-US" sz="2200" dirty="0">
                <a:latin typeface="黑体" panose="02010609060101010101" pitchFamily="49" charset="-122"/>
                <a:ea typeface="黑体" panose="02010609060101010101" pitchFamily="49" charset="-122"/>
              </a:rPr>
              <a:t>  成功的还有：苹果</a:t>
            </a:r>
            <a:r>
              <a:rPr lang="en-US" altLang="zh-CN" sz="2200" dirty="0" err="1">
                <a:latin typeface="黑体" panose="02010609060101010101" pitchFamily="49" charset="-122"/>
                <a:ea typeface="黑体" panose="02010609060101010101" pitchFamily="49" charset="-122"/>
              </a:rPr>
              <a:t>AppStore</a:t>
            </a:r>
            <a:r>
              <a:rPr lang="zh-CN" altLang="en-US" sz="2200" dirty="0">
                <a:latin typeface="黑体" panose="02010609060101010101" pitchFamily="49" charset="-122"/>
                <a:ea typeface="黑体" panose="02010609060101010101" pitchFamily="49" charset="-122"/>
              </a:rPr>
              <a:t>（</a:t>
            </a:r>
            <a:r>
              <a:rPr lang="en-US" altLang="zh-CN" sz="2200" dirty="0">
                <a:latin typeface="黑体" panose="02010609060101010101" pitchFamily="49" charset="-122"/>
                <a:ea typeface="黑体" panose="02010609060101010101" pitchFamily="49" charset="-122"/>
              </a:rPr>
              <a:t>130</a:t>
            </a:r>
            <a:r>
              <a:rPr lang="zh-CN" altLang="en-US" sz="2200" dirty="0">
                <a:latin typeface="黑体" panose="02010609060101010101" pitchFamily="49" charset="-122"/>
                <a:ea typeface="黑体" panose="02010609060101010101" pitchFamily="49" charset="-122"/>
              </a:rPr>
              <a:t>万个应用程序）、</a:t>
            </a:r>
            <a:r>
              <a:rPr lang="en-US" altLang="zh-CN" sz="2200" dirty="0">
                <a:latin typeface="黑体" panose="02010609060101010101" pitchFamily="49" charset="-122"/>
                <a:ea typeface="黑体" panose="02010609060101010101" pitchFamily="49" charset="-122"/>
              </a:rPr>
              <a:t>Wiki</a:t>
            </a:r>
            <a:r>
              <a:rPr lang="zh-CN" altLang="en-US" sz="2200" dirty="0">
                <a:latin typeface="黑体" panose="02010609060101010101" pitchFamily="49" charset="-122"/>
                <a:ea typeface="黑体" panose="02010609060101010101" pitchFamily="49" charset="-122"/>
              </a:rPr>
              <a:t>百科（</a:t>
            </a:r>
            <a:r>
              <a:rPr lang="en-US" altLang="zh-CN" sz="2200" dirty="0">
                <a:latin typeface="黑体" panose="02010609060101010101" pitchFamily="49" charset="-122"/>
                <a:ea typeface="黑体" panose="02010609060101010101" pitchFamily="49" charset="-122"/>
              </a:rPr>
              <a:t>4000</a:t>
            </a:r>
            <a:r>
              <a:rPr lang="zh-CN" altLang="en-US" sz="2200" dirty="0">
                <a:latin typeface="黑体" panose="02010609060101010101" pitchFamily="49" charset="-122"/>
                <a:ea typeface="黑体" panose="02010609060101010101" pitchFamily="49" charset="-122"/>
              </a:rPr>
              <a:t>万词条）等等</a:t>
            </a:r>
          </a:p>
        </p:txBody>
      </p:sp>
      <p:pic>
        <p:nvPicPr>
          <p:cNvPr id="5325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4350" y="1052513"/>
            <a:ext cx="479742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TextBox 8"/>
          <p:cNvSpPr txBox="1">
            <a:spLocks noChangeArrowheads="1"/>
          </p:cNvSpPr>
          <p:nvPr/>
        </p:nvSpPr>
        <p:spPr bwMode="auto">
          <a:xfrm>
            <a:off x="7319963" y="4365625"/>
            <a:ext cx="3886200"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Clr>
                <a:srgbClr val="FF0000"/>
              </a:buClr>
              <a:buFontTx/>
              <a:buNone/>
            </a:pPr>
            <a:r>
              <a:rPr lang="zh-CN" altLang="en-US" sz="1700">
                <a:solidFill>
                  <a:srgbClr val="FF0000"/>
                </a:solidFill>
                <a:latin typeface="微软雅黑" panose="020B0503020204020204" pitchFamily="34" charset="-122"/>
                <a:ea typeface="微软雅黑" panose="020B0503020204020204" pitchFamily="34" charset="-122"/>
              </a:rPr>
              <a:t>美国普林斯顿大学</a:t>
            </a:r>
            <a:r>
              <a:rPr lang="en-US" altLang="zh-CN" sz="1700">
                <a:solidFill>
                  <a:srgbClr val="FF0000"/>
                </a:solidFill>
                <a:latin typeface="微软雅黑" panose="020B0503020204020204" pitchFamily="34" charset="-122"/>
                <a:ea typeface="微软雅黑" panose="020B0503020204020204" pitchFamily="34" charset="-122"/>
              </a:rPr>
              <a:t>Connetome</a:t>
            </a:r>
            <a:r>
              <a:rPr lang="zh-CN" altLang="en-US" sz="1700">
                <a:solidFill>
                  <a:srgbClr val="FF0000"/>
                </a:solidFill>
                <a:latin typeface="微软雅黑" panose="020B0503020204020204" pitchFamily="34" charset="-122"/>
                <a:ea typeface="微软雅黑" panose="020B0503020204020204" pitchFamily="34" charset="-122"/>
              </a:rPr>
              <a:t>项目</a:t>
            </a:r>
            <a:endParaRPr lang="en-US" altLang="zh-CN" sz="1700">
              <a:solidFill>
                <a:srgbClr val="FF0000"/>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Clr>
                <a:srgbClr val="FF0000"/>
              </a:buClr>
              <a:buFontTx/>
              <a:buNone/>
            </a:pPr>
            <a:r>
              <a:rPr lang="zh-CN" altLang="en-US" sz="1700">
                <a:solidFill>
                  <a:srgbClr val="FF0000"/>
                </a:solidFill>
                <a:latin typeface="微软雅黑" panose="020B0503020204020204" pitchFamily="34" charset="-122"/>
                <a:ea typeface="微软雅黑" panose="020B0503020204020204" pitchFamily="34" charset="-122"/>
              </a:rPr>
              <a:t>通过群体参与来探讨大脑结构和功能</a:t>
            </a:r>
            <a:endParaRPr lang="en-US" altLang="zh-CN" sz="1700">
              <a:solidFill>
                <a:srgbClr val="FF0000"/>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Clr>
                <a:srgbClr val="FF0000"/>
              </a:buClr>
              <a:buFontTx/>
              <a:buNone/>
            </a:pPr>
            <a:r>
              <a:rPr lang="zh-CN" altLang="en-US" sz="1700">
                <a:solidFill>
                  <a:srgbClr val="FF0000"/>
                </a:solidFill>
                <a:latin typeface="微软雅黑" panose="020B0503020204020204" pitchFamily="34" charset="-122"/>
                <a:ea typeface="微软雅黑" panose="020B0503020204020204" pitchFamily="34" charset="-122"/>
              </a:rPr>
              <a:t>之间映射的神经通路</a:t>
            </a:r>
            <a:endParaRPr lang="en-US" altLang="zh-CN" sz="1700">
              <a:solidFill>
                <a:srgbClr val="FF0000"/>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Clr>
                <a:srgbClr val="FF0000"/>
              </a:buClr>
              <a:buFontTx/>
              <a:buNone/>
            </a:pPr>
            <a:r>
              <a:rPr lang="en-US" altLang="zh-CN" sz="1400">
                <a:solidFill>
                  <a:srgbClr val="0070C0"/>
                </a:solidFill>
                <a:latin typeface="微软雅黑" panose="020B0503020204020204" pitchFamily="34" charset="-122"/>
                <a:ea typeface="微软雅黑" panose="020B0503020204020204" pitchFamily="34" charset="-122"/>
              </a:rPr>
              <a:t>http://www.humanconnectomeproject.org/</a:t>
            </a:r>
            <a:endParaRPr lang="zh-CN" altLang="en-US" sz="1400">
              <a:solidFill>
                <a:srgbClr val="0070C0"/>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rmAutofit/>
          </a:bodyPr>
          <a:lstStyle/>
          <a:p>
            <a:r>
              <a:rPr lang="zh-CN" altLang="en-US" dirty="0"/>
              <a:t>（继续）</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Box 2"/>
          <p:cNvSpPr txBox="1">
            <a:spLocks noChangeArrowheads="1"/>
          </p:cNvSpPr>
          <p:nvPr/>
        </p:nvSpPr>
        <p:spPr bwMode="auto">
          <a:xfrm>
            <a:off x="1103313" y="1610043"/>
            <a:ext cx="9518967"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FF0000"/>
              </a:buClr>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 各种穿戴设备、人</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车共驾、脑控或肌控外骨骼机器人、人机协同手术等实现</a:t>
            </a:r>
            <a:r>
              <a:rPr lang="zh-CN" altLang="en-US" sz="2400" dirty="0">
                <a:solidFill>
                  <a:srgbClr val="FF0000"/>
                </a:solidFill>
                <a:latin typeface="黑体" panose="02010609060101010101" pitchFamily="49" charset="-122"/>
                <a:ea typeface="黑体" panose="02010609060101010101" pitchFamily="49" charset="-122"/>
              </a:rPr>
              <a:t>生物</a:t>
            </a:r>
            <a:r>
              <a:rPr lang="zh-CN" altLang="en-US" sz="2400" dirty="0">
                <a:latin typeface="黑体" panose="02010609060101010101" pitchFamily="49" charset="-122"/>
                <a:ea typeface="黑体" panose="02010609060101010101" pitchFamily="49" charset="-122"/>
              </a:rPr>
              <a:t>智能系统与</a:t>
            </a:r>
            <a:r>
              <a:rPr lang="zh-CN" altLang="en-US" sz="2400" dirty="0">
                <a:solidFill>
                  <a:srgbClr val="FF0000"/>
                </a:solidFill>
                <a:latin typeface="黑体" panose="02010609060101010101" pitchFamily="49" charset="-122"/>
                <a:ea typeface="黑体" panose="02010609060101010101" pitchFamily="49" charset="-122"/>
              </a:rPr>
              <a:t>机器</a:t>
            </a:r>
            <a:r>
              <a:rPr lang="zh-CN" altLang="en-US" sz="2400" dirty="0">
                <a:latin typeface="黑体" panose="02010609060101010101" pitchFamily="49" charset="-122"/>
                <a:ea typeface="黑体" panose="02010609060101010101" pitchFamily="49" charset="-122"/>
              </a:rPr>
              <a:t>智能系统的紧密耦合。</a:t>
            </a:r>
          </a:p>
        </p:txBody>
      </p:sp>
      <p:pic>
        <p:nvPicPr>
          <p:cNvPr id="54275" name="Picture 2" descr="C:\Users\Administrator\Desktop\ppt\15cc964e96fd8a.jpg"/>
          <p:cNvPicPr>
            <a:picLocks noChangeAspect="1" noChangeArrowheads="1"/>
          </p:cNvPicPr>
          <p:nvPr/>
        </p:nvPicPr>
        <p:blipFill>
          <a:blip r:embed="rId2">
            <a:extLst>
              <a:ext uri="{28A0092B-C50C-407E-A947-70E740481C1C}">
                <a14:useLocalDpi xmlns:a14="http://schemas.microsoft.com/office/drawing/2010/main" val="0"/>
              </a:ext>
            </a:extLst>
          </a:blip>
          <a:srcRect l="4317" t="45059" r="49576" b="29909"/>
          <a:stretch>
            <a:fillRect/>
          </a:stretch>
        </p:blipFill>
        <p:spPr bwMode="auto">
          <a:xfrm>
            <a:off x="1200150" y="3013075"/>
            <a:ext cx="4497388"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3" descr="C:\Users\Administrator\Desktop\ppt\15cc964e96fd8a.jpg"/>
          <p:cNvPicPr>
            <a:picLocks noChangeAspect="1" noChangeArrowheads="1"/>
          </p:cNvPicPr>
          <p:nvPr/>
        </p:nvPicPr>
        <p:blipFill>
          <a:blip r:embed="rId2">
            <a:extLst>
              <a:ext uri="{28A0092B-C50C-407E-A947-70E740481C1C}">
                <a14:useLocalDpi xmlns:a14="http://schemas.microsoft.com/office/drawing/2010/main" val="0"/>
              </a:ext>
            </a:extLst>
          </a:blip>
          <a:srcRect l="51385" t="45834" r="3467" b="29132"/>
          <a:stretch>
            <a:fillRect/>
          </a:stretch>
        </p:blipFill>
        <p:spPr bwMode="auto">
          <a:xfrm>
            <a:off x="5903913" y="3013075"/>
            <a:ext cx="4513262"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标题 8"/>
          <p:cNvSpPr>
            <a:spLocks noGrp="1"/>
          </p:cNvSpPr>
          <p:nvPr>
            <p:ph type="title"/>
          </p:nvPr>
        </p:nvSpPr>
        <p:spPr/>
        <p:txBody>
          <a:bodyPr>
            <a:normAutofit/>
          </a:bodyPr>
          <a:lstStyle/>
          <a:p>
            <a:pPr>
              <a:defRPr/>
            </a:pPr>
            <a:r>
              <a:rPr lang="zh-CN" altLang="en-US" dirty="0"/>
              <a:t>新特征</a:t>
            </a:r>
            <a:r>
              <a:rPr lang="en-US" altLang="zh-CN" dirty="0"/>
              <a:t>3</a:t>
            </a:r>
            <a:r>
              <a:rPr lang="zh-CN" altLang="en-US" dirty="0"/>
              <a:t>：人机一体化技术导向混合智能</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8" name="组合 15"/>
          <p:cNvGrpSpPr/>
          <p:nvPr/>
        </p:nvGrpSpPr>
        <p:grpSpPr bwMode="auto">
          <a:xfrm>
            <a:off x="3860800" y="2849563"/>
            <a:ext cx="2592388" cy="2808287"/>
            <a:chOff x="2123728" y="1988840"/>
            <a:chExt cx="1944216" cy="2808312"/>
          </a:xfrm>
        </p:grpSpPr>
        <p:sp>
          <p:nvSpPr>
            <p:cNvPr id="5" name="矩形 4"/>
            <p:cNvSpPr/>
            <p:nvPr/>
          </p:nvSpPr>
          <p:spPr>
            <a:xfrm>
              <a:off x="2123728" y="1988840"/>
              <a:ext cx="1944216" cy="2808312"/>
            </a:xfrm>
            <a:prstGeom prst="rect">
              <a:avLst/>
            </a:prstGeom>
            <a:solidFill>
              <a:schemeClr val="accent1">
                <a:lumMod val="60000"/>
                <a:lumOff val="40000"/>
              </a:schemeClr>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圆角矩形 5"/>
            <p:cNvSpPr/>
            <p:nvPr/>
          </p:nvSpPr>
          <p:spPr>
            <a:xfrm>
              <a:off x="2267744" y="2132856"/>
              <a:ext cx="1656184" cy="504056"/>
            </a:xfrm>
            <a:prstGeom prst="roundRect">
              <a:avLst/>
            </a:prstGeom>
            <a:solidFill>
              <a:srgbClr val="F2800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dirty="0">
                  <a:latin typeface="微软雅黑" panose="020B0503020204020204" pitchFamily="34" charset="-122"/>
                  <a:ea typeface="微软雅黑" panose="020B0503020204020204" pitchFamily="34" charset="-122"/>
                </a:rPr>
                <a:t>自然语言处理</a:t>
              </a:r>
            </a:p>
          </p:txBody>
        </p:sp>
        <p:sp>
          <p:nvSpPr>
            <p:cNvPr id="7" name="圆角矩形 6"/>
            <p:cNvSpPr/>
            <p:nvPr/>
          </p:nvSpPr>
          <p:spPr>
            <a:xfrm>
              <a:off x="2267744" y="3140968"/>
              <a:ext cx="1656184" cy="504056"/>
            </a:xfrm>
            <a:prstGeom prst="roundRect">
              <a:avLst/>
            </a:prstGeom>
            <a:solidFill>
              <a:srgbClr val="F2800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dirty="0">
                  <a:latin typeface="微软雅黑" panose="020B0503020204020204" pitchFamily="34" charset="-122"/>
                  <a:ea typeface="微软雅黑" panose="020B0503020204020204" pitchFamily="34" charset="-122"/>
                </a:rPr>
                <a:t>视觉计算</a:t>
              </a:r>
            </a:p>
          </p:txBody>
        </p:sp>
        <p:sp>
          <p:nvSpPr>
            <p:cNvPr id="8" name="圆角矩形 7"/>
            <p:cNvSpPr/>
            <p:nvPr/>
          </p:nvSpPr>
          <p:spPr>
            <a:xfrm>
              <a:off x="2267744" y="4149080"/>
              <a:ext cx="1656184" cy="504056"/>
            </a:xfrm>
            <a:prstGeom prst="roundRect">
              <a:avLst/>
            </a:prstGeom>
            <a:solidFill>
              <a:srgbClr val="F2800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dirty="0">
                  <a:latin typeface="微软雅黑" panose="020B0503020204020204" pitchFamily="34" charset="-122"/>
                  <a:ea typeface="微软雅黑" panose="020B0503020204020204" pitchFamily="34" charset="-122"/>
                </a:rPr>
                <a:t>听觉感知</a:t>
              </a:r>
            </a:p>
          </p:txBody>
        </p:sp>
        <p:sp>
          <p:nvSpPr>
            <p:cNvPr id="9" name="左右箭头 8"/>
            <p:cNvSpPr/>
            <p:nvPr/>
          </p:nvSpPr>
          <p:spPr>
            <a:xfrm rot="5400000">
              <a:off x="2916049" y="2745097"/>
              <a:ext cx="395292" cy="25121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左右箭头 9"/>
            <p:cNvSpPr/>
            <p:nvPr/>
          </p:nvSpPr>
          <p:spPr>
            <a:xfrm rot="5400000">
              <a:off x="2916049" y="3789681"/>
              <a:ext cx="395292" cy="25121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2" name="右箭头 11"/>
          <p:cNvSpPr/>
          <p:nvPr/>
        </p:nvSpPr>
        <p:spPr>
          <a:xfrm>
            <a:off x="6604000" y="4038283"/>
            <a:ext cx="479425" cy="215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圆角矩形 12"/>
          <p:cNvSpPr/>
          <p:nvPr/>
        </p:nvSpPr>
        <p:spPr>
          <a:xfrm>
            <a:off x="7213600" y="3367525"/>
            <a:ext cx="4703763" cy="151848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dirty="0"/>
          </a:p>
        </p:txBody>
      </p:sp>
      <p:sp>
        <p:nvSpPr>
          <p:cNvPr id="55301" name="TextBox 13"/>
          <p:cNvSpPr txBox="1">
            <a:spLocks noChangeArrowheads="1"/>
          </p:cNvSpPr>
          <p:nvPr/>
        </p:nvSpPr>
        <p:spPr bwMode="auto">
          <a:xfrm>
            <a:off x="7300913" y="3565843"/>
            <a:ext cx="3902030" cy="113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0"/>
              </a:spcBef>
            </a:pPr>
            <a:r>
              <a:rPr lang="zh-CN" altLang="en-US" sz="1800" dirty="0">
                <a:solidFill>
                  <a:schemeClr val="bg1"/>
                </a:solidFill>
                <a:latin typeface="微软雅黑" panose="020B0503020204020204" pitchFamily="34" charset="-122"/>
                <a:ea typeface="微软雅黑" panose="020B0503020204020204" pitchFamily="34" charset="-122"/>
              </a:rPr>
              <a:t>    </a:t>
            </a:r>
            <a:r>
              <a:rPr lang="zh-CN" altLang="en-US" sz="1800" b="1" dirty="0">
                <a:solidFill>
                  <a:schemeClr val="bg1"/>
                </a:solidFill>
                <a:latin typeface="微软雅黑" panose="020B0503020204020204" pitchFamily="34" charset="-122"/>
                <a:ea typeface="微软雅黑" panose="020B0503020204020204" pitchFamily="34" charset="-122"/>
              </a:rPr>
              <a:t>精灵宝可梦</a:t>
            </a:r>
            <a:r>
              <a:rPr lang="en-US" altLang="zh-CN" sz="1800" b="1" dirty="0">
                <a:solidFill>
                  <a:schemeClr val="bg1"/>
                </a:solidFill>
                <a:latin typeface="微软雅黑" panose="020B0503020204020204" pitchFamily="34" charset="-122"/>
                <a:ea typeface="微软雅黑" panose="020B0503020204020204" pitchFamily="34" charset="-122"/>
              </a:rPr>
              <a:t>GO : AR : </a:t>
            </a:r>
            <a:r>
              <a:rPr lang="zh-CN" altLang="en-US" sz="1800" b="1" dirty="0">
                <a:solidFill>
                  <a:schemeClr val="bg1"/>
                </a:solidFill>
                <a:latin typeface="微软雅黑" panose="020B0503020204020204" pitchFamily="34" charset="-122"/>
                <a:ea typeface="微软雅黑" panose="020B0503020204020204" pitchFamily="34" charset="-122"/>
              </a:rPr>
              <a:t>图形</a:t>
            </a:r>
            <a:r>
              <a:rPr lang="en-US" altLang="zh-CN" sz="1800" b="1" dirty="0">
                <a:solidFill>
                  <a:schemeClr val="bg1"/>
                </a:solidFill>
                <a:latin typeface="微软雅黑" panose="020B0503020204020204" pitchFamily="34" charset="-122"/>
                <a:ea typeface="微软雅黑" panose="020B0503020204020204" pitchFamily="34" charset="-122"/>
              </a:rPr>
              <a:t>+</a:t>
            </a:r>
            <a:r>
              <a:rPr lang="zh-CN" altLang="en-US" sz="1800" b="1" dirty="0">
                <a:solidFill>
                  <a:schemeClr val="bg1"/>
                </a:solidFill>
                <a:latin typeface="微软雅黑" panose="020B0503020204020204" pitchFamily="34" charset="-122"/>
                <a:ea typeface="微软雅黑" panose="020B0503020204020204" pitchFamily="34" charset="-122"/>
              </a:rPr>
              <a:t>视频</a:t>
            </a:r>
            <a:endParaRPr lang="en-US" altLang="zh-CN" sz="1800" b="1" dirty="0">
              <a:solidFill>
                <a:schemeClr val="bg1"/>
              </a:solidFill>
              <a:latin typeface="微软雅黑" panose="020B0503020204020204" pitchFamily="34" charset="-122"/>
              <a:ea typeface="微软雅黑" panose="020B0503020204020204" pitchFamily="34" charset="-122"/>
            </a:endParaRPr>
          </a:p>
          <a:p>
            <a:pPr eaLnBrk="1" hangingPunct="1">
              <a:lnSpc>
                <a:spcPct val="130000"/>
              </a:lnSpc>
              <a:spcBef>
                <a:spcPct val="0"/>
              </a:spcBef>
            </a:pPr>
            <a:r>
              <a:rPr lang="zh-CN" altLang="en-US" sz="1800" b="1" dirty="0">
                <a:solidFill>
                  <a:schemeClr val="bg1"/>
                </a:solidFill>
                <a:latin typeface="微软雅黑" panose="020B0503020204020204" pitchFamily="34" charset="-122"/>
                <a:ea typeface="微软雅黑" panose="020B0503020204020204" pitchFamily="34" charset="-122"/>
              </a:rPr>
              <a:t>    谷歌：</a:t>
            </a:r>
            <a:r>
              <a:rPr lang="en-US" altLang="zh-CN" sz="1800" b="1" dirty="0">
                <a:solidFill>
                  <a:schemeClr val="bg1"/>
                </a:solidFill>
                <a:latin typeface="微软雅黑" panose="020B0503020204020204" pitchFamily="34" charset="-122"/>
                <a:ea typeface="微软雅黑" panose="020B0503020204020204" pitchFamily="34" charset="-122"/>
              </a:rPr>
              <a:t>VR</a:t>
            </a:r>
            <a:r>
              <a:rPr lang="zh-CN" altLang="en-US" sz="1800" b="1" dirty="0">
                <a:solidFill>
                  <a:schemeClr val="bg1"/>
                </a:solidFill>
                <a:latin typeface="微软雅黑" panose="020B0503020204020204" pitchFamily="34" charset="-122"/>
                <a:ea typeface="微软雅黑" panose="020B0503020204020204" pitchFamily="34" charset="-122"/>
              </a:rPr>
              <a:t>绘画应用</a:t>
            </a:r>
            <a:r>
              <a:rPr lang="en-US" altLang="zh-CN" sz="1800" b="1" dirty="0">
                <a:solidFill>
                  <a:schemeClr val="bg1"/>
                </a:solidFill>
                <a:latin typeface="微软雅黑" panose="020B0503020204020204" pitchFamily="34" charset="-122"/>
                <a:ea typeface="微软雅黑" panose="020B0503020204020204" pitchFamily="34" charset="-122"/>
              </a:rPr>
              <a:t>Tilt Brush</a:t>
            </a:r>
          </a:p>
          <a:p>
            <a:pPr eaLnBrk="1" hangingPunct="1">
              <a:lnSpc>
                <a:spcPct val="130000"/>
              </a:lnSpc>
              <a:spcBef>
                <a:spcPct val="0"/>
              </a:spcBef>
            </a:pPr>
            <a:r>
              <a:rPr lang="en-US" altLang="zh-CN" sz="1800" b="1" dirty="0">
                <a:solidFill>
                  <a:schemeClr val="bg1"/>
                </a:solidFill>
                <a:latin typeface="微软雅黑" panose="020B0503020204020204" pitchFamily="34" charset="-122"/>
                <a:ea typeface="微软雅黑" panose="020B0503020204020204" pitchFamily="34" charset="-122"/>
              </a:rPr>
              <a:t>    Facebook:</a:t>
            </a:r>
            <a:r>
              <a:rPr lang="zh-CN" altLang="en-US" sz="1800" b="1" dirty="0">
                <a:solidFill>
                  <a:schemeClr val="bg1"/>
                </a:solidFill>
                <a:latin typeface="微软雅黑" panose="020B0503020204020204" pitchFamily="34" charset="-122"/>
                <a:ea typeface="微软雅黑" panose="020B0503020204020204" pitchFamily="34" charset="-122"/>
              </a:rPr>
              <a:t>视频描述生成</a:t>
            </a:r>
          </a:p>
        </p:txBody>
      </p:sp>
      <p:sp>
        <p:nvSpPr>
          <p:cNvPr id="15" name="圆角矩形 14"/>
          <p:cNvSpPr/>
          <p:nvPr/>
        </p:nvSpPr>
        <p:spPr>
          <a:xfrm>
            <a:off x="3048000" y="5745163"/>
            <a:ext cx="4321175" cy="504825"/>
          </a:xfrm>
          <a:prstGeom prst="roundRect">
            <a:avLst/>
          </a:prstGeom>
          <a:solidFill>
            <a:srgbClr val="FF0000"/>
          </a:solidFill>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架构跨媒体间桥梁</a:t>
            </a:r>
          </a:p>
        </p:txBody>
      </p:sp>
      <p:pic>
        <p:nvPicPr>
          <p:cNvPr id="55303" name="Picture 2" descr="C:\Users\Administrator\Desktop\ppt\-7e67437a69572ccd.jpg"/>
          <p:cNvPicPr>
            <a:picLocks noChangeAspect="1" noChangeArrowheads="1"/>
          </p:cNvPicPr>
          <p:nvPr/>
        </p:nvPicPr>
        <p:blipFill>
          <a:blip r:embed="rId3">
            <a:extLst>
              <a:ext uri="{28A0092B-C50C-407E-A947-70E740481C1C}">
                <a14:useLocalDpi xmlns:a14="http://schemas.microsoft.com/office/drawing/2010/main" val="0"/>
              </a:ext>
            </a:extLst>
          </a:blip>
          <a:srcRect l="5841" t="47484" r="63445" b="35632"/>
          <a:stretch>
            <a:fillRect/>
          </a:stretch>
        </p:blipFill>
        <p:spPr bwMode="auto">
          <a:xfrm>
            <a:off x="406400" y="3535363"/>
            <a:ext cx="3408363"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标题 19"/>
          <p:cNvSpPr>
            <a:spLocks noGrp="1"/>
          </p:cNvSpPr>
          <p:nvPr>
            <p:ph type="title"/>
          </p:nvPr>
        </p:nvSpPr>
        <p:spPr/>
        <p:txBody>
          <a:bodyPr>
            <a:normAutofit/>
          </a:bodyPr>
          <a:lstStyle/>
          <a:p>
            <a:pPr>
              <a:defRPr/>
            </a:pPr>
            <a:r>
              <a:rPr lang="zh-CN" altLang="en-US" dirty="0"/>
              <a:t>新特征</a:t>
            </a:r>
            <a:r>
              <a:rPr lang="en-US" altLang="zh-CN" dirty="0"/>
              <a:t>4</a:t>
            </a:r>
            <a:r>
              <a:rPr lang="zh-CN" altLang="en-US" dirty="0"/>
              <a:t>：跨媒体推理已经兴起</a:t>
            </a:r>
          </a:p>
        </p:txBody>
      </p:sp>
      <p:sp>
        <p:nvSpPr>
          <p:cNvPr id="55305" name="内容占位符 20"/>
          <p:cNvSpPr>
            <a:spLocks noGrp="1"/>
          </p:cNvSpPr>
          <p:nvPr>
            <p:ph idx="4294967295"/>
          </p:nvPr>
        </p:nvSpPr>
        <p:spPr>
          <a:xfrm>
            <a:off x="0" y="1401763"/>
            <a:ext cx="10668000" cy="1219200"/>
          </a:xfrm>
        </p:spPr>
        <p:txBody>
          <a:bodyPr/>
          <a:lstStyle/>
          <a:p>
            <a:pPr>
              <a:lnSpc>
                <a:spcPct val="130000"/>
              </a:lnSpc>
            </a:pPr>
            <a:r>
              <a:rPr lang="zh-CN" altLang="en-US" dirty="0"/>
              <a:t>在语言、视觉、图形和听觉之间</a:t>
            </a:r>
            <a:r>
              <a:rPr lang="zh-CN" altLang="en-US" dirty="0">
                <a:solidFill>
                  <a:srgbClr val="FF0000"/>
                </a:solidFill>
              </a:rPr>
              <a:t>语义贯通</a:t>
            </a:r>
            <a:r>
              <a:rPr lang="zh-CN" altLang="en-US" dirty="0"/>
              <a:t>，是实现联想、推理、概括等智能的重要关键</a:t>
            </a:r>
          </a:p>
          <a:p>
            <a:endParaRPr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pPr>
              <a:defRPr/>
            </a:pPr>
            <a:r>
              <a:rPr lang="zh-CN" altLang="en-US" dirty="0"/>
              <a:t>新特征</a:t>
            </a:r>
            <a:r>
              <a:rPr lang="en-US" altLang="zh-CN" dirty="0"/>
              <a:t>5</a:t>
            </a:r>
            <a:r>
              <a:rPr lang="zh-CN" altLang="en-US" dirty="0"/>
              <a:t>：无人系统迅速发展</a:t>
            </a:r>
          </a:p>
        </p:txBody>
      </p:sp>
      <p:sp>
        <p:nvSpPr>
          <p:cNvPr id="56323" name="内容占位符 7"/>
          <p:cNvSpPr>
            <a:spLocks noGrp="1"/>
          </p:cNvSpPr>
          <p:nvPr>
            <p:ph idx="4294967295"/>
          </p:nvPr>
        </p:nvSpPr>
        <p:spPr>
          <a:xfrm>
            <a:off x="274320" y="991235"/>
            <a:ext cx="11074400" cy="5105400"/>
          </a:xfrm>
        </p:spPr>
        <p:txBody>
          <a:bodyPr/>
          <a:lstStyle/>
          <a:p>
            <a:pPr>
              <a:lnSpc>
                <a:spcPct val="130000"/>
              </a:lnSpc>
            </a:pPr>
            <a:r>
              <a:rPr lang="zh-CN" altLang="en-US" dirty="0"/>
              <a:t>机械手在工业装配线上发展迅速</a:t>
            </a:r>
            <a:endParaRPr lang="en-US" altLang="zh-CN" dirty="0"/>
          </a:p>
          <a:p>
            <a:pPr>
              <a:lnSpc>
                <a:spcPct val="130000"/>
              </a:lnSpc>
            </a:pPr>
            <a:r>
              <a:rPr lang="zh-CN" altLang="en-US" dirty="0"/>
              <a:t>在灵活运动的领域中，无人系统迅猛发展的速度远快于机器人</a:t>
            </a:r>
            <a:endParaRPr lang="en-US" altLang="zh-CN" dirty="0"/>
          </a:p>
          <a:p>
            <a:pPr>
              <a:lnSpc>
                <a:spcPct val="130000"/>
              </a:lnSpc>
            </a:pPr>
            <a:r>
              <a:rPr lang="zh-CN" altLang="en-US" dirty="0"/>
              <a:t> 传统领域的智能化和自主化升级</a:t>
            </a:r>
          </a:p>
          <a:p>
            <a:endParaRPr lang="zh-CN" altLang="en-US" dirty="0"/>
          </a:p>
        </p:txBody>
      </p:sp>
      <p:pic>
        <p:nvPicPr>
          <p:cNvPr id="5" name="Picture 1" descr="DF-2设备布置图"/>
          <p:cNvPicPr>
            <a:picLocks noChangeAspect="1" noChangeArrowheads="1"/>
          </p:cNvPicPr>
          <p:nvPr/>
        </p:nvPicPr>
        <p:blipFill>
          <a:blip r:embed="rId2"/>
          <a:srcRect/>
          <a:stretch>
            <a:fillRect/>
          </a:stretch>
        </p:blipFill>
        <p:spPr bwMode="auto">
          <a:xfrm>
            <a:off x="274320" y="3329796"/>
            <a:ext cx="5276850" cy="3528204"/>
          </a:xfrm>
          <a:prstGeom prst="rect">
            <a:avLst/>
          </a:prstGeom>
          <a:noFill/>
          <a:ln w="9525">
            <a:noFill/>
            <a:miter lim="800000"/>
            <a:headEnd/>
            <a:tailEnd/>
          </a:ln>
        </p:spPr>
      </p:pic>
      <p:pic>
        <p:nvPicPr>
          <p:cNvPr id="6" name="Picture 2" descr="c:\users\athen\appdata\roaming\360se6\USERDA~1\Temp\80664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1" y="3414350"/>
            <a:ext cx="5547360" cy="3432373"/>
          </a:xfrm>
          <a:prstGeom prst="roundRect">
            <a:avLst>
              <a:gd name="adj" fmla="val 6320"/>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38200" y="247139"/>
            <a:ext cx="10515600" cy="825320"/>
          </a:xfrm>
        </p:spPr>
        <p:txBody>
          <a:bodyPr>
            <a:normAutofit/>
          </a:bodyPr>
          <a:lstStyle/>
          <a:p>
            <a:r>
              <a:rPr lang="zh-CN" altLang="en-US" sz="3200" b="1" dirty="0">
                <a:solidFill>
                  <a:srgbClr val="FF0000"/>
                </a:solidFill>
                <a:latin typeface="微软雅黑" panose="020B0503020204020204" pitchFamily="34" charset="-122"/>
                <a:ea typeface="微软雅黑" panose="020B0503020204020204" pitchFamily="34" charset="-122"/>
              </a:rPr>
              <a:t>人工智能基本现状</a:t>
            </a:r>
          </a:p>
        </p:txBody>
      </p:sp>
      <p:sp>
        <p:nvSpPr>
          <p:cNvPr id="7" name="标题 1"/>
          <p:cNvSpPr>
            <a:spLocks noGrp="1"/>
          </p:cNvSpPr>
          <p:nvPr>
            <p:ph idx="1"/>
          </p:nvPr>
        </p:nvSpPr>
        <p:spPr>
          <a:xfrm>
            <a:off x="823451" y="955308"/>
            <a:ext cx="10696575" cy="5725712"/>
          </a:xfrm>
        </p:spPr>
        <p:txBody>
          <a:bodyPr>
            <a:noAutofit/>
          </a:bodyPr>
          <a:lstStyle/>
          <a:p>
            <a:pPr>
              <a:lnSpc>
                <a:spcPct val="150000"/>
              </a:lnSpc>
            </a:pPr>
            <a:r>
              <a:rPr lang="zh-CN" altLang="zh-CN" sz="2400" b="1" dirty="0">
                <a:latin typeface="微软雅黑" panose="020B0503020204020204" pitchFamily="34" charset="-122"/>
                <a:ea typeface="微软雅黑" panose="020B0503020204020204" pitchFamily="34" charset="-122"/>
              </a:rPr>
              <a:t>专用人工智能取得重要突破</a:t>
            </a:r>
            <a:r>
              <a:rPr lang="en-US" altLang="zh-CN" sz="2400" b="1" dirty="0">
                <a:latin typeface="微软雅黑" panose="020B0503020204020204" pitchFamily="34" charset="-122"/>
                <a:ea typeface="微软雅黑" panose="020B0503020204020204" pitchFamily="34" charset="-122"/>
              </a:rPr>
              <a:t>, </a:t>
            </a:r>
            <a:r>
              <a:rPr lang="zh-CN" altLang="zh-CN" sz="2400" b="1" dirty="0">
                <a:latin typeface="微软雅黑" panose="020B0503020204020204" pitchFamily="34" charset="-122"/>
                <a:ea typeface="微软雅黑" panose="020B0503020204020204" pitchFamily="34" charset="-122"/>
              </a:rPr>
              <a:t>但是人工智能总体发展水平仍处于</a:t>
            </a:r>
            <a:r>
              <a:rPr lang="zh-CN" altLang="zh-CN" sz="2400" b="1" dirty="0">
                <a:solidFill>
                  <a:srgbClr val="FF0000"/>
                </a:solidFill>
                <a:latin typeface="微软雅黑" panose="020B0503020204020204" pitchFamily="34" charset="-122"/>
                <a:ea typeface="微软雅黑" panose="020B0503020204020204" pitchFamily="34" charset="-122"/>
              </a:rPr>
              <a:t>起步阶段</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zh-CN" sz="2400" b="1" dirty="0">
                <a:solidFill>
                  <a:srgbClr val="FF0000"/>
                </a:solidFill>
                <a:latin typeface="微软雅黑" panose="020B0503020204020204" pitchFamily="34" charset="-122"/>
                <a:ea typeface="微软雅黑" panose="020B0503020204020204" pitchFamily="34" charset="-122"/>
              </a:rPr>
              <a:t>统计学习</a:t>
            </a:r>
            <a:r>
              <a:rPr lang="zh-CN" altLang="zh-CN" sz="2400" b="1" dirty="0">
                <a:latin typeface="微软雅黑" panose="020B0503020204020204" pitchFamily="34" charset="-122"/>
                <a:ea typeface="微软雅黑" panose="020B0503020204020204" pitchFamily="34" charset="-122"/>
              </a:rPr>
              <a:t>成为人工智能走向实用的理论基础</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zh-CN" sz="2400" b="1" dirty="0">
                <a:latin typeface="微软雅黑" panose="020B0503020204020204" pitchFamily="34" charset="-122"/>
                <a:ea typeface="微软雅黑" panose="020B0503020204020204" pitchFamily="34" charset="-122"/>
              </a:rPr>
              <a:t>人工智能</a:t>
            </a:r>
            <a:r>
              <a:rPr lang="zh-CN" altLang="zh-CN" sz="2400" b="1" dirty="0">
                <a:solidFill>
                  <a:srgbClr val="FF0000"/>
                </a:solidFill>
                <a:latin typeface="微软雅黑" panose="020B0503020204020204" pitchFamily="34" charset="-122"/>
                <a:ea typeface="微软雅黑" panose="020B0503020204020204" pitchFamily="34" charset="-122"/>
              </a:rPr>
              <a:t>技术生态</a:t>
            </a:r>
            <a:r>
              <a:rPr lang="zh-CN" altLang="en-US" sz="2400" b="1" dirty="0">
                <a:latin typeface="微软雅黑" panose="020B0503020204020204" pitchFamily="34" charset="-122"/>
                <a:ea typeface="微软雅黑" panose="020B0503020204020204" pitchFamily="34" charset="-122"/>
              </a:rPr>
              <a:t>（</a:t>
            </a:r>
            <a:r>
              <a:rPr lang="zh-CN" altLang="zh-CN" sz="2400" b="1" dirty="0">
                <a:latin typeface="微软雅黑" panose="020B0503020204020204" pitchFamily="34" charset="-122"/>
                <a:ea typeface="微软雅黑" panose="020B0503020204020204" pitchFamily="34" charset="-122"/>
              </a:rPr>
              <a:t>数据平台、开源算法、计算芯片、基础软件、</a:t>
            </a:r>
            <a:r>
              <a:rPr lang="en-US" altLang="zh-CN" sz="2400" b="1" dirty="0">
                <a:latin typeface="微软雅黑" panose="020B0503020204020204" pitchFamily="34" charset="-122"/>
                <a:ea typeface="微软雅黑" panose="020B0503020204020204" pitchFamily="34" charset="-122"/>
              </a:rPr>
              <a:t>GPU</a:t>
            </a:r>
            <a:r>
              <a:rPr lang="zh-CN" altLang="zh-CN" sz="2400" b="1" dirty="0">
                <a:latin typeface="微软雅黑" panose="020B0503020204020204" pitchFamily="34" charset="-122"/>
                <a:ea typeface="微软雅黑" panose="020B0503020204020204" pitchFamily="34" charset="-122"/>
              </a:rPr>
              <a:t>服务器、垂直应用等</a:t>
            </a:r>
            <a:r>
              <a:rPr lang="zh-CN" altLang="en-US" sz="2400" b="1" dirty="0">
                <a:latin typeface="微软雅黑" panose="020B0503020204020204" pitchFamily="34" charset="-122"/>
                <a:ea typeface="微软雅黑" panose="020B0503020204020204" pitchFamily="34" charset="-122"/>
              </a:rPr>
              <a:t>）</a:t>
            </a:r>
            <a:r>
              <a:rPr lang="zh-CN" altLang="zh-CN" sz="2400" b="1" dirty="0">
                <a:latin typeface="微软雅黑" panose="020B0503020204020204" pitchFamily="34" charset="-122"/>
                <a:ea typeface="微软雅黑" panose="020B0503020204020204" pitchFamily="34" charset="-122"/>
              </a:rPr>
              <a:t>建设备受重视</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zh-CN" sz="2400" b="1" dirty="0">
                <a:latin typeface="微软雅黑" panose="020B0503020204020204" pitchFamily="34" charset="-122"/>
                <a:ea typeface="微软雅黑" panose="020B0503020204020204" pitchFamily="34" charset="-122"/>
              </a:rPr>
              <a:t>人工智能</a:t>
            </a:r>
            <a:r>
              <a:rPr lang="zh-CN" altLang="zh-CN" sz="2400" b="1" dirty="0">
                <a:solidFill>
                  <a:srgbClr val="FF0000"/>
                </a:solidFill>
                <a:latin typeface="微软雅黑" panose="020B0503020204020204" pitchFamily="34" charset="-122"/>
                <a:ea typeface="微软雅黑" panose="020B0503020204020204" pitchFamily="34" charset="-122"/>
              </a:rPr>
              <a:t>创新创业</a:t>
            </a:r>
            <a:r>
              <a:rPr lang="zh-CN" altLang="zh-CN" sz="2400" b="1" dirty="0">
                <a:latin typeface="微软雅黑" panose="020B0503020204020204" pitchFamily="34" charset="-122"/>
                <a:ea typeface="微软雅黑" panose="020B0503020204020204" pitchFamily="34" charset="-122"/>
              </a:rPr>
              <a:t>如火如荼</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zh-CN" sz="2400" b="1" dirty="0">
                <a:latin typeface="微软雅黑" panose="020B0503020204020204" pitchFamily="34" charset="-122"/>
                <a:ea typeface="微软雅黑" panose="020B0503020204020204" pitchFamily="34" charset="-122"/>
              </a:rPr>
              <a:t>“</a:t>
            </a:r>
            <a:r>
              <a:rPr lang="zh-CN" altLang="zh-CN" sz="2400" b="1" dirty="0">
                <a:solidFill>
                  <a:srgbClr val="FF0000"/>
                </a:solidFill>
                <a:latin typeface="微软雅黑" panose="020B0503020204020204" pitchFamily="34" charset="-122"/>
                <a:ea typeface="微软雅黑" panose="020B0503020204020204" pitchFamily="34" charset="-122"/>
              </a:rPr>
              <a:t>智能</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zh-CN" sz="2400" b="1" dirty="0">
                <a:latin typeface="微软雅黑" panose="020B0503020204020204" pitchFamily="34" charset="-122"/>
                <a:ea typeface="微软雅黑" panose="020B0503020204020204" pitchFamily="34" charset="-122"/>
              </a:rPr>
              <a:t>”成为人工智能应用的创新范式</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zh-CN" sz="2400" b="1" dirty="0" smtClean="0">
                <a:latin typeface="微软雅黑" panose="020B0503020204020204" pitchFamily="34" charset="-122"/>
                <a:ea typeface="微软雅黑" panose="020B0503020204020204" pitchFamily="34" charset="-122"/>
              </a:rPr>
              <a:t>人工智能成为</a:t>
            </a:r>
            <a:r>
              <a:rPr lang="zh-CN" altLang="zh-CN" sz="2400" b="1" dirty="0">
                <a:solidFill>
                  <a:srgbClr val="FF0000"/>
                </a:solidFill>
                <a:latin typeface="微软雅黑" panose="020B0503020204020204" pitchFamily="34" charset="-122"/>
                <a:ea typeface="微软雅黑" panose="020B0503020204020204" pitchFamily="34" charset="-122"/>
              </a:rPr>
              <a:t>国家</a:t>
            </a:r>
            <a:r>
              <a:rPr lang="zh-CN" altLang="zh-CN" sz="2400" b="1" dirty="0" smtClean="0">
                <a:solidFill>
                  <a:srgbClr val="FF0000"/>
                </a:solidFill>
                <a:latin typeface="微软雅黑" panose="020B0503020204020204" pitchFamily="34" charset="-122"/>
                <a:ea typeface="微软雅黑" panose="020B0503020204020204" pitchFamily="34" charset="-122"/>
              </a:rPr>
              <a:t>战略</a:t>
            </a:r>
            <a:r>
              <a:rPr lang="zh-CN" altLang="en-US" sz="2400" b="1" dirty="0" smtClean="0">
                <a:solidFill>
                  <a:srgbClr val="FF0000"/>
                </a:solidFill>
                <a:latin typeface="微软雅黑" panose="020B0503020204020204" pitchFamily="34" charset="-122"/>
                <a:ea typeface="微软雅黑" panose="020B0503020204020204" pitchFamily="34" charset="-122"/>
              </a:rPr>
              <a:t>（十四五规划）</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zh-CN" sz="2400" b="1" dirty="0">
                <a:latin typeface="微软雅黑" panose="020B0503020204020204" pitchFamily="34" charset="-122"/>
                <a:ea typeface="微软雅黑" panose="020B0503020204020204" pitchFamily="34" charset="-122"/>
              </a:rPr>
              <a:t>人工智能的社会影响得到</a:t>
            </a:r>
            <a:r>
              <a:rPr lang="zh-CN" altLang="zh-CN" sz="2400" b="1" dirty="0">
                <a:solidFill>
                  <a:srgbClr val="FF0000"/>
                </a:solidFill>
                <a:latin typeface="微软雅黑" panose="020B0503020204020204" pitchFamily="34" charset="-122"/>
                <a:ea typeface="微软雅黑" panose="020B0503020204020204" pitchFamily="34" charset="-122"/>
              </a:rPr>
              <a:t>广泛关注</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zh-CN" sz="2400" b="1" dirty="0">
                <a:latin typeface="微软雅黑" panose="020B0503020204020204" pitchFamily="34" charset="-122"/>
                <a:ea typeface="微软雅黑" panose="020B0503020204020204" pitchFamily="34" charset="-122"/>
              </a:rPr>
              <a:t>人工智能领域的</a:t>
            </a:r>
            <a:r>
              <a:rPr lang="zh-CN" altLang="zh-CN" sz="2400" b="1" dirty="0">
                <a:solidFill>
                  <a:srgbClr val="FF0000"/>
                </a:solidFill>
                <a:latin typeface="微软雅黑" panose="020B0503020204020204" pitchFamily="34" charset="-122"/>
                <a:ea typeface="微软雅黑" panose="020B0503020204020204" pitchFamily="34" charset="-122"/>
              </a:rPr>
              <a:t>误解和炒作</a:t>
            </a:r>
            <a:r>
              <a:rPr lang="zh-CN" altLang="zh-CN" sz="2400" b="1" dirty="0">
                <a:latin typeface="微软雅黑" panose="020B0503020204020204" pitchFamily="34" charset="-122"/>
                <a:ea typeface="微软雅黑" panose="020B0503020204020204" pitchFamily="34" charset="-122"/>
              </a:rPr>
              <a:t>普遍存在</a:t>
            </a:r>
            <a:r>
              <a:rPr lang="zh-CN" altLang="en-US" sz="2400" b="1"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组合 13"/>
          <p:cNvGrpSpPr/>
          <p:nvPr/>
        </p:nvGrpSpPr>
        <p:grpSpPr bwMode="auto">
          <a:xfrm>
            <a:off x="2447925" y="2501900"/>
            <a:ext cx="7296150" cy="981075"/>
            <a:chOff x="0" y="135717"/>
            <a:chExt cx="4331070" cy="582450"/>
          </a:xfrm>
        </p:grpSpPr>
        <p:sp>
          <p:nvSpPr>
            <p:cNvPr id="49159" name="任意多边形 45"/>
            <p:cNvSpPr/>
            <p:nvPr/>
          </p:nvSpPr>
          <p:spPr bwMode="auto">
            <a:xfrm>
              <a:off x="21207" y="616567"/>
              <a:ext cx="1307927" cy="101600"/>
            </a:xfrm>
            <a:custGeom>
              <a:avLst/>
              <a:gdLst>
                <a:gd name="T0" fmla="*/ 0 w 1307927"/>
                <a:gd name="T1" fmla="*/ 0 h 101600"/>
                <a:gd name="T2" fmla="*/ 1223454 w 1307927"/>
                <a:gd name="T3" fmla="*/ 0 h 101600"/>
                <a:gd name="T4" fmla="*/ 1307927 w 1307927"/>
                <a:gd name="T5" fmla="*/ 101600 h 101600"/>
                <a:gd name="T6" fmla="*/ 0 w 1307927"/>
                <a:gd name="T7" fmla="*/ 101600 h 101600"/>
                <a:gd name="T8" fmla="*/ 0 w 1307927"/>
                <a:gd name="T9" fmla="*/ 0 h 101600"/>
                <a:gd name="T10" fmla="*/ 0 60000 65536"/>
                <a:gd name="T11" fmla="*/ 0 60000 65536"/>
                <a:gd name="T12" fmla="*/ 0 60000 65536"/>
                <a:gd name="T13" fmla="*/ 0 60000 65536"/>
                <a:gd name="T14" fmla="*/ 0 60000 65536"/>
                <a:gd name="T15" fmla="*/ 0 w 1307927"/>
                <a:gd name="T16" fmla="*/ 0 h 101600"/>
                <a:gd name="T17" fmla="*/ 1307927 w 1307927"/>
                <a:gd name="T18" fmla="*/ 101600 h 101600"/>
              </a:gdLst>
              <a:ahLst/>
              <a:cxnLst>
                <a:cxn ang="T10">
                  <a:pos x="T0" y="T1"/>
                </a:cxn>
                <a:cxn ang="T11">
                  <a:pos x="T2" y="T3"/>
                </a:cxn>
                <a:cxn ang="T12">
                  <a:pos x="T4" y="T5"/>
                </a:cxn>
                <a:cxn ang="T13">
                  <a:pos x="T6" y="T7"/>
                </a:cxn>
                <a:cxn ang="T14">
                  <a:pos x="T8" y="T9"/>
                </a:cxn>
              </a:cxnLst>
              <a:rect l="T15" t="T16" r="T17" b="T18"/>
              <a:pathLst>
                <a:path w="1307927" h="101600">
                  <a:moveTo>
                    <a:pt x="0" y="0"/>
                  </a:moveTo>
                  <a:lnTo>
                    <a:pt x="1223454" y="0"/>
                  </a:lnTo>
                  <a:lnTo>
                    <a:pt x="1307927" y="101600"/>
                  </a:lnTo>
                  <a:lnTo>
                    <a:pt x="0" y="101600"/>
                  </a:lnTo>
                  <a:lnTo>
                    <a:pt x="0" y="0"/>
                  </a:lnTo>
                  <a:close/>
                </a:path>
              </a:pathLst>
            </a:custGeom>
            <a:solidFill>
              <a:srgbClr val="E5AA57"/>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9160" name="任意多边形 126"/>
            <p:cNvSpPr/>
            <p:nvPr/>
          </p:nvSpPr>
          <p:spPr bwMode="auto">
            <a:xfrm>
              <a:off x="1439654" y="616567"/>
              <a:ext cx="2891416" cy="101600"/>
            </a:xfrm>
            <a:custGeom>
              <a:avLst/>
              <a:gdLst>
                <a:gd name="T0" fmla="*/ 0 w 2891416"/>
                <a:gd name="T1" fmla="*/ 0 h 101600"/>
                <a:gd name="T2" fmla="*/ 2891416 w 2891416"/>
                <a:gd name="T3" fmla="*/ 0 h 101600"/>
                <a:gd name="T4" fmla="*/ 2891416 w 2891416"/>
                <a:gd name="T5" fmla="*/ 101600 h 101600"/>
                <a:gd name="T6" fmla="*/ 84473 w 2891416"/>
                <a:gd name="T7" fmla="*/ 101600 h 101600"/>
                <a:gd name="T8" fmla="*/ 0 w 2891416"/>
                <a:gd name="T9" fmla="*/ 0 h 101600"/>
                <a:gd name="T10" fmla="*/ 0 60000 65536"/>
                <a:gd name="T11" fmla="*/ 0 60000 65536"/>
                <a:gd name="T12" fmla="*/ 0 60000 65536"/>
                <a:gd name="T13" fmla="*/ 0 60000 65536"/>
                <a:gd name="T14" fmla="*/ 0 60000 65536"/>
                <a:gd name="T15" fmla="*/ 0 w 2891416"/>
                <a:gd name="T16" fmla="*/ 0 h 101600"/>
                <a:gd name="T17" fmla="*/ 2891416 w 2891416"/>
                <a:gd name="T18" fmla="*/ 101600 h 101600"/>
              </a:gdLst>
              <a:ahLst/>
              <a:cxnLst>
                <a:cxn ang="T10">
                  <a:pos x="T0" y="T1"/>
                </a:cxn>
                <a:cxn ang="T11">
                  <a:pos x="T2" y="T3"/>
                </a:cxn>
                <a:cxn ang="T12">
                  <a:pos x="T4" y="T5"/>
                </a:cxn>
                <a:cxn ang="T13">
                  <a:pos x="T6" y="T7"/>
                </a:cxn>
                <a:cxn ang="T14">
                  <a:pos x="T8" y="T9"/>
                </a:cxn>
              </a:cxnLst>
              <a:rect l="T15" t="T16" r="T17" b="T18"/>
              <a:pathLst>
                <a:path w="2891416" h="101600">
                  <a:moveTo>
                    <a:pt x="0" y="0"/>
                  </a:moveTo>
                  <a:lnTo>
                    <a:pt x="2891416" y="0"/>
                  </a:lnTo>
                  <a:lnTo>
                    <a:pt x="2891416" y="101600"/>
                  </a:lnTo>
                  <a:lnTo>
                    <a:pt x="84473" y="101600"/>
                  </a:lnTo>
                  <a:lnTo>
                    <a:pt x="0" y="0"/>
                  </a:lnTo>
                  <a:close/>
                </a:path>
              </a:pathLst>
            </a:custGeom>
            <a:solidFill>
              <a:srgbClr val="0176AB"/>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9161" name="文本框 69"/>
            <p:cNvSpPr txBox="1">
              <a:spLocks noChangeArrowheads="1"/>
            </p:cNvSpPr>
            <p:nvPr/>
          </p:nvSpPr>
          <p:spPr bwMode="auto">
            <a:xfrm>
              <a:off x="1591673" y="135717"/>
              <a:ext cx="2568758" cy="42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000" b="1" dirty="0">
                  <a:solidFill>
                    <a:srgbClr val="262626"/>
                  </a:solidFill>
                  <a:latin typeface="微软雅黑" panose="020B0503020204020204" pitchFamily="34" charset="-122"/>
                  <a:ea typeface="微软雅黑" panose="020B0503020204020204" pitchFamily="34" charset="-122"/>
                </a:rPr>
                <a:t>人工智能</a:t>
              </a:r>
              <a:r>
                <a:rPr lang="en-US" altLang="zh-CN" sz="4000" b="1" dirty="0">
                  <a:solidFill>
                    <a:srgbClr val="262626"/>
                  </a:solidFill>
                  <a:latin typeface="微软雅黑" panose="020B0503020204020204" pitchFamily="34" charset="-122"/>
                  <a:ea typeface="微软雅黑" panose="020B0503020204020204" pitchFamily="34" charset="-122"/>
                </a:rPr>
                <a:t>3.0</a:t>
              </a:r>
              <a:endParaRPr lang="zh-CN" altLang="zh-CN" sz="4000" b="1" dirty="0">
                <a:solidFill>
                  <a:srgbClr val="262626"/>
                </a:solidFill>
                <a:latin typeface="微软雅黑" panose="020B0503020204020204" pitchFamily="34" charset="-122"/>
                <a:ea typeface="微软雅黑" panose="020B0503020204020204" pitchFamily="34" charset="-122"/>
              </a:endParaRPr>
            </a:p>
          </p:txBody>
        </p:sp>
        <p:sp>
          <p:nvSpPr>
            <p:cNvPr id="49162" name="文本框 69"/>
            <p:cNvSpPr txBox="1">
              <a:spLocks noChangeArrowheads="1"/>
            </p:cNvSpPr>
            <p:nvPr/>
          </p:nvSpPr>
          <p:spPr bwMode="auto">
            <a:xfrm>
              <a:off x="0" y="146159"/>
              <a:ext cx="1329134" cy="456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zh-CN" sz="4400" b="1">
                  <a:solidFill>
                    <a:srgbClr val="262626"/>
                  </a:solidFill>
                  <a:latin typeface="微软雅黑" panose="020B0503020204020204" pitchFamily="34" charset="-122"/>
                  <a:ea typeface="微软雅黑" panose="020B0503020204020204" pitchFamily="34" charset="-122"/>
                </a:rPr>
                <a:t>第</a:t>
              </a:r>
              <a:r>
                <a:rPr lang="zh-CN" altLang="en-US" sz="4400" b="1">
                  <a:solidFill>
                    <a:srgbClr val="262626"/>
                  </a:solidFill>
                  <a:latin typeface="微软雅黑" panose="020B0503020204020204" pitchFamily="34" charset="-122"/>
                  <a:ea typeface="微软雅黑" panose="020B0503020204020204" pitchFamily="34" charset="-122"/>
                </a:rPr>
                <a:t>三</a:t>
              </a:r>
              <a:r>
                <a:rPr lang="zh-CN" altLang="zh-CN" sz="4400" b="1">
                  <a:solidFill>
                    <a:srgbClr val="262626"/>
                  </a:solidFill>
                  <a:latin typeface="微软雅黑" panose="020B0503020204020204" pitchFamily="34" charset="-122"/>
                  <a:ea typeface="微软雅黑" panose="020B0503020204020204" pitchFamily="34" charset="-122"/>
                </a:rPr>
                <a:t>节</a:t>
              </a:r>
            </a:p>
          </p:txBody>
        </p:sp>
      </p:grpSp>
      <p:sp>
        <p:nvSpPr>
          <p:cNvPr id="49155" name="矩形 47"/>
          <p:cNvSpPr>
            <a:spLocks noChangeArrowheads="1"/>
          </p:cNvSpPr>
          <p:nvPr/>
        </p:nvSpPr>
        <p:spPr bwMode="auto">
          <a:xfrm>
            <a:off x="5129213" y="3590925"/>
            <a:ext cx="38115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en-US" altLang="zh-CN" sz="2400" dirty="0">
                <a:solidFill>
                  <a:srgbClr val="262626"/>
                </a:solidFill>
                <a:latin typeface="微软雅黑" panose="020B0503020204020204" pitchFamily="34" charset="-122"/>
                <a:ea typeface="微软雅黑" panose="020B0503020204020204" pitchFamily="34" charset="-122"/>
              </a:rPr>
              <a:t>AI</a:t>
            </a:r>
            <a:r>
              <a:rPr lang="zh-CN" altLang="en-US" sz="2400" dirty="0">
                <a:solidFill>
                  <a:srgbClr val="262626"/>
                </a:solidFill>
                <a:latin typeface="微软雅黑" panose="020B0503020204020204" pitchFamily="34" charset="-122"/>
                <a:ea typeface="微软雅黑" panose="020B0503020204020204" pitchFamily="34" charset="-122"/>
              </a:rPr>
              <a:t>技术的新特征</a:t>
            </a:r>
            <a:endParaRPr lang="zh-CN" altLang="zh-CN" sz="2400" dirty="0">
              <a:solidFill>
                <a:srgbClr val="262626"/>
              </a:solidFill>
              <a:latin typeface="微软雅黑" panose="020B0503020204020204" pitchFamily="34" charset="-122"/>
              <a:ea typeface="微软雅黑" panose="020B0503020204020204" pitchFamily="34" charset="-122"/>
            </a:endParaRPr>
          </a:p>
          <a:p>
            <a:pPr eaLnBrk="1" hangingPunct="1">
              <a:lnSpc>
                <a:spcPct val="100000"/>
              </a:lnSpc>
              <a:spcBef>
                <a:spcPct val="0"/>
              </a:spcBef>
            </a:pPr>
            <a:endParaRPr lang="zh-CN" altLang="en-US" sz="2400" dirty="0">
              <a:solidFill>
                <a:srgbClr val="262626"/>
              </a:solidFill>
              <a:latin typeface="微软雅黑" panose="020B0503020204020204" pitchFamily="34" charset="-122"/>
              <a:ea typeface="微软雅黑" panose="020B0503020204020204" pitchFamily="34" charset="-122"/>
            </a:endParaRPr>
          </a:p>
        </p:txBody>
      </p:sp>
      <p:sp>
        <p:nvSpPr>
          <p:cNvPr id="49156" name="矩形 50"/>
          <p:cNvSpPr>
            <a:spLocks noChangeArrowheads="1"/>
          </p:cNvSpPr>
          <p:nvPr/>
        </p:nvSpPr>
        <p:spPr bwMode="auto">
          <a:xfrm>
            <a:off x="5129213" y="4122738"/>
            <a:ext cx="4919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en-US" altLang="zh-CN" sz="2400" dirty="0">
                <a:solidFill>
                  <a:srgbClr val="262626"/>
                </a:solidFill>
                <a:latin typeface="微软雅黑" panose="020B0503020204020204" pitchFamily="34" charset="-122"/>
                <a:ea typeface="微软雅黑" panose="020B0503020204020204" pitchFamily="34" charset="-122"/>
              </a:rPr>
              <a:t>AI</a:t>
            </a:r>
            <a:r>
              <a:rPr lang="zh-CN" altLang="en-US" sz="2400" dirty="0">
                <a:solidFill>
                  <a:srgbClr val="262626"/>
                </a:solidFill>
                <a:latin typeface="微软雅黑" panose="020B0503020204020204" pitchFamily="34" charset="-122"/>
                <a:ea typeface="微软雅黑" panose="020B0503020204020204" pitchFamily="34" charset="-122"/>
              </a:rPr>
              <a:t>走向</a:t>
            </a:r>
            <a:r>
              <a:rPr lang="en-US" altLang="zh-CN" sz="2400" dirty="0">
                <a:solidFill>
                  <a:srgbClr val="262626"/>
                </a:solidFill>
                <a:latin typeface="微软雅黑" panose="020B0503020204020204" pitchFamily="34" charset="-122"/>
                <a:ea typeface="微软雅黑" panose="020B0503020204020204" pitchFamily="34" charset="-122"/>
              </a:rPr>
              <a:t>3.0</a:t>
            </a:r>
            <a:endParaRPr lang="zh-CN" altLang="zh-CN" sz="2400" dirty="0">
              <a:solidFill>
                <a:srgbClr val="262626"/>
              </a:solidFill>
              <a:latin typeface="微软雅黑" panose="020B0503020204020204" pitchFamily="34" charset="-122"/>
              <a:ea typeface="微软雅黑" panose="020B0503020204020204" pitchFamily="34" charset="-122"/>
            </a:endParaRPr>
          </a:p>
        </p:txBody>
      </p:sp>
      <p:sp>
        <p:nvSpPr>
          <p:cNvPr id="49157" name="矩形 50"/>
          <p:cNvSpPr>
            <a:spLocks noChangeArrowheads="1"/>
          </p:cNvSpPr>
          <p:nvPr/>
        </p:nvSpPr>
        <p:spPr bwMode="auto">
          <a:xfrm>
            <a:off x="5132388" y="4641850"/>
            <a:ext cx="364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zh-CN" altLang="en-US" sz="2400" dirty="0">
                <a:solidFill>
                  <a:srgbClr val="262626"/>
                </a:solidFill>
                <a:latin typeface="微软雅黑" panose="020B0503020204020204" pitchFamily="34" charset="-122"/>
                <a:ea typeface="微软雅黑" panose="020B0503020204020204" pitchFamily="34" charset="-122"/>
              </a:rPr>
              <a:t>认知计算</a:t>
            </a:r>
          </a:p>
        </p:txBody>
      </p:sp>
      <p:sp>
        <p:nvSpPr>
          <p:cNvPr id="49158" name="矩形 50"/>
          <p:cNvSpPr>
            <a:spLocks noChangeArrowheads="1"/>
          </p:cNvSpPr>
          <p:nvPr/>
        </p:nvSpPr>
        <p:spPr bwMode="auto">
          <a:xfrm>
            <a:off x="5132388" y="5129213"/>
            <a:ext cx="364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en-US" altLang="zh-CN" sz="2400" dirty="0">
                <a:solidFill>
                  <a:srgbClr val="262626"/>
                </a:solidFill>
                <a:latin typeface="微软雅黑" panose="020B0503020204020204" pitchFamily="34" charset="-122"/>
                <a:ea typeface="微软雅黑" panose="020B0503020204020204" pitchFamily="34" charset="-122"/>
              </a:rPr>
              <a:t>AI3.0</a:t>
            </a:r>
            <a:r>
              <a:rPr lang="zh-CN" altLang="en-US" sz="2400" dirty="0">
                <a:solidFill>
                  <a:srgbClr val="262626"/>
                </a:solidFill>
                <a:latin typeface="微软雅黑" panose="020B0503020204020204" pitchFamily="34" charset="-122"/>
                <a:ea typeface="微软雅黑" panose="020B0503020204020204" pitchFamily="34" charset="-122"/>
              </a:rPr>
              <a:t>面对的挑战</a:t>
            </a:r>
          </a:p>
        </p:txBody>
      </p:sp>
      <p:sp>
        <p:nvSpPr>
          <p:cNvPr id="11" name="右箭头 10"/>
          <p:cNvSpPr/>
          <p:nvPr/>
        </p:nvSpPr>
        <p:spPr>
          <a:xfrm rot="10800000">
            <a:off x="8531442" y="4078605"/>
            <a:ext cx="1131570" cy="518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我们正在进入</a:t>
            </a:r>
            <a:r>
              <a:rPr lang="en-US" altLang="zh-CN" dirty="0"/>
              <a:t>AI3.0</a:t>
            </a:r>
            <a:r>
              <a:rPr lang="zh-CN" altLang="en-US" dirty="0"/>
              <a:t>时代</a:t>
            </a:r>
          </a:p>
        </p:txBody>
      </p:sp>
      <p:sp>
        <p:nvSpPr>
          <p:cNvPr id="3" name="内容占位符 2"/>
          <p:cNvSpPr txBox="1"/>
          <p:nvPr/>
        </p:nvSpPr>
        <p:spPr>
          <a:xfrm>
            <a:off x="838200" y="1483679"/>
            <a:ext cx="10515600" cy="16446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300" dirty="0">
                <a:latin typeface="黑体" panose="02010609060101010101" pitchFamily="49" charset="-122"/>
                <a:ea typeface="黑体" panose="02010609060101010101" pitchFamily="49" charset="-122"/>
              </a:rPr>
              <a:t>人工智能基础理论、方法建立的阶段，比如语音识别、机器翻译、自然语言处理、视觉等，形成了人工智能</a:t>
            </a:r>
            <a:r>
              <a:rPr lang="zh-CN" altLang="en-US" sz="2300" dirty="0">
                <a:solidFill>
                  <a:srgbClr val="FF0000"/>
                </a:solidFill>
                <a:latin typeface="黑体" panose="02010609060101010101" pitchFamily="49" charset="-122"/>
                <a:ea typeface="黑体" panose="02010609060101010101" pitchFamily="49" charset="-122"/>
              </a:rPr>
              <a:t>方法论及学派</a:t>
            </a:r>
            <a:endParaRPr lang="zh-CN" altLang="en-US" sz="2300" dirty="0">
              <a:solidFill>
                <a:srgbClr val="FF0000"/>
              </a:solidFill>
            </a:endParaRPr>
          </a:p>
        </p:txBody>
      </p:sp>
      <p:sp>
        <p:nvSpPr>
          <p:cNvPr id="4" name="文本框 69"/>
          <p:cNvSpPr txBox="1">
            <a:spLocks noChangeArrowheads="1"/>
          </p:cNvSpPr>
          <p:nvPr/>
        </p:nvSpPr>
        <p:spPr bwMode="auto">
          <a:xfrm>
            <a:off x="303213" y="956628"/>
            <a:ext cx="45989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en-US" altLang="zh-CN" sz="2400" b="1" dirty="0">
                <a:solidFill>
                  <a:srgbClr val="262626"/>
                </a:solidFill>
                <a:latin typeface="微软雅黑" panose="020B0503020204020204" pitchFamily="34" charset="-122"/>
                <a:ea typeface="微软雅黑" panose="020B0503020204020204" pitchFamily="34" charset="-122"/>
              </a:rPr>
              <a:t>AI1.0</a:t>
            </a:r>
            <a:r>
              <a:rPr lang="zh-CN" altLang="en-US" sz="2400" b="1" dirty="0">
                <a:solidFill>
                  <a:srgbClr val="262626"/>
                </a:solidFill>
                <a:latin typeface="微软雅黑" panose="020B0503020204020204" pitchFamily="34" charset="-122"/>
                <a:ea typeface="微软雅黑" panose="020B0503020204020204" pitchFamily="34" charset="-122"/>
              </a:rPr>
              <a:t>时代： </a:t>
            </a:r>
            <a:r>
              <a:rPr lang="en-US" altLang="zh-CN" sz="2400" b="1" dirty="0">
                <a:solidFill>
                  <a:srgbClr val="262626"/>
                </a:solidFill>
                <a:latin typeface="微软雅黑" panose="020B0503020204020204" pitchFamily="34" charset="-122"/>
                <a:ea typeface="微软雅黑" panose="020B0503020204020204" pitchFamily="34" charset="-122"/>
              </a:rPr>
              <a:t>1945-2005</a:t>
            </a:r>
            <a:r>
              <a:rPr lang="zh-CN" altLang="en-US" sz="2400" b="1" dirty="0">
                <a:solidFill>
                  <a:srgbClr val="262626"/>
                </a:solidFill>
                <a:latin typeface="微软雅黑" panose="020B0503020204020204" pitchFamily="34" charset="-122"/>
                <a:ea typeface="微软雅黑" panose="020B0503020204020204" pitchFamily="34" charset="-122"/>
              </a:rPr>
              <a:t>年</a:t>
            </a:r>
          </a:p>
        </p:txBody>
      </p:sp>
      <p:sp>
        <p:nvSpPr>
          <p:cNvPr id="5" name="内容占位符 2"/>
          <p:cNvSpPr txBox="1"/>
          <p:nvPr/>
        </p:nvSpPr>
        <p:spPr bwMode="auto">
          <a:xfrm>
            <a:off x="838200" y="3097214"/>
            <a:ext cx="10828337" cy="1809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a:defRPr/>
            </a:pPr>
            <a:r>
              <a:rPr lang="zh-CN" altLang="en-US" sz="2300" kern="0" dirty="0">
                <a:latin typeface="黑体" panose="02010609060101010101" pitchFamily="49" charset="-122"/>
                <a:ea typeface="黑体" panose="02010609060101010101" pitchFamily="49" charset="-122"/>
              </a:rPr>
              <a:t>以</a:t>
            </a:r>
            <a:r>
              <a:rPr lang="en-US" altLang="zh-CN" sz="2300" kern="0" dirty="0">
                <a:latin typeface="黑体" panose="02010609060101010101" pitchFamily="49" charset="-122"/>
                <a:ea typeface="黑体" panose="02010609060101010101" pitchFamily="49" charset="-122"/>
              </a:rPr>
              <a:t>2006</a:t>
            </a:r>
            <a:r>
              <a:rPr lang="zh-CN" altLang="en-US" sz="2300" kern="0" dirty="0">
                <a:latin typeface="黑体" panose="02010609060101010101" pitchFamily="49" charset="-122"/>
                <a:ea typeface="黑体" panose="02010609060101010101" pitchFamily="49" charset="-122"/>
              </a:rPr>
              <a:t>年</a:t>
            </a:r>
            <a:r>
              <a:rPr lang="zh-CN" altLang="en-US" sz="2300" kern="0" dirty="0">
                <a:solidFill>
                  <a:srgbClr val="FF0000"/>
                </a:solidFill>
                <a:latin typeface="黑体" panose="02010609060101010101" pitchFamily="49" charset="-122"/>
                <a:ea typeface="黑体" panose="02010609060101010101" pitchFamily="49" charset="-122"/>
              </a:rPr>
              <a:t>谷歌翻译</a:t>
            </a:r>
            <a:r>
              <a:rPr lang="zh-CN" altLang="en-US" sz="2300" kern="0" dirty="0">
                <a:latin typeface="黑体" panose="02010609060101010101" pitchFamily="49" charset="-122"/>
                <a:ea typeface="黑体" panose="02010609060101010101" pitchFamily="49" charset="-122"/>
              </a:rPr>
              <a:t>上线为标志的</a:t>
            </a:r>
            <a:r>
              <a:rPr lang="en-US" altLang="zh-CN" sz="2300" kern="0" dirty="0">
                <a:latin typeface="黑体" panose="02010609060101010101" pitchFamily="49" charset="-122"/>
                <a:ea typeface="黑体" panose="02010609060101010101" pitchFamily="49" charset="-122"/>
              </a:rPr>
              <a:t>AI2.0</a:t>
            </a:r>
            <a:r>
              <a:rPr lang="zh-CN" altLang="en-US" sz="2300" kern="0" dirty="0">
                <a:latin typeface="黑体" panose="02010609060101010101" pitchFamily="49" charset="-122"/>
                <a:ea typeface="黑体" panose="02010609060101010101" pitchFamily="49" charset="-122"/>
              </a:rPr>
              <a:t>时代，人工智能的发展从学术界到谷歌这样的公司主导，从以前的军用到民用，产品从</a:t>
            </a:r>
            <a:r>
              <a:rPr lang="en-US" altLang="zh-CN" sz="2300" kern="0" dirty="0" err="1">
                <a:latin typeface="黑体" panose="02010609060101010101" pitchFamily="49" charset="-122"/>
                <a:ea typeface="黑体" panose="02010609060101010101" pitchFamily="49" charset="-122"/>
              </a:rPr>
              <a:t>ToB</a:t>
            </a:r>
            <a:r>
              <a:rPr lang="zh-CN" altLang="en-US" sz="2300" kern="0" dirty="0">
                <a:latin typeface="黑体" panose="02010609060101010101" pitchFamily="49" charset="-122"/>
                <a:ea typeface="黑体" panose="02010609060101010101" pitchFamily="49" charset="-122"/>
              </a:rPr>
              <a:t>到大规模的</a:t>
            </a:r>
            <a:r>
              <a:rPr lang="en-US" altLang="zh-CN" sz="2300" kern="0" dirty="0" err="1">
                <a:solidFill>
                  <a:srgbClr val="FF0000"/>
                </a:solidFill>
                <a:latin typeface="黑体" panose="02010609060101010101" pitchFamily="49" charset="-122"/>
                <a:ea typeface="黑体" panose="02010609060101010101" pitchFamily="49" charset="-122"/>
              </a:rPr>
              <a:t>ToC</a:t>
            </a:r>
            <a:r>
              <a:rPr lang="zh-CN" altLang="en-US" sz="2300" kern="0" dirty="0">
                <a:latin typeface="黑体" panose="02010609060101010101" pitchFamily="49" charset="-122"/>
                <a:ea typeface="黑体" panose="02010609060101010101" pitchFamily="49" charset="-122"/>
              </a:rPr>
              <a:t>的过程</a:t>
            </a:r>
          </a:p>
          <a:p>
            <a:pPr>
              <a:defRPr/>
            </a:pPr>
            <a:r>
              <a:rPr lang="zh-CN" altLang="en-US" sz="2300" kern="0" dirty="0">
                <a:latin typeface="黑体" panose="02010609060101010101" pitchFamily="49" charset="-122"/>
                <a:ea typeface="黑体" panose="02010609060101010101" pitchFamily="49" charset="-122"/>
              </a:rPr>
              <a:t>人工智能技术被</a:t>
            </a:r>
            <a:r>
              <a:rPr lang="zh-CN" altLang="en-US" sz="2300" kern="0" dirty="0">
                <a:solidFill>
                  <a:srgbClr val="FF0000"/>
                </a:solidFill>
                <a:latin typeface="黑体" panose="02010609060101010101" pitchFamily="49" charset="-122"/>
                <a:ea typeface="黑体" panose="02010609060101010101" pitchFamily="49" charset="-122"/>
              </a:rPr>
              <a:t>广泛应用</a:t>
            </a:r>
            <a:r>
              <a:rPr lang="zh-CN" altLang="en-US" sz="2300" kern="0" dirty="0">
                <a:latin typeface="黑体" panose="02010609060101010101" pitchFamily="49" charset="-122"/>
                <a:ea typeface="黑体" panose="02010609060101010101" pitchFamily="49" charset="-122"/>
              </a:rPr>
              <a:t>于各类智能产品之中</a:t>
            </a:r>
            <a:endParaRPr lang="en-US" altLang="zh-CN" sz="2300" kern="0" dirty="0">
              <a:latin typeface="黑体" panose="02010609060101010101" pitchFamily="49" charset="-122"/>
              <a:ea typeface="黑体" panose="02010609060101010101" pitchFamily="49" charset="-122"/>
            </a:endParaRPr>
          </a:p>
          <a:p>
            <a:pPr>
              <a:defRPr/>
            </a:pPr>
            <a:r>
              <a:rPr lang="zh-CN" altLang="en-US" sz="2300" kern="0" dirty="0">
                <a:latin typeface="黑体" panose="02010609060101010101" pitchFamily="49" charset="-122"/>
                <a:ea typeface="黑体" panose="02010609060101010101" pitchFamily="49" charset="-122"/>
              </a:rPr>
              <a:t>算法（深度学习）</a:t>
            </a:r>
            <a:r>
              <a:rPr lang="en-US" altLang="zh-CN" sz="2300" kern="0" dirty="0">
                <a:latin typeface="黑体" panose="02010609060101010101" pitchFamily="49" charset="-122"/>
                <a:ea typeface="黑体" panose="02010609060101010101" pitchFamily="49" charset="-122"/>
              </a:rPr>
              <a:t>+</a:t>
            </a:r>
            <a:r>
              <a:rPr lang="zh-CN" altLang="en-US" sz="2300" kern="0" dirty="0">
                <a:latin typeface="黑体" panose="02010609060101010101" pitchFamily="49" charset="-122"/>
                <a:ea typeface="黑体" panose="02010609060101010101" pitchFamily="49" charset="-122"/>
              </a:rPr>
              <a:t>数据（大数据）</a:t>
            </a:r>
            <a:r>
              <a:rPr lang="en-US" altLang="zh-CN" sz="2300" kern="0" dirty="0">
                <a:latin typeface="黑体" panose="02010609060101010101" pitchFamily="49" charset="-122"/>
                <a:ea typeface="黑体" panose="02010609060101010101" pitchFamily="49" charset="-122"/>
              </a:rPr>
              <a:t>+</a:t>
            </a:r>
            <a:r>
              <a:rPr lang="zh-CN" altLang="en-US" sz="2300" kern="0" dirty="0">
                <a:latin typeface="黑体" panose="02010609060101010101" pitchFamily="49" charset="-122"/>
                <a:ea typeface="黑体" panose="02010609060101010101" pitchFamily="49" charset="-122"/>
              </a:rPr>
              <a:t>基础设施（计算能力），</a:t>
            </a:r>
            <a:r>
              <a:rPr lang="en-US" altLang="zh-CN" sz="2300" kern="0" dirty="0">
                <a:solidFill>
                  <a:srgbClr val="FF0000"/>
                </a:solidFill>
                <a:latin typeface="黑体" panose="02010609060101010101" pitchFamily="49" charset="-122"/>
                <a:ea typeface="黑体" panose="02010609060101010101" pitchFamily="49" charset="-122"/>
              </a:rPr>
              <a:t>AI</a:t>
            </a:r>
            <a:r>
              <a:rPr lang="zh-CN" altLang="en-US" sz="2300" kern="0" dirty="0">
                <a:solidFill>
                  <a:srgbClr val="FF0000"/>
                </a:solidFill>
                <a:latin typeface="黑体" panose="02010609060101010101" pitchFamily="49" charset="-122"/>
                <a:ea typeface="黑体" panose="02010609060101010101" pitchFamily="49" charset="-122"/>
              </a:rPr>
              <a:t>技术架构、产业生态基本形成</a:t>
            </a:r>
            <a:endParaRPr lang="zh-CN" altLang="en-US" sz="2300" kern="0" dirty="0">
              <a:solidFill>
                <a:srgbClr val="FF0000"/>
              </a:solidFill>
            </a:endParaRPr>
          </a:p>
        </p:txBody>
      </p:sp>
      <p:sp>
        <p:nvSpPr>
          <p:cNvPr id="6" name="文本框 69"/>
          <p:cNvSpPr txBox="1">
            <a:spLocks noChangeArrowheads="1"/>
          </p:cNvSpPr>
          <p:nvPr/>
        </p:nvSpPr>
        <p:spPr bwMode="auto">
          <a:xfrm>
            <a:off x="304800" y="2579688"/>
            <a:ext cx="45989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en-US" altLang="zh-CN" sz="2400" b="1" dirty="0">
                <a:solidFill>
                  <a:srgbClr val="262626"/>
                </a:solidFill>
                <a:latin typeface="微软雅黑" panose="020B0503020204020204" pitchFamily="34" charset="-122"/>
                <a:ea typeface="微软雅黑" panose="020B0503020204020204" pitchFamily="34" charset="-122"/>
              </a:rPr>
              <a:t>AI2.0</a:t>
            </a:r>
            <a:r>
              <a:rPr lang="zh-CN" altLang="en-US" sz="2400" b="1" dirty="0">
                <a:solidFill>
                  <a:srgbClr val="262626"/>
                </a:solidFill>
                <a:latin typeface="微软雅黑" panose="020B0503020204020204" pitchFamily="34" charset="-122"/>
                <a:ea typeface="微软雅黑" panose="020B0503020204020204" pitchFamily="34" charset="-122"/>
              </a:rPr>
              <a:t>时代： </a:t>
            </a:r>
            <a:r>
              <a:rPr lang="en-US" altLang="zh-CN" sz="2400" b="1" dirty="0">
                <a:solidFill>
                  <a:srgbClr val="262626"/>
                </a:solidFill>
                <a:latin typeface="微软雅黑" panose="020B0503020204020204" pitchFamily="34" charset="-122"/>
                <a:ea typeface="微软雅黑" panose="020B0503020204020204" pitchFamily="34" charset="-122"/>
              </a:rPr>
              <a:t>2006-2016</a:t>
            </a:r>
            <a:r>
              <a:rPr lang="zh-CN" altLang="en-US" sz="2400" b="1" dirty="0">
                <a:solidFill>
                  <a:srgbClr val="262626"/>
                </a:solidFill>
                <a:latin typeface="微软雅黑" panose="020B0503020204020204" pitchFamily="34" charset="-122"/>
                <a:ea typeface="微软雅黑" panose="020B0503020204020204" pitchFamily="34" charset="-122"/>
              </a:rPr>
              <a:t>年</a:t>
            </a:r>
          </a:p>
        </p:txBody>
      </p:sp>
      <p:sp>
        <p:nvSpPr>
          <p:cNvPr id="7" name="内容占位符 2"/>
          <p:cNvSpPr txBox="1"/>
          <p:nvPr/>
        </p:nvSpPr>
        <p:spPr bwMode="auto">
          <a:xfrm>
            <a:off x="838200" y="5334317"/>
            <a:ext cx="10828337" cy="1899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a:defRPr/>
            </a:pPr>
            <a:r>
              <a:rPr lang="zh-CN" altLang="en-US" sz="2300" kern="0" dirty="0">
                <a:latin typeface="黑体" panose="02010609060101010101" pitchFamily="49" charset="-122"/>
                <a:ea typeface="黑体" panose="02010609060101010101" pitchFamily="49" charset="-122"/>
              </a:rPr>
              <a:t>从软件到</a:t>
            </a:r>
            <a:r>
              <a:rPr lang="en-US" altLang="zh-CN" sz="2300" kern="0" dirty="0">
                <a:solidFill>
                  <a:srgbClr val="FF0000"/>
                </a:solidFill>
                <a:latin typeface="黑体" panose="02010609060101010101" pitchFamily="49" charset="-122"/>
                <a:ea typeface="黑体" panose="02010609060101010101" pitchFamily="49" charset="-122"/>
              </a:rPr>
              <a:t>AI</a:t>
            </a:r>
            <a:r>
              <a:rPr lang="zh-CN" altLang="en-US" sz="2300" kern="0" dirty="0">
                <a:solidFill>
                  <a:srgbClr val="FF0000"/>
                </a:solidFill>
                <a:latin typeface="黑体" panose="02010609060101010101" pitchFamily="49" charset="-122"/>
                <a:ea typeface="黑体" panose="02010609060101010101" pitchFamily="49" charset="-122"/>
              </a:rPr>
              <a:t>芯片</a:t>
            </a:r>
            <a:r>
              <a:rPr lang="zh-CN" altLang="en-US" sz="2300" kern="0" dirty="0">
                <a:latin typeface="黑体" panose="02010609060101010101" pitchFamily="49" charset="-122"/>
                <a:ea typeface="黑体" panose="02010609060101010101" pitchFamily="49" charset="-122"/>
              </a:rPr>
              <a:t>，走向软硬结合</a:t>
            </a:r>
            <a:endParaRPr lang="en-US" altLang="zh-CN" sz="2300" kern="0" dirty="0">
              <a:latin typeface="黑体" panose="02010609060101010101" pitchFamily="49" charset="-122"/>
              <a:ea typeface="黑体" panose="02010609060101010101" pitchFamily="49" charset="-122"/>
            </a:endParaRPr>
          </a:p>
          <a:p>
            <a:pPr>
              <a:defRPr/>
            </a:pPr>
            <a:r>
              <a:rPr lang="zh-CN" altLang="en-US" sz="2300" kern="0" dirty="0">
                <a:latin typeface="黑体" panose="02010609060101010101" pitchFamily="49" charset="-122"/>
                <a:ea typeface="黑体" panose="02010609060101010101" pitchFamily="49" charset="-122"/>
              </a:rPr>
              <a:t>从信息到</a:t>
            </a:r>
            <a:r>
              <a:rPr lang="zh-CN" altLang="en-US" sz="2300" kern="0" dirty="0">
                <a:solidFill>
                  <a:srgbClr val="FF0000"/>
                </a:solidFill>
                <a:latin typeface="黑体" panose="02010609060101010101" pitchFamily="49" charset="-122"/>
                <a:ea typeface="黑体" panose="02010609060101010101" pitchFamily="49" charset="-122"/>
              </a:rPr>
              <a:t>服务</a:t>
            </a:r>
            <a:endParaRPr lang="en-US" altLang="zh-CN" sz="2300" kern="0" dirty="0">
              <a:solidFill>
                <a:srgbClr val="FF0000"/>
              </a:solidFill>
              <a:latin typeface="黑体" panose="02010609060101010101" pitchFamily="49" charset="-122"/>
              <a:ea typeface="黑体" panose="02010609060101010101" pitchFamily="49" charset="-122"/>
            </a:endParaRPr>
          </a:p>
          <a:p>
            <a:pPr>
              <a:defRPr/>
            </a:pPr>
            <a:r>
              <a:rPr lang="zh-CN" altLang="en-US" sz="2300" kern="0" dirty="0">
                <a:latin typeface="黑体" panose="02010609060101010101" pitchFamily="49" charset="-122"/>
                <a:ea typeface="黑体" panose="02010609060101010101" pitchFamily="49" charset="-122"/>
              </a:rPr>
              <a:t>崭新的、群雄逐鹿、</a:t>
            </a:r>
            <a:r>
              <a:rPr lang="zh-CN" altLang="en-US" sz="2300" kern="0" dirty="0">
                <a:solidFill>
                  <a:srgbClr val="FF0000"/>
                </a:solidFill>
                <a:latin typeface="黑体" panose="02010609060101010101" pitchFamily="49" charset="-122"/>
                <a:ea typeface="黑体" panose="02010609060101010101" pitchFamily="49" charset="-122"/>
              </a:rPr>
              <a:t>百花齐放</a:t>
            </a:r>
            <a:r>
              <a:rPr lang="zh-CN" altLang="en-US" sz="2300" kern="0" dirty="0">
                <a:latin typeface="黑体" panose="02010609060101010101" pitchFamily="49" charset="-122"/>
                <a:ea typeface="黑体" panose="02010609060101010101" pitchFamily="49" charset="-122"/>
              </a:rPr>
              <a:t>的时代</a:t>
            </a:r>
          </a:p>
        </p:txBody>
      </p:sp>
      <p:sp>
        <p:nvSpPr>
          <p:cNvPr id="8" name="文本框 69"/>
          <p:cNvSpPr txBox="1">
            <a:spLocks noChangeArrowheads="1"/>
          </p:cNvSpPr>
          <p:nvPr/>
        </p:nvSpPr>
        <p:spPr bwMode="auto">
          <a:xfrm>
            <a:off x="307975" y="4906645"/>
            <a:ext cx="45989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en-US" altLang="zh-CN" sz="2400" b="1" dirty="0">
                <a:solidFill>
                  <a:srgbClr val="262626"/>
                </a:solidFill>
                <a:latin typeface="微软雅黑" panose="020B0503020204020204" pitchFamily="34" charset="-122"/>
                <a:ea typeface="微软雅黑" panose="020B0503020204020204" pitchFamily="34" charset="-122"/>
              </a:rPr>
              <a:t>AI3.0</a:t>
            </a:r>
            <a:r>
              <a:rPr lang="zh-CN" altLang="en-US" sz="2400" b="1" dirty="0">
                <a:solidFill>
                  <a:srgbClr val="262626"/>
                </a:solidFill>
                <a:latin typeface="微软雅黑" panose="020B0503020204020204" pitchFamily="34" charset="-122"/>
                <a:ea typeface="微软雅黑" panose="020B0503020204020204" pitchFamily="34" charset="-122"/>
              </a:rPr>
              <a:t>时代： </a:t>
            </a:r>
            <a:r>
              <a:rPr lang="en-US" altLang="zh-CN" sz="2400" b="1" dirty="0">
                <a:solidFill>
                  <a:srgbClr val="262626"/>
                </a:solidFill>
                <a:latin typeface="微软雅黑" panose="020B0503020204020204" pitchFamily="34" charset="-122"/>
                <a:ea typeface="微软雅黑" panose="020B0503020204020204" pitchFamily="34" charset="-122"/>
              </a:rPr>
              <a:t>2017-20xx</a:t>
            </a:r>
            <a:r>
              <a:rPr lang="zh-CN" altLang="en-US" sz="2400" b="1" dirty="0">
                <a:solidFill>
                  <a:srgbClr val="262626"/>
                </a:solidFill>
                <a:latin typeface="微软雅黑" panose="020B0503020204020204" pitchFamily="34" charset="-122"/>
                <a:ea typeface="微软雅黑" panose="020B0503020204020204" pitchFamily="34" charset="-122"/>
              </a:rPr>
              <a:t>年</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12800" y="1371600"/>
            <a:ext cx="4852610" cy="523220"/>
          </a:xfrm>
          <a:prstGeom prst="rect">
            <a:avLst/>
          </a:prstGeom>
          <a:noFill/>
        </p:spPr>
        <p:txBody>
          <a:bodyPr wrap="none">
            <a:spAutoFit/>
          </a:bodyPr>
          <a:lstStyle/>
          <a:p>
            <a:pPr>
              <a:defRPr/>
            </a:pPr>
            <a:r>
              <a:rPr lang="zh-CN" altLang="en-US" sz="2800" b="1" dirty="0">
                <a:solidFill>
                  <a:schemeClr val="tx2">
                    <a:lumMod val="75000"/>
                  </a:schemeClr>
                </a:solidFill>
                <a:latin typeface="微软雅黑" panose="020B0503020204020204" pitchFamily="34" charset="-122"/>
                <a:ea typeface="微软雅黑" panose="020B0503020204020204" pitchFamily="34" charset="-122"/>
              </a:rPr>
              <a:t>基本原因：</a:t>
            </a:r>
            <a:r>
              <a:rPr lang="zh-CN" altLang="en-US" sz="2800" b="1" dirty="0">
                <a:solidFill>
                  <a:srgbClr val="FF0000"/>
                </a:solidFill>
                <a:latin typeface="微软雅黑" panose="020B0503020204020204" pitchFamily="34" charset="-122"/>
                <a:ea typeface="微软雅黑" panose="020B0503020204020204" pitchFamily="34" charset="-122"/>
              </a:rPr>
              <a:t>需求、环境和技术</a:t>
            </a:r>
          </a:p>
        </p:txBody>
      </p:sp>
      <p:sp>
        <p:nvSpPr>
          <p:cNvPr id="7" name="圆角矩形 6"/>
          <p:cNvSpPr/>
          <p:nvPr/>
        </p:nvSpPr>
        <p:spPr>
          <a:xfrm>
            <a:off x="815975" y="1933575"/>
            <a:ext cx="7296150" cy="1295400"/>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8" name="圆角矩形 7"/>
          <p:cNvSpPr/>
          <p:nvPr/>
        </p:nvSpPr>
        <p:spPr>
          <a:xfrm>
            <a:off x="815975" y="3662363"/>
            <a:ext cx="7296150" cy="129540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Clr>
                <a:srgbClr val="FF0000"/>
              </a:buClr>
              <a:buFont typeface="Wingdings" panose="05000000000000000000" pitchFamily="2" charset="2"/>
              <a:buChar char="p"/>
              <a:defRPr/>
            </a:pPr>
            <a:r>
              <a:rPr lang="zh-CN" altLang="en-US" sz="2000" b="1" dirty="0">
                <a:latin typeface="微软雅黑" panose="020B0503020204020204" pitchFamily="34" charset="-122"/>
                <a:ea typeface="微软雅黑" panose="020B0503020204020204" pitchFamily="34" charset="-122"/>
              </a:rPr>
              <a:t>  社会新需求爆发：</a:t>
            </a:r>
            <a:endParaRPr lang="en-US" altLang="zh-CN" sz="20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defRPr/>
            </a:pPr>
            <a:r>
              <a:rPr lang="zh-CN" altLang="en-US" dirty="0">
                <a:latin typeface="微软雅黑" panose="020B0503020204020204" pitchFamily="34" charset="-122"/>
                <a:ea typeface="微软雅黑" panose="020B0503020204020204" pitchFamily="34" charset="-122"/>
              </a:rPr>
              <a:t>    智慧城市、智慧医疗、智慧交通、智慧游戏、无人驾驶、智能制造等等</a:t>
            </a:r>
          </a:p>
        </p:txBody>
      </p:sp>
      <p:sp>
        <p:nvSpPr>
          <p:cNvPr id="9" name="圆角矩形 8"/>
          <p:cNvSpPr/>
          <p:nvPr/>
        </p:nvSpPr>
        <p:spPr>
          <a:xfrm>
            <a:off x="815975" y="5318125"/>
            <a:ext cx="7392988" cy="1295400"/>
          </a:xfrm>
          <a:prstGeom prst="roundRect">
            <a:avLst/>
          </a:prstGeom>
          <a:solidFill>
            <a:schemeClr val="bg2">
              <a:lumMod val="1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Clr>
                <a:srgbClr val="FF0000"/>
              </a:buClr>
              <a:buFont typeface="Wingdings" panose="05000000000000000000" pitchFamily="2" charset="2"/>
              <a:buChar char="p"/>
              <a:defRPr/>
            </a:pPr>
            <a:r>
              <a:rPr lang="en-US" altLang="zh-CN" sz="2000" b="1" dirty="0">
                <a:latin typeface="微软雅黑" panose="020B0503020204020204" pitchFamily="34" charset="-122"/>
                <a:ea typeface="微软雅黑" panose="020B0503020204020204" pitchFamily="34" charset="-122"/>
              </a:rPr>
              <a:t>  AI</a:t>
            </a:r>
            <a:r>
              <a:rPr lang="zh-CN" altLang="en-US" sz="2000" b="1" dirty="0">
                <a:latin typeface="微软雅黑" panose="020B0503020204020204" pitchFamily="34" charset="-122"/>
                <a:ea typeface="微软雅黑" panose="020B0503020204020204" pitchFamily="34" charset="-122"/>
              </a:rPr>
              <a:t>技术巨变：</a:t>
            </a:r>
            <a:endParaRPr lang="en-US" altLang="zh-CN" sz="20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n"/>
              <a:defRPr/>
            </a:pPr>
            <a:r>
              <a:rPr lang="zh-CN" altLang="en-US" dirty="0">
                <a:latin typeface="微软雅黑" panose="020B0503020204020204" pitchFamily="34" charset="-122"/>
                <a:ea typeface="微软雅黑" panose="020B0503020204020204" pitchFamily="34" charset="-122"/>
              </a:rPr>
              <a:t>   大数据、多媒体、传感器网、增强实现（</a:t>
            </a:r>
            <a:r>
              <a:rPr lang="en-US" altLang="zh-CN" dirty="0">
                <a:latin typeface="微软雅黑" panose="020B0503020204020204" pitchFamily="34" charset="-122"/>
                <a:ea typeface="微软雅黑" panose="020B0503020204020204" pitchFamily="34" charset="-122"/>
              </a:rPr>
              <a:t>AR</a:t>
            </a:r>
            <a:r>
              <a:rPr lang="zh-CN" altLang="en-US" dirty="0">
                <a:latin typeface="微软雅黑" panose="020B0503020204020204" pitchFamily="34" charset="-122"/>
                <a:ea typeface="微软雅黑" panose="020B0503020204020204" pitchFamily="34" charset="-122"/>
              </a:rPr>
              <a:t>）、 虚拟实现（</a:t>
            </a:r>
            <a:r>
              <a:rPr lang="en-US" altLang="zh-CN" dirty="0">
                <a:latin typeface="微软雅黑" panose="020B0503020204020204" pitchFamily="34" charset="-122"/>
                <a:ea typeface="微软雅黑" panose="020B0503020204020204" pitchFamily="34" charset="-122"/>
              </a:rPr>
              <a:t>VR</a:t>
            </a:r>
            <a:r>
              <a:rPr lang="zh-CN" altLang="en-US" dirty="0">
                <a:latin typeface="微软雅黑" panose="020B0503020204020204" pitchFamily="34" charset="-122"/>
                <a:ea typeface="微软雅黑" panose="020B0503020204020204" pitchFamily="34" charset="-122"/>
              </a:rPr>
              <a:t>）等等</a:t>
            </a: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n"/>
              <a:defRPr/>
            </a:pPr>
            <a:r>
              <a:rPr lang="zh-CN" altLang="en-US" dirty="0">
                <a:latin typeface="微软雅黑" panose="020B0503020204020204" pitchFamily="34" charset="-122"/>
                <a:ea typeface="微软雅黑" panose="020B0503020204020204" pitchFamily="34" charset="-122"/>
              </a:rPr>
              <a:t>计算机模拟人的智能              人机智能              群体智能</a:t>
            </a:r>
          </a:p>
        </p:txBody>
      </p:sp>
      <p:sp>
        <p:nvSpPr>
          <p:cNvPr id="10" name="右箭头 9"/>
          <p:cNvSpPr/>
          <p:nvPr/>
        </p:nvSpPr>
        <p:spPr>
          <a:xfrm>
            <a:off x="8399463" y="2293938"/>
            <a:ext cx="768350" cy="576262"/>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右箭头 10"/>
          <p:cNvSpPr/>
          <p:nvPr/>
        </p:nvSpPr>
        <p:spPr>
          <a:xfrm>
            <a:off x="8399463" y="3949700"/>
            <a:ext cx="768350" cy="576263"/>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右箭头 11"/>
          <p:cNvSpPr/>
          <p:nvPr/>
        </p:nvSpPr>
        <p:spPr>
          <a:xfrm>
            <a:off x="8399463" y="5605463"/>
            <a:ext cx="768350" cy="576262"/>
          </a:xfrm>
          <a:prstGeom prst="right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圆角矩形 12"/>
          <p:cNvSpPr/>
          <p:nvPr/>
        </p:nvSpPr>
        <p:spPr>
          <a:xfrm>
            <a:off x="9456738" y="2005013"/>
            <a:ext cx="1247775" cy="453707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57354" name="TextBox 13"/>
          <p:cNvSpPr txBox="1">
            <a:spLocks noChangeArrowheads="1"/>
          </p:cNvSpPr>
          <p:nvPr/>
        </p:nvSpPr>
        <p:spPr bwMode="auto">
          <a:xfrm>
            <a:off x="815975" y="2078038"/>
            <a:ext cx="686498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Clr>
                <a:srgbClr val="FF0000"/>
              </a:buClr>
              <a:buFont typeface="Wingdings" panose="05000000000000000000" pitchFamily="2" charset="2"/>
              <a:buChar char="p"/>
            </a:pPr>
            <a:r>
              <a:rPr lang="zh-CN" altLang="en-US" sz="2000" b="1" dirty="0">
                <a:solidFill>
                  <a:schemeClr val="bg1"/>
                </a:solidFill>
                <a:latin typeface="微软雅黑" panose="020B0503020204020204" pitchFamily="34" charset="-122"/>
                <a:ea typeface="微软雅黑" panose="020B0503020204020204" pitchFamily="34" charset="-122"/>
              </a:rPr>
              <a:t>  信息环境巨变：</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1" hangingPunct="1">
              <a:lnSpc>
                <a:spcPct val="100000"/>
              </a:lnSpc>
              <a:spcBef>
                <a:spcPct val="0"/>
              </a:spcBef>
              <a:buClr>
                <a:schemeClr val="bg1"/>
              </a:buClr>
              <a:buFont typeface="Wingdings" panose="05000000000000000000" pitchFamily="2" charset="2"/>
              <a:buChar char="n"/>
            </a:pPr>
            <a:r>
              <a:rPr lang="zh-CN" altLang="en-US" sz="1800" dirty="0">
                <a:solidFill>
                  <a:schemeClr val="bg1"/>
                </a:solidFill>
                <a:latin typeface="微软雅黑" panose="020B0503020204020204" pitchFamily="34" charset="-122"/>
                <a:ea typeface="微软雅黑" panose="020B0503020204020204" pitchFamily="34" charset="-122"/>
              </a:rPr>
              <a:t> 互联网、移动计算、超级计算、穿戴设备、物联网、云计算、网上社区、万维网、搜索引擎等等</a:t>
            </a:r>
          </a:p>
        </p:txBody>
      </p:sp>
      <p:cxnSp>
        <p:nvCxnSpPr>
          <p:cNvPr id="16" name="直接箭头连接符 15"/>
          <p:cNvCxnSpPr/>
          <p:nvPr/>
        </p:nvCxnSpPr>
        <p:spPr>
          <a:xfrm>
            <a:off x="3394075" y="6397625"/>
            <a:ext cx="576263"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284470" y="6397625"/>
            <a:ext cx="574675"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57357" name="TextBox 17"/>
          <p:cNvSpPr txBox="1">
            <a:spLocks noChangeArrowheads="1"/>
          </p:cNvSpPr>
          <p:nvPr/>
        </p:nvSpPr>
        <p:spPr bwMode="auto">
          <a:xfrm>
            <a:off x="9801860" y="2350135"/>
            <a:ext cx="677863"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200" dirty="0">
                <a:solidFill>
                  <a:schemeClr val="bg1"/>
                </a:solidFill>
                <a:latin typeface="微软雅黑" panose="020B0503020204020204" pitchFamily="34" charset="-122"/>
                <a:ea typeface="微软雅黑" panose="020B0503020204020204" pitchFamily="34" charset="-122"/>
              </a:rPr>
              <a:t>人工智能迈向新一代</a:t>
            </a:r>
          </a:p>
        </p:txBody>
      </p:sp>
      <p:sp>
        <p:nvSpPr>
          <p:cNvPr id="57358" name="标题 23"/>
          <p:cNvSpPr>
            <a:spLocks noGrp="1"/>
          </p:cNvSpPr>
          <p:nvPr>
            <p:ph type="title"/>
          </p:nvPr>
        </p:nvSpPr>
        <p:spPr/>
        <p:txBody>
          <a:bodyPr/>
          <a:lstStyle/>
          <a:p>
            <a:r>
              <a:rPr lang="en-US" altLang="zh-CN" dirty="0"/>
              <a:t>AI</a:t>
            </a:r>
            <a:r>
              <a:rPr lang="zh-CN" altLang="en-US" dirty="0"/>
              <a:t>走向</a:t>
            </a:r>
            <a:r>
              <a:rPr lang="en-US" altLang="zh-CN" dirty="0"/>
              <a:t>3.0</a:t>
            </a:r>
            <a:r>
              <a:rPr lang="zh-CN" altLang="en-US" dirty="0"/>
              <a:t>的原因分析</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图: 联系 5"/>
          <p:cNvSpPr/>
          <p:nvPr/>
        </p:nvSpPr>
        <p:spPr>
          <a:xfrm>
            <a:off x="1679575" y="2887980"/>
            <a:ext cx="1055688" cy="64770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800" b="1" dirty="0">
                <a:solidFill>
                  <a:schemeClr val="tx1"/>
                </a:solidFill>
                <a:latin typeface="微软雅黑" panose="020B0503020204020204" pitchFamily="34" charset="-122"/>
                <a:ea typeface="微软雅黑" panose="020B0503020204020204" pitchFamily="34" charset="-122"/>
              </a:rPr>
              <a:t>P</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7" name="流程图: 联系 6"/>
          <p:cNvSpPr/>
          <p:nvPr/>
        </p:nvSpPr>
        <p:spPr>
          <a:xfrm>
            <a:off x="3600450" y="2887980"/>
            <a:ext cx="1055688" cy="64770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800" b="1" dirty="0">
                <a:solidFill>
                  <a:schemeClr val="tx1"/>
                </a:solidFill>
                <a:latin typeface="微软雅黑" panose="020B0503020204020204" pitchFamily="34" charset="-122"/>
                <a:ea typeface="微软雅黑" panose="020B0503020204020204" pitchFamily="34" charset="-122"/>
              </a:rPr>
              <a:t>H</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8" name="流程图: 联系 7"/>
          <p:cNvSpPr/>
          <p:nvPr/>
        </p:nvSpPr>
        <p:spPr>
          <a:xfrm>
            <a:off x="7535863" y="2240280"/>
            <a:ext cx="960437" cy="647700"/>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800" b="1" dirty="0">
                <a:solidFill>
                  <a:schemeClr val="tx1"/>
                </a:solidFill>
                <a:latin typeface="微软雅黑" panose="020B0503020204020204" pitchFamily="34" charset="-122"/>
                <a:ea typeface="微软雅黑" panose="020B0503020204020204" pitchFamily="34" charset="-122"/>
              </a:rPr>
              <a:t>C</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9" name="流程图: 联系 8"/>
          <p:cNvSpPr/>
          <p:nvPr/>
        </p:nvSpPr>
        <p:spPr>
          <a:xfrm>
            <a:off x="6383338" y="3319780"/>
            <a:ext cx="960437" cy="649288"/>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800" b="1" dirty="0">
                <a:solidFill>
                  <a:schemeClr val="tx1"/>
                </a:solidFill>
                <a:latin typeface="微软雅黑" panose="020B0503020204020204" pitchFamily="34" charset="-122"/>
                <a:ea typeface="微软雅黑" panose="020B0503020204020204" pitchFamily="34" charset="-122"/>
              </a:rPr>
              <a:t>P</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
        <p:nvSpPr>
          <p:cNvPr id="10" name="流程图: 联系 9"/>
          <p:cNvSpPr/>
          <p:nvPr/>
        </p:nvSpPr>
        <p:spPr>
          <a:xfrm>
            <a:off x="8496300" y="3319780"/>
            <a:ext cx="960438" cy="649288"/>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800" b="1" dirty="0">
                <a:solidFill>
                  <a:schemeClr val="tx1"/>
                </a:solidFill>
                <a:latin typeface="微软雅黑" panose="020B0503020204020204" pitchFamily="34" charset="-122"/>
                <a:ea typeface="微软雅黑" panose="020B0503020204020204" pitchFamily="34" charset="-122"/>
              </a:rPr>
              <a:t>H</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cxnSp>
        <p:nvCxnSpPr>
          <p:cNvPr id="12" name="直接连接符 11"/>
          <p:cNvCxnSpPr>
            <a:stCxn id="6" idx="6"/>
            <a:endCxn id="7" idx="2"/>
          </p:cNvCxnSpPr>
          <p:nvPr/>
        </p:nvCxnSpPr>
        <p:spPr>
          <a:xfrm>
            <a:off x="2735263" y="3211830"/>
            <a:ext cx="8651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7151688" y="2816543"/>
            <a:ext cx="576262" cy="5762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343775" y="3858578"/>
            <a:ext cx="11525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0" idx="0"/>
            <a:endCxn id="8" idx="5"/>
          </p:cNvCxnSpPr>
          <p:nvPr/>
        </p:nvCxnSpPr>
        <p:spPr>
          <a:xfrm flipH="1" flipV="1">
            <a:off x="8355013" y="2792730"/>
            <a:ext cx="620712" cy="5270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燕尾形箭头 34"/>
          <p:cNvSpPr/>
          <p:nvPr/>
        </p:nvSpPr>
        <p:spPr>
          <a:xfrm>
            <a:off x="5135563" y="3032443"/>
            <a:ext cx="1247775" cy="287337"/>
          </a:xfrm>
          <a:prstGeom prst="notched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标题 13"/>
          <p:cNvSpPr>
            <a:spLocks noGrp="1"/>
          </p:cNvSpPr>
          <p:nvPr>
            <p:ph type="title"/>
          </p:nvPr>
        </p:nvSpPr>
        <p:spPr/>
        <p:txBody>
          <a:bodyPr>
            <a:noAutofit/>
          </a:bodyPr>
          <a:lstStyle/>
          <a:p>
            <a:pPr>
              <a:defRPr/>
            </a:pPr>
            <a:r>
              <a:rPr lang="zh-CN" altLang="en-US" sz="2800" dirty="0"/>
              <a:t>深层次分析：世界正从原来的二元空间进入新的三元空间</a:t>
            </a:r>
          </a:p>
        </p:txBody>
      </p:sp>
      <p:sp>
        <p:nvSpPr>
          <p:cNvPr id="58381" name="内容占位符 14"/>
          <p:cNvSpPr>
            <a:spLocks noGrp="1"/>
          </p:cNvSpPr>
          <p:nvPr>
            <p:ph idx="4294967295"/>
          </p:nvPr>
        </p:nvSpPr>
        <p:spPr>
          <a:xfrm>
            <a:off x="167640" y="1082040"/>
            <a:ext cx="11074400" cy="5612058"/>
          </a:xfrm>
        </p:spPr>
        <p:txBody>
          <a:bodyPr/>
          <a:lstStyle/>
          <a:p>
            <a:pPr>
              <a:lnSpc>
                <a:spcPct val="130000"/>
              </a:lnSpc>
            </a:pPr>
            <a:r>
              <a:rPr lang="zh-CN" altLang="en-US" sz="2600" dirty="0">
                <a:latin typeface="黑体" panose="02010609060101010101" pitchFamily="49" charset="-122"/>
                <a:ea typeface="黑体" panose="02010609060101010101" pitchFamily="49" charset="-122"/>
              </a:rPr>
              <a:t>世界原来是二元空间</a:t>
            </a:r>
            <a:r>
              <a:rPr lang="en-US" altLang="zh-CN" sz="2600" dirty="0">
                <a:latin typeface="黑体" panose="02010609060101010101" pitchFamily="49" charset="-122"/>
                <a:ea typeface="黑体" panose="02010609060101010101" pitchFamily="49" charset="-122"/>
              </a:rPr>
              <a:t>:</a:t>
            </a:r>
            <a:r>
              <a:rPr lang="zh-CN" altLang="en-US" sz="2600" dirty="0">
                <a:solidFill>
                  <a:srgbClr val="FF0000"/>
                </a:solidFill>
                <a:latin typeface="黑体" panose="02010609060101010101" pitchFamily="49" charset="-122"/>
                <a:ea typeface="黑体" panose="02010609060101010101" pitchFamily="49" charset="-122"/>
              </a:rPr>
              <a:t>人类社会空间</a:t>
            </a:r>
            <a:r>
              <a:rPr lang="zh-CN" altLang="en-US" sz="2600" dirty="0">
                <a:latin typeface="黑体" panose="02010609060101010101" pitchFamily="49" charset="-122"/>
                <a:ea typeface="黑体" panose="02010609060101010101" pitchFamily="49" charset="-122"/>
              </a:rPr>
              <a:t>（</a:t>
            </a:r>
            <a:r>
              <a:rPr lang="en-US" altLang="zh-CN" sz="2600" dirty="0">
                <a:latin typeface="黑体" panose="02010609060101010101" pitchFamily="49" charset="-122"/>
                <a:ea typeface="黑体" panose="02010609060101010101" pitchFamily="49" charset="-122"/>
              </a:rPr>
              <a:t>H</a:t>
            </a:r>
            <a:r>
              <a:rPr lang="zh-CN" altLang="en-US" sz="2600" dirty="0">
                <a:latin typeface="黑体" panose="02010609060101010101" pitchFamily="49" charset="-122"/>
                <a:ea typeface="黑体" panose="02010609060101010101" pitchFamily="49" charset="-122"/>
              </a:rPr>
              <a:t>）和</a:t>
            </a:r>
            <a:r>
              <a:rPr lang="zh-CN" altLang="en-US" sz="2600" dirty="0">
                <a:solidFill>
                  <a:srgbClr val="FF0000"/>
                </a:solidFill>
                <a:latin typeface="黑体" panose="02010609060101010101" pitchFamily="49" charset="-122"/>
                <a:ea typeface="黑体" panose="02010609060101010101" pitchFamily="49" charset="-122"/>
              </a:rPr>
              <a:t>物理空间</a:t>
            </a:r>
            <a:r>
              <a:rPr lang="zh-CN" altLang="en-US" sz="2600" dirty="0">
                <a:latin typeface="黑体" panose="02010609060101010101" pitchFamily="49" charset="-122"/>
                <a:ea typeface="黑体" panose="02010609060101010101" pitchFamily="49" charset="-122"/>
              </a:rPr>
              <a:t>（</a:t>
            </a:r>
            <a:r>
              <a:rPr lang="en-US" altLang="zh-CN" sz="2600" dirty="0">
                <a:latin typeface="黑体" panose="02010609060101010101" pitchFamily="49" charset="-122"/>
                <a:ea typeface="黑体" panose="02010609060101010101" pitchFamily="49" charset="-122"/>
              </a:rPr>
              <a:t>P</a:t>
            </a:r>
            <a:r>
              <a:rPr lang="zh-CN" altLang="en-US" sz="2600" dirty="0">
                <a:latin typeface="黑体" panose="02010609060101010101" pitchFamily="49" charset="-122"/>
                <a:ea typeface="黑体" panose="02010609060101010101" pitchFamily="49" charset="-122"/>
              </a:rPr>
              <a:t>）。但近年来，信息力量的迅速壮大，已长成除</a:t>
            </a:r>
            <a:r>
              <a:rPr lang="en-US" altLang="zh-CN" sz="2600" dirty="0">
                <a:latin typeface="黑体" panose="02010609060101010101" pitchFamily="49" charset="-122"/>
                <a:ea typeface="黑体" panose="02010609060101010101" pitchFamily="49" charset="-122"/>
              </a:rPr>
              <a:t>P</a:t>
            </a:r>
            <a:r>
              <a:rPr lang="zh-CN" altLang="en-US" sz="2600" dirty="0">
                <a:latin typeface="黑体" panose="02010609060101010101" pitchFamily="49" charset="-122"/>
                <a:ea typeface="黑体" panose="02010609060101010101" pitchFamily="49" charset="-122"/>
              </a:rPr>
              <a:t>、</a:t>
            </a:r>
            <a:r>
              <a:rPr lang="en-US" altLang="zh-CN" sz="2600" dirty="0">
                <a:latin typeface="黑体" panose="02010609060101010101" pitchFamily="49" charset="-122"/>
                <a:ea typeface="黑体" panose="02010609060101010101" pitchFamily="49" charset="-122"/>
              </a:rPr>
              <a:t>H</a:t>
            </a:r>
            <a:r>
              <a:rPr lang="zh-CN" altLang="en-US" sz="2600" dirty="0">
                <a:latin typeface="黑体" panose="02010609060101010101" pitchFamily="49" charset="-122"/>
                <a:ea typeface="黑体" panose="02010609060101010101" pitchFamily="49" charset="-122"/>
              </a:rPr>
              <a:t>两极之外的新一极：</a:t>
            </a:r>
            <a:r>
              <a:rPr lang="zh-CN" altLang="en-US" sz="2600" dirty="0">
                <a:solidFill>
                  <a:srgbClr val="FF0000"/>
                </a:solidFill>
                <a:latin typeface="黑体" panose="02010609060101010101" pitchFamily="49" charset="-122"/>
                <a:ea typeface="黑体" panose="02010609060101010101" pitchFamily="49" charset="-122"/>
              </a:rPr>
              <a:t>信息空间</a:t>
            </a:r>
            <a:r>
              <a:rPr lang="zh-CN" altLang="en-US" sz="2600" dirty="0">
                <a:latin typeface="黑体" panose="02010609060101010101" pitchFamily="49" charset="-122"/>
                <a:ea typeface="黑体" panose="02010609060101010101" pitchFamily="49" charset="-122"/>
              </a:rPr>
              <a:t>（</a:t>
            </a:r>
            <a:r>
              <a:rPr lang="en-US" altLang="zh-CN" sz="2600" dirty="0">
                <a:latin typeface="黑体" panose="02010609060101010101" pitchFamily="49" charset="-122"/>
                <a:ea typeface="黑体" panose="02010609060101010101" pitchFamily="49" charset="-122"/>
              </a:rPr>
              <a:t>C</a:t>
            </a:r>
            <a:r>
              <a:rPr lang="zh-CN" altLang="en-US" sz="2600" dirty="0">
                <a:latin typeface="黑体" panose="02010609060101010101" pitchFamily="49" charset="-122"/>
                <a:ea typeface="黑体" panose="02010609060101010101" pitchFamily="49" charset="-122"/>
              </a:rPr>
              <a:t>）。</a:t>
            </a:r>
          </a:p>
          <a:p>
            <a:endParaRPr lang="zh-CN" altLang="en-US" dirty="0"/>
          </a:p>
        </p:txBody>
      </p:sp>
      <p:sp>
        <p:nvSpPr>
          <p:cNvPr id="15" name="内容占位符 2"/>
          <p:cNvSpPr txBox="1"/>
          <p:nvPr/>
        </p:nvSpPr>
        <p:spPr bwMode="auto">
          <a:xfrm>
            <a:off x="969169" y="4629508"/>
            <a:ext cx="10828337" cy="2064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a:defRPr/>
            </a:pPr>
            <a:r>
              <a:rPr lang="zh-CN" altLang="en-US" sz="2100" kern="0" dirty="0">
                <a:latin typeface="黑体" panose="02010609060101010101" pitchFamily="49" charset="-122"/>
                <a:ea typeface="黑体" panose="02010609060101010101" pitchFamily="49" charset="-122"/>
              </a:rPr>
              <a:t>信息来自于人类社会：书籍、交流、媒体、计算机</a:t>
            </a:r>
          </a:p>
          <a:p>
            <a:pPr>
              <a:defRPr/>
            </a:pPr>
            <a:r>
              <a:rPr lang="zh-CN" altLang="en-US" sz="2100" kern="0" dirty="0">
                <a:latin typeface="黑体" panose="02010609060101010101" pitchFamily="49" charset="-122"/>
                <a:ea typeface="黑体" panose="02010609060101010101" pitchFamily="49" charset="-122"/>
              </a:rPr>
              <a:t>信息开始互联：互联网、移动通讯和搜索</a:t>
            </a:r>
          </a:p>
          <a:p>
            <a:pPr>
              <a:defRPr/>
            </a:pPr>
            <a:r>
              <a:rPr lang="zh-CN" altLang="en-US" sz="2100" kern="0" dirty="0">
                <a:latin typeface="黑体" panose="02010609060101010101" pitchFamily="49" charset="-122"/>
                <a:ea typeface="黑体" panose="02010609060101010101" pitchFamily="49" charset="-122"/>
              </a:rPr>
              <a:t>信息绕过人类，直接来自于物理世界：传感器和物联网</a:t>
            </a:r>
          </a:p>
          <a:p>
            <a:pPr>
              <a:defRPr/>
            </a:pPr>
            <a:r>
              <a:rPr lang="zh-CN" altLang="en-US" sz="2100" kern="0" dirty="0">
                <a:latin typeface="黑体" panose="02010609060101010101" pitchFamily="49" charset="-122"/>
                <a:ea typeface="黑体" panose="02010609060101010101" pitchFamily="49" charset="-122"/>
              </a:rPr>
              <a:t>大数据：信息快速膨胀</a:t>
            </a:r>
          </a:p>
          <a:p>
            <a:pPr>
              <a:defRPr/>
            </a:pPr>
            <a:r>
              <a:rPr lang="zh-CN" altLang="en-US" sz="2100" kern="0" dirty="0">
                <a:latin typeface="黑体" panose="02010609060101010101" pitchFamily="49" charset="-122"/>
                <a:ea typeface="黑体" panose="02010609060101010101" pitchFamily="49" charset="-122"/>
              </a:rPr>
              <a:t>从大数据必然会走向</a:t>
            </a:r>
            <a:r>
              <a:rPr lang="zh-CN" altLang="en-US" sz="2100" kern="0" dirty="0">
                <a:solidFill>
                  <a:srgbClr val="C00000"/>
                </a:solidFill>
                <a:latin typeface="黑体" panose="02010609060101010101" pitchFamily="49" charset="-122"/>
                <a:ea typeface="黑体" panose="02010609060101010101" pitchFamily="49" charset="-122"/>
              </a:rPr>
              <a:t>大知识</a:t>
            </a:r>
            <a:r>
              <a:rPr lang="zh-CN" altLang="en-US" sz="2100" kern="0" dirty="0">
                <a:latin typeface="黑体" panose="02010609060101010101" pitchFamily="49" charset="-122"/>
                <a:ea typeface="黑体" panose="02010609060101010101" pitchFamily="49" charset="-122"/>
              </a:rPr>
              <a:t>，并推动人类认识能力的大变化</a:t>
            </a:r>
          </a:p>
        </p:txBody>
      </p:sp>
      <p:sp>
        <p:nvSpPr>
          <p:cNvPr id="16" name="文本框 69"/>
          <p:cNvSpPr txBox="1">
            <a:spLocks noChangeArrowheads="1"/>
          </p:cNvSpPr>
          <p:nvPr/>
        </p:nvSpPr>
        <p:spPr bwMode="auto">
          <a:xfrm>
            <a:off x="673734" y="4076403"/>
            <a:ext cx="570960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400" b="1" dirty="0">
                <a:solidFill>
                  <a:srgbClr val="262626"/>
                </a:solidFill>
                <a:latin typeface="微软雅黑" panose="020B0503020204020204" pitchFamily="34" charset="-122"/>
                <a:ea typeface="微软雅黑" panose="020B0503020204020204" pitchFamily="34" charset="-122"/>
              </a:rPr>
              <a:t>近</a:t>
            </a:r>
            <a:r>
              <a:rPr lang="en-US" altLang="zh-CN" sz="2400" b="1" dirty="0">
                <a:solidFill>
                  <a:srgbClr val="262626"/>
                </a:solidFill>
                <a:latin typeface="微软雅黑" panose="020B0503020204020204" pitchFamily="34" charset="-122"/>
                <a:ea typeface="微软雅黑" panose="020B0503020204020204" pitchFamily="34" charset="-122"/>
              </a:rPr>
              <a:t>50</a:t>
            </a:r>
            <a:r>
              <a:rPr lang="zh-CN" altLang="en-US" sz="2400" b="1" dirty="0">
                <a:solidFill>
                  <a:srgbClr val="262626"/>
                </a:solidFill>
                <a:latin typeface="微软雅黑" panose="020B0503020204020204" pitchFamily="34" charset="-122"/>
                <a:ea typeface="微软雅黑" panose="020B0503020204020204" pitchFamily="34" charset="-122"/>
              </a:rPr>
              <a:t>年来，</a:t>
            </a:r>
            <a:r>
              <a:rPr lang="zh-CN" altLang="en-US" sz="2400" b="1" dirty="0">
                <a:solidFill>
                  <a:srgbClr val="FF0000"/>
                </a:solidFill>
                <a:latin typeface="微软雅黑" panose="020B0503020204020204" pitchFamily="34" charset="-122"/>
                <a:ea typeface="微软雅黑" panose="020B0503020204020204" pitchFamily="34" charset="-122"/>
              </a:rPr>
              <a:t>信息空间</a:t>
            </a:r>
            <a:r>
              <a:rPr lang="zh-CN" altLang="en-US" sz="2400" b="1" dirty="0">
                <a:solidFill>
                  <a:srgbClr val="262626"/>
                </a:solidFill>
                <a:latin typeface="微软雅黑" panose="020B0503020204020204" pitchFamily="34" charset="-122"/>
                <a:ea typeface="微软雅黑" panose="020B0503020204020204" pitchFamily="34" charset="-122"/>
              </a:rPr>
              <a:t>成长壮大的历程</a:t>
            </a:r>
          </a:p>
          <a:p>
            <a:pPr eaLnBrk="1" hangingPunct="1">
              <a:lnSpc>
                <a:spcPct val="100000"/>
              </a:lnSpc>
              <a:spcBef>
                <a:spcPct val="0"/>
              </a:spcBef>
              <a:buNone/>
            </a:pPr>
            <a:endParaRPr lang="zh-CN" altLang="en-US" sz="2400" b="1"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从</a:t>
            </a:r>
            <a:r>
              <a:rPr lang="en-US" altLang="zh-CN" dirty="0"/>
              <a:t>AI</a:t>
            </a:r>
            <a:r>
              <a:rPr lang="zh-CN" altLang="en-US" dirty="0"/>
              <a:t>现状看大知识（智能大数据）面临的挑战</a:t>
            </a:r>
          </a:p>
        </p:txBody>
      </p:sp>
      <p:sp>
        <p:nvSpPr>
          <p:cNvPr id="3" name="内容占位符 2"/>
          <p:cNvSpPr txBox="1"/>
          <p:nvPr/>
        </p:nvSpPr>
        <p:spPr>
          <a:xfrm>
            <a:off x="838200" y="2951189"/>
            <a:ext cx="10515600" cy="7633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100" kern="0" dirty="0">
                <a:latin typeface="黑体" panose="02010609060101010101" pitchFamily="49" charset="-122"/>
                <a:ea typeface="黑体" panose="02010609060101010101" pitchFamily="49" charset="-122"/>
              </a:rPr>
              <a:t>强在</a:t>
            </a:r>
            <a:r>
              <a:rPr lang="zh-CN" altLang="en-US" sz="2100" kern="0" dirty="0">
                <a:solidFill>
                  <a:srgbClr val="FF0000"/>
                </a:solidFill>
                <a:latin typeface="黑体" panose="02010609060101010101" pitchFamily="49" charset="-122"/>
                <a:ea typeface="黑体" panose="02010609060101010101" pitchFamily="49" charset="-122"/>
              </a:rPr>
              <a:t>记忆能力和计算能力</a:t>
            </a:r>
            <a:r>
              <a:rPr lang="zh-CN" altLang="en-US" sz="2100" kern="0" dirty="0">
                <a:latin typeface="黑体" panose="02010609060101010101" pitchFamily="49" charset="-122"/>
                <a:ea typeface="黑体" panose="02010609060101010101" pitchFamily="49" charset="-122"/>
              </a:rPr>
              <a:t>，但是自我学习、举一反三的能力较差</a:t>
            </a:r>
          </a:p>
          <a:p>
            <a:r>
              <a:rPr lang="zh-CN" altLang="en-US" sz="2100" kern="0" dirty="0">
                <a:latin typeface="黑体" panose="02010609060101010101" pitchFamily="49" charset="-122"/>
                <a:ea typeface="黑体" panose="02010609060101010101" pitchFamily="49" charset="-122"/>
              </a:rPr>
              <a:t>面对未知环境的变化，未知的任务，决策能力较弱</a:t>
            </a:r>
            <a:endParaRPr lang="en-US" altLang="zh-CN" sz="2100" kern="0" dirty="0">
              <a:latin typeface="黑体" panose="02010609060101010101" pitchFamily="49" charset="-122"/>
              <a:ea typeface="黑体" panose="02010609060101010101" pitchFamily="49" charset="-122"/>
            </a:endParaRPr>
          </a:p>
        </p:txBody>
      </p:sp>
      <p:sp>
        <p:nvSpPr>
          <p:cNvPr id="4" name="文本框 69"/>
          <p:cNvSpPr txBox="1">
            <a:spLocks noChangeArrowheads="1"/>
          </p:cNvSpPr>
          <p:nvPr/>
        </p:nvSpPr>
        <p:spPr bwMode="auto">
          <a:xfrm>
            <a:off x="303213" y="2434908"/>
            <a:ext cx="45989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en-US" altLang="zh-CN" sz="2400" b="1" dirty="0">
                <a:solidFill>
                  <a:srgbClr val="262626"/>
                </a:solidFill>
                <a:latin typeface="微软雅黑" panose="020B0503020204020204" pitchFamily="34" charset="-122"/>
                <a:ea typeface="微软雅黑" panose="020B0503020204020204" pitchFamily="34" charset="-122"/>
              </a:rPr>
              <a:t>AI</a:t>
            </a:r>
            <a:r>
              <a:rPr lang="zh-CN" altLang="en-US" sz="2400" b="1" dirty="0">
                <a:solidFill>
                  <a:srgbClr val="262626"/>
                </a:solidFill>
                <a:latin typeface="微软雅黑" panose="020B0503020204020204" pitchFamily="34" charset="-122"/>
                <a:ea typeface="微软雅黑" panose="020B0503020204020204" pitchFamily="34" charset="-122"/>
              </a:rPr>
              <a:t>智能</a:t>
            </a:r>
          </a:p>
        </p:txBody>
      </p:sp>
      <p:sp>
        <p:nvSpPr>
          <p:cNvPr id="7" name="内容占位符 2"/>
          <p:cNvSpPr txBox="1"/>
          <p:nvPr/>
        </p:nvSpPr>
        <p:spPr bwMode="auto">
          <a:xfrm>
            <a:off x="842963" y="1354793"/>
            <a:ext cx="10828337" cy="96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a:defRPr/>
            </a:pPr>
            <a:r>
              <a:rPr lang="zh-CN" altLang="en-US" sz="2000" kern="0" dirty="0">
                <a:latin typeface="黑体" panose="02010609060101010101" pitchFamily="49" charset="-122"/>
                <a:ea typeface="黑体" panose="02010609060101010101" pitchFamily="49" charset="-122"/>
              </a:rPr>
              <a:t>学习与创新的能力：尤其是对整体环境的理解能力，</a:t>
            </a:r>
            <a:r>
              <a:rPr lang="zh-CN" altLang="en-US" sz="2100" kern="0" dirty="0">
                <a:latin typeface="黑体" panose="02010609060101010101" pitchFamily="49" charset="-122"/>
                <a:ea typeface="黑体" panose="02010609060101010101" pitchFamily="49" charset="-122"/>
              </a:rPr>
              <a:t>可以通过经验来学习新事物，获得新知识，并具备触类旁通的能力</a:t>
            </a:r>
            <a:endParaRPr lang="en-US" altLang="zh-CN" sz="2100" kern="0" dirty="0">
              <a:latin typeface="黑体" panose="02010609060101010101" pitchFamily="49" charset="-122"/>
              <a:ea typeface="黑体" panose="02010609060101010101" pitchFamily="49" charset="-122"/>
            </a:endParaRPr>
          </a:p>
          <a:p>
            <a:pPr>
              <a:defRPr/>
            </a:pPr>
            <a:r>
              <a:rPr lang="zh-CN" altLang="en-US" sz="2100" kern="0" dirty="0">
                <a:latin typeface="黑体" panose="02010609060101010101" pitchFamily="49" charset="-122"/>
                <a:ea typeface="黑体" panose="02010609060101010101" pitchFamily="49" charset="-122"/>
              </a:rPr>
              <a:t>对于信息（不完全信息，模糊信息）的分析和决策能力</a:t>
            </a:r>
          </a:p>
          <a:p>
            <a:pPr>
              <a:defRPr/>
            </a:pPr>
            <a:endParaRPr lang="zh-CN" altLang="en-US" sz="2100" kern="0" dirty="0">
              <a:latin typeface="黑体" panose="02010609060101010101" pitchFamily="49" charset="-122"/>
              <a:ea typeface="黑体" panose="02010609060101010101" pitchFamily="49" charset="-122"/>
            </a:endParaRPr>
          </a:p>
        </p:txBody>
      </p:sp>
      <p:sp>
        <p:nvSpPr>
          <p:cNvPr id="8" name="文本框 69"/>
          <p:cNvSpPr txBox="1">
            <a:spLocks noChangeArrowheads="1"/>
          </p:cNvSpPr>
          <p:nvPr/>
        </p:nvSpPr>
        <p:spPr bwMode="auto">
          <a:xfrm>
            <a:off x="307975" y="967443"/>
            <a:ext cx="45989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400" b="1" dirty="0">
                <a:solidFill>
                  <a:srgbClr val="262626"/>
                </a:solidFill>
                <a:latin typeface="微软雅黑" panose="020B0503020204020204" pitchFamily="34" charset="-122"/>
                <a:ea typeface="微软雅黑" panose="020B0503020204020204" pitchFamily="34" charset="-122"/>
              </a:rPr>
              <a:t>人类智慧</a:t>
            </a:r>
          </a:p>
        </p:txBody>
      </p:sp>
      <p:sp>
        <p:nvSpPr>
          <p:cNvPr id="9" name="内容占位符 2"/>
          <p:cNvSpPr txBox="1"/>
          <p:nvPr/>
        </p:nvSpPr>
        <p:spPr>
          <a:xfrm>
            <a:off x="838200" y="5853698"/>
            <a:ext cx="10515600" cy="6614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100" kern="0" dirty="0">
                <a:latin typeface="黑体" panose="02010609060101010101" pitchFamily="49" charset="-122"/>
                <a:ea typeface="黑体" panose="02010609060101010101" pitchFamily="49" charset="-122"/>
              </a:rPr>
              <a:t>大知识需要结合大数据资源和</a:t>
            </a:r>
            <a:r>
              <a:rPr lang="en-US" altLang="zh-CN" sz="2100" kern="0" dirty="0">
                <a:latin typeface="黑体" panose="02010609060101010101" pitchFamily="49" charset="-122"/>
                <a:ea typeface="黑体" panose="02010609060101010101" pitchFamily="49" charset="-122"/>
              </a:rPr>
              <a:t>AI</a:t>
            </a:r>
            <a:r>
              <a:rPr lang="zh-CN" altLang="en-US" sz="2100" kern="0" dirty="0">
                <a:latin typeface="黑体" panose="02010609060101010101" pitchFamily="49" charset="-122"/>
                <a:ea typeface="黑体" panose="02010609060101010101" pitchFamily="49" charset="-122"/>
              </a:rPr>
              <a:t>的神经网络、符号智能、知识挖掘、人机交互等技术，</a:t>
            </a:r>
            <a:r>
              <a:rPr lang="zh-CN" altLang="en-US" sz="2100" kern="0" dirty="0">
                <a:solidFill>
                  <a:srgbClr val="FF0000"/>
                </a:solidFill>
                <a:latin typeface="黑体" panose="02010609060101010101" pitchFamily="49" charset="-122"/>
                <a:ea typeface="黑体" panose="02010609060101010101" pitchFamily="49" charset="-122"/>
              </a:rPr>
              <a:t>解决可解释性、通用性问题，形成新技术，实现新应用</a:t>
            </a:r>
          </a:p>
        </p:txBody>
      </p:sp>
      <p:sp>
        <p:nvSpPr>
          <p:cNvPr id="10" name="文本框 69"/>
          <p:cNvSpPr txBox="1">
            <a:spLocks noChangeArrowheads="1"/>
          </p:cNvSpPr>
          <p:nvPr/>
        </p:nvSpPr>
        <p:spPr bwMode="auto">
          <a:xfrm>
            <a:off x="303213" y="5223828"/>
            <a:ext cx="45989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400" b="1" dirty="0">
                <a:solidFill>
                  <a:srgbClr val="262626"/>
                </a:solidFill>
                <a:latin typeface="微软雅黑" panose="020B0503020204020204" pitchFamily="34" charset="-122"/>
                <a:ea typeface="微软雅黑" panose="020B0503020204020204" pitchFamily="34" charset="-122"/>
              </a:rPr>
              <a:t>技术融合</a:t>
            </a:r>
          </a:p>
        </p:txBody>
      </p:sp>
      <p:sp>
        <p:nvSpPr>
          <p:cNvPr id="11" name="内容占位符 2"/>
          <p:cNvSpPr txBox="1"/>
          <p:nvPr/>
        </p:nvSpPr>
        <p:spPr bwMode="auto">
          <a:xfrm>
            <a:off x="842963" y="4296113"/>
            <a:ext cx="10828337" cy="862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a:defRPr/>
            </a:pPr>
            <a:r>
              <a:rPr lang="zh-CN" altLang="en-US" sz="2000" kern="0" dirty="0">
                <a:latin typeface="黑体" panose="02010609060101010101" pitchFamily="49" charset="-122"/>
                <a:ea typeface="黑体" panose="02010609060101010101" pitchFamily="49" charset="-122"/>
              </a:rPr>
              <a:t>依靠大数据的</a:t>
            </a:r>
            <a:r>
              <a:rPr lang="zh-CN" altLang="en-US" sz="2000" kern="0" dirty="0">
                <a:solidFill>
                  <a:srgbClr val="FF0000"/>
                </a:solidFill>
                <a:latin typeface="黑体" panose="02010609060101010101" pitchFamily="49" charset="-122"/>
                <a:ea typeface="黑体" panose="02010609060101010101" pitchFamily="49" charset="-122"/>
              </a:rPr>
              <a:t>深度学习和增强学习</a:t>
            </a:r>
            <a:r>
              <a:rPr lang="zh-CN" altLang="en-US" sz="2000" kern="0" dirty="0">
                <a:latin typeface="黑体" panose="02010609060101010101" pitchFamily="49" charset="-122"/>
                <a:ea typeface="黑体" panose="02010609060101010101" pitchFamily="49" charset="-122"/>
              </a:rPr>
              <a:t>是</a:t>
            </a:r>
            <a:r>
              <a:rPr lang="en-US" altLang="zh-CN" sz="2000" kern="0" dirty="0">
                <a:latin typeface="黑体" panose="02010609060101010101" pitchFamily="49" charset="-122"/>
                <a:ea typeface="黑体" panose="02010609060101010101" pitchFamily="49" charset="-122"/>
              </a:rPr>
              <a:t>AI</a:t>
            </a:r>
            <a:r>
              <a:rPr lang="zh-CN" altLang="en-US" sz="2000" kern="0" dirty="0">
                <a:latin typeface="黑体" panose="02010609060101010101" pitchFamily="49" charset="-122"/>
                <a:ea typeface="黑体" panose="02010609060101010101" pitchFamily="49" charset="-122"/>
              </a:rPr>
              <a:t>当前最普遍成功的技术之一。但是，深度学习需要大量的标注数据，又是</a:t>
            </a:r>
            <a:r>
              <a:rPr lang="zh-CN" altLang="en-US" sz="2000" kern="0" dirty="0">
                <a:solidFill>
                  <a:srgbClr val="FF0000"/>
                </a:solidFill>
                <a:latin typeface="黑体" panose="02010609060101010101" pitchFamily="49" charset="-122"/>
                <a:ea typeface="黑体" panose="02010609060101010101" pitchFamily="49" charset="-122"/>
              </a:rPr>
              <a:t>黑箱算法</a:t>
            </a:r>
            <a:r>
              <a:rPr lang="zh-CN" altLang="en-US" sz="2000" kern="0" dirty="0">
                <a:latin typeface="黑体" panose="02010609060101010101" pitchFamily="49" charset="-122"/>
                <a:ea typeface="黑体" panose="02010609060101010101" pitchFamily="49" charset="-122"/>
              </a:rPr>
              <a:t>，其结果</a:t>
            </a:r>
            <a:r>
              <a:rPr lang="zh-CN" altLang="en-US" sz="2000" kern="0" dirty="0">
                <a:solidFill>
                  <a:srgbClr val="FF0000"/>
                </a:solidFill>
                <a:latin typeface="黑体" panose="02010609060101010101" pitchFamily="49" charset="-122"/>
                <a:ea typeface="黑体" panose="02010609060101010101" pitchFamily="49" charset="-122"/>
              </a:rPr>
              <a:t>难以解释</a:t>
            </a:r>
            <a:r>
              <a:rPr lang="zh-CN" altLang="en-US" sz="2000" kern="0" dirty="0">
                <a:latin typeface="黑体" panose="02010609060101010101" pitchFamily="49" charset="-122"/>
                <a:ea typeface="黑体" panose="02010609060101010101" pitchFamily="49" charset="-122"/>
              </a:rPr>
              <a:t>，而且只能专用，因为它</a:t>
            </a:r>
            <a:r>
              <a:rPr lang="zh-CN" altLang="en-US" sz="2000" kern="0" dirty="0">
                <a:solidFill>
                  <a:srgbClr val="FF0000"/>
                </a:solidFill>
                <a:latin typeface="黑体" panose="02010609060101010101" pitchFamily="49" charset="-122"/>
                <a:ea typeface="黑体" panose="02010609060101010101" pitchFamily="49" charset="-122"/>
              </a:rPr>
              <a:t>和人类使用的知识形式差距太大</a:t>
            </a:r>
          </a:p>
        </p:txBody>
      </p:sp>
      <p:sp>
        <p:nvSpPr>
          <p:cNvPr id="12" name="文本框 69"/>
          <p:cNvSpPr txBox="1">
            <a:spLocks noChangeArrowheads="1"/>
          </p:cNvSpPr>
          <p:nvPr/>
        </p:nvSpPr>
        <p:spPr bwMode="auto">
          <a:xfrm>
            <a:off x="307975" y="3847803"/>
            <a:ext cx="45989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en-US" altLang="zh-CN" sz="2400" b="1" dirty="0">
                <a:solidFill>
                  <a:srgbClr val="262626"/>
                </a:solidFill>
                <a:latin typeface="微软雅黑" panose="020B0503020204020204" pitchFamily="34" charset="-122"/>
                <a:ea typeface="微软雅黑" panose="020B0503020204020204" pitchFamily="34" charset="-122"/>
              </a:rPr>
              <a:t>AI</a:t>
            </a:r>
            <a:r>
              <a:rPr lang="zh-CN" altLang="en-US" sz="2400" b="1" dirty="0">
                <a:solidFill>
                  <a:srgbClr val="262626"/>
                </a:solidFill>
                <a:latin typeface="微软雅黑" panose="020B0503020204020204" pitchFamily="34" charset="-122"/>
                <a:ea typeface="微软雅黑" panose="020B0503020204020204" pitchFamily="34" charset="-122"/>
              </a:rPr>
              <a:t>技术现状</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407551" y="161290"/>
            <a:ext cx="2236509" cy="3919220"/>
          </a:xfrm>
          <a:prstGeom prst="rect">
            <a:avLst/>
          </a:prstGeom>
          <a:solidFill>
            <a:srgbClr val="B7C8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62466" name="TextBox 3"/>
          <p:cNvSpPr txBox="1">
            <a:spLocks noChangeArrowheads="1"/>
          </p:cNvSpPr>
          <p:nvPr/>
        </p:nvSpPr>
        <p:spPr bwMode="auto">
          <a:xfrm>
            <a:off x="4967732" y="5572413"/>
            <a:ext cx="656894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Clr>
                <a:srgbClr val="FF0000"/>
              </a:buClr>
              <a:buNone/>
            </a:pPr>
            <a:r>
              <a:rPr lang="zh-CN" altLang="en-US" sz="2400" dirty="0">
                <a:latin typeface="黑体" panose="02010609060101010101" pitchFamily="49" charset="-122"/>
                <a:ea typeface="黑体" panose="02010609060101010101" pitchFamily="49" charset="-122"/>
              </a:rPr>
              <a:t>从</a:t>
            </a:r>
            <a:r>
              <a:rPr lang="en-US" altLang="zh-CN" sz="2400" dirty="0">
                <a:latin typeface="黑体" panose="02010609060101010101" pitchFamily="49" charset="-122"/>
                <a:ea typeface="黑体" panose="02010609060101010101" pitchFamily="49" charset="-122"/>
              </a:rPr>
              <a:t>PH</a:t>
            </a:r>
            <a:r>
              <a:rPr lang="zh-CN" altLang="en-US" sz="2400" dirty="0">
                <a:latin typeface="黑体" panose="02010609060101010101" pitchFamily="49" charset="-122"/>
                <a:ea typeface="黑体" panose="02010609060101010101" pitchFamily="49" charset="-122"/>
              </a:rPr>
              <a:t>到</a:t>
            </a:r>
            <a:r>
              <a:rPr lang="en-US" altLang="zh-CN" sz="2400" dirty="0">
                <a:latin typeface="黑体" panose="02010609060101010101" pitchFamily="49" charset="-122"/>
                <a:ea typeface="黑体" panose="02010609060101010101" pitchFamily="49" charset="-122"/>
              </a:rPr>
              <a:t>CPH</a:t>
            </a:r>
            <a:r>
              <a:rPr lang="zh-CN" altLang="en-US" sz="2400" dirty="0">
                <a:latin typeface="黑体" panose="02010609060101010101" pitchFamily="49" charset="-122"/>
                <a:ea typeface="黑体" panose="02010609060101010101" pitchFamily="49" charset="-122"/>
              </a:rPr>
              <a:t>的人类空间演变正在</a:t>
            </a:r>
            <a:r>
              <a:rPr lang="zh-CN" altLang="en-US" sz="2400" dirty="0">
                <a:solidFill>
                  <a:srgbClr val="FF0000"/>
                </a:solidFill>
                <a:latin typeface="黑体" panose="02010609060101010101" pitchFamily="49" charset="-122"/>
                <a:ea typeface="黑体" panose="02010609060101010101" pitchFamily="49" charset="-122"/>
              </a:rPr>
              <a:t>深化</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AI</a:t>
            </a:r>
            <a:r>
              <a:rPr lang="zh-CN" altLang="en-US" sz="2400" dirty="0">
                <a:latin typeface="黑体" panose="02010609060101010101" pitchFamily="49" charset="-122"/>
                <a:ea typeface="黑体" panose="02010609060101010101" pitchFamily="49" charset="-122"/>
              </a:rPr>
              <a:t>走向</a:t>
            </a:r>
            <a:r>
              <a:rPr lang="en-US" altLang="zh-CN" sz="2400" dirty="0">
                <a:latin typeface="黑体" panose="02010609060101010101" pitchFamily="49" charset="-122"/>
                <a:ea typeface="黑体" panose="02010609060101010101" pitchFamily="49" charset="-122"/>
              </a:rPr>
              <a:t>3.0</a:t>
            </a:r>
            <a:r>
              <a:rPr lang="zh-CN" altLang="en-US" sz="2400" dirty="0">
                <a:latin typeface="黑体" panose="02010609060101010101" pitchFamily="49" charset="-122"/>
                <a:ea typeface="黑体" panose="02010609060101010101" pitchFamily="49" charset="-122"/>
              </a:rPr>
              <a:t>正是这种深化演变的一个结果。</a:t>
            </a:r>
          </a:p>
        </p:txBody>
      </p:sp>
      <p:sp>
        <p:nvSpPr>
          <p:cNvPr id="10" name="圆角矩形 9"/>
          <p:cNvSpPr/>
          <p:nvPr/>
        </p:nvSpPr>
        <p:spPr bwMode="auto">
          <a:xfrm rot="5400000">
            <a:off x="9592310" y="1574165"/>
            <a:ext cx="3384550" cy="863601"/>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sz="1900" dirty="0">
              <a:latin typeface="黑体" panose="02010609060101010101" pitchFamily="49" charset="-122"/>
              <a:ea typeface="黑体" panose="02010609060101010101" pitchFamily="49" charset="-122"/>
            </a:endParaRPr>
          </a:p>
        </p:txBody>
      </p:sp>
      <p:sp>
        <p:nvSpPr>
          <p:cNvPr id="3" name="圆角矩形 2"/>
          <p:cNvSpPr/>
          <p:nvPr/>
        </p:nvSpPr>
        <p:spPr bwMode="auto">
          <a:xfrm>
            <a:off x="3013160" y="1079818"/>
            <a:ext cx="1691872" cy="863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2600" b="1" dirty="0">
                <a:latin typeface="黑体" panose="02010609060101010101" pitchFamily="49" charset="-122"/>
                <a:ea typeface="黑体" panose="02010609060101010101" pitchFamily="49" charset="-122"/>
              </a:rPr>
              <a:t>AI2.0</a:t>
            </a:r>
            <a:endParaRPr lang="zh-CN" altLang="en-US" sz="2600" b="1" dirty="0">
              <a:latin typeface="黑体" panose="02010609060101010101" pitchFamily="49" charset="-122"/>
              <a:ea typeface="黑体" panose="02010609060101010101" pitchFamily="49" charset="-122"/>
            </a:endParaRPr>
          </a:p>
        </p:txBody>
      </p:sp>
      <p:sp>
        <p:nvSpPr>
          <p:cNvPr id="5" name="圆角矩形 4"/>
          <p:cNvSpPr/>
          <p:nvPr/>
        </p:nvSpPr>
        <p:spPr bwMode="auto">
          <a:xfrm>
            <a:off x="5668010" y="1034415"/>
            <a:ext cx="2592388" cy="503238"/>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2000" b="1" dirty="0">
                <a:latin typeface="黑体" panose="02010609060101010101" pitchFamily="49" charset="-122"/>
                <a:ea typeface="黑体" panose="02010609060101010101" pitchFamily="49" charset="-122"/>
              </a:rPr>
              <a:t>互联网</a:t>
            </a:r>
          </a:p>
        </p:txBody>
      </p:sp>
      <p:sp>
        <p:nvSpPr>
          <p:cNvPr id="6" name="圆角矩形 5"/>
          <p:cNvSpPr/>
          <p:nvPr/>
        </p:nvSpPr>
        <p:spPr bwMode="auto">
          <a:xfrm>
            <a:off x="5668010" y="1753553"/>
            <a:ext cx="2592388" cy="504825"/>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2000" b="1" dirty="0">
                <a:latin typeface="黑体" panose="02010609060101010101" pitchFamily="49" charset="-122"/>
                <a:ea typeface="黑体" panose="02010609060101010101" pitchFamily="49" charset="-122"/>
              </a:rPr>
              <a:t>多媒体、传感器</a:t>
            </a:r>
          </a:p>
        </p:txBody>
      </p:sp>
      <p:sp>
        <p:nvSpPr>
          <p:cNvPr id="7" name="圆角矩形 6"/>
          <p:cNvSpPr/>
          <p:nvPr/>
        </p:nvSpPr>
        <p:spPr bwMode="auto">
          <a:xfrm>
            <a:off x="5668010" y="2474278"/>
            <a:ext cx="2592388" cy="503237"/>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2000" b="1" dirty="0">
                <a:latin typeface="黑体" panose="02010609060101010101" pitchFamily="49" charset="-122"/>
                <a:ea typeface="黑体" panose="02010609060101010101" pitchFamily="49" charset="-122"/>
              </a:rPr>
              <a:t>人机交互</a:t>
            </a:r>
          </a:p>
        </p:txBody>
      </p:sp>
      <p:sp>
        <p:nvSpPr>
          <p:cNvPr id="8" name="圆角矩形 7"/>
          <p:cNvSpPr/>
          <p:nvPr/>
        </p:nvSpPr>
        <p:spPr bwMode="auto">
          <a:xfrm>
            <a:off x="5668010" y="3193415"/>
            <a:ext cx="2592388" cy="504825"/>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2000" b="1" dirty="0">
                <a:latin typeface="黑体" panose="02010609060101010101" pitchFamily="49" charset="-122"/>
                <a:ea typeface="黑体" panose="02010609060101010101" pitchFamily="49" charset="-122"/>
              </a:rPr>
              <a:t>自主装备</a:t>
            </a:r>
          </a:p>
        </p:txBody>
      </p:sp>
      <p:sp>
        <p:nvSpPr>
          <p:cNvPr id="9" name="圆角矩形 8"/>
          <p:cNvSpPr/>
          <p:nvPr/>
        </p:nvSpPr>
        <p:spPr bwMode="auto">
          <a:xfrm>
            <a:off x="5668010" y="313690"/>
            <a:ext cx="2592388" cy="504825"/>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2000" b="1" dirty="0">
                <a:latin typeface="黑体" panose="02010609060101010101" pitchFamily="49" charset="-122"/>
                <a:ea typeface="黑体" panose="02010609060101010101" pitchFamily="49" charset="-122"/>
              </a:rPr>
              <a:t>大数据</a:t>
            </a:r>
          </a:p>
        </p:txBody>
      </p:sp>
      <p:sp>
        <p:nvSpPr>
          <p:cNvPr id="62492" name="TextBox 10"/>
          <p:cNvSpPr txBox="1">
            <a:spLocks noChangeArrowheads="1"/>
          </p:cNvSpPr>
          <p:nvPr/>
        </p:nvSpPr>
        <p:spPr bwMode="auto">
          <a:xfrm>
            <a:off x="11066720" y="829879"/>
            <a:ext cx="492443" cy="2715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b="1" dirty="0">
                <a:solidFill>
                  <a:schemeClr val="bg1"/>
                </a:solidFill>
                <a:latin typeface="黑体" panose="02010609060101010101" pitchFamily="49" charset="-122"/>
                <a:ea typeface="黑体" panose="02010609060101010101" pitchFamily="49" charset="-122"/>
              </a:rPr>
              <a:t>新一代 人 工 智 能</a:t>
            </a:r>
          </a:p>
        </p:txBody>
      </p:sp>
      <p:grpSp>
        <p:nvGrpSpPr>
          <p:cNvPr id="62473" name="组合 14"/>
          <p:cNvGrpSpPr/>
          <p:nvPr/>
        </p:nvGrpSpPr>
        <p:grpSpPr bwMode="auto">
          <a:xfrm>
            <a:off x="4819824" y="1201407"/>
            <a:ext cx="672127" cy="504000"/>
            <a:chOff x="1835696" y="1988840"/>
            <a:chExt cx="504056" cy="504058"/>
          </a:xfrm>
        </p:grpSpPr>
        <p:sp>
          <p:nvSpPr>
            <p:cNvPr id="12" name="矩形 11"/>
            <p:cNvSpPr/>
            <p:nvPr/>
          </p:nvSpPr>
          <p:spPr>
            <a:xfrm>
              <a:off x="1836041" y="2205096"/>
              <a:ext cx="503596" cy="7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900">
                <a:latin typeface="黑体" panose="02010609060101010101" pitchFamily="49" charset="-122"/>
                <a:ea typeface="黑体" panose="02010609060101010101" pitchFamily="49" charset="-122"/>
              </a:endParaRPr>
            </a:p>
          </p:txBody>
        </p:sp>
        <p:sp>
          <p:nvSpPr>
            <p:cNvPr id="14" name="矩形 13"/>
            <p:cNvSpPr/>
            <p:nvPr/>
          </p:nvSpPr>
          <p:spPr>
            <a:xfrm rot="5400000">
              <a:off x="1836191" y="2204507"/>
              <a:ext cx="503295" cy="72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900">
                <a:latin typeface="黑体" panose="02010609060101010101" pitchFamily="49" charset="-122"/>
                <a:ea typeface="黑体" panose="02010609060101010101" pitchFamily="49" charset="-122"/>
              </a:endParaRPr>
            </a:p>
          </p:txBody>
        </p:sp>
      </p:grpSp>
      <p:cxnSp>
        <p:nvCxnSpPr>
          <p:cNvPr id="18" name="直接箭头连接符 17"/>
          <p:cNvCxnSpPr/>
          <p:nvPr/>
        </p:nvCxnSpPr>
        <p:spPr bwMode="auto">
          <a:xfrm>
            <a:off x="8260397" y="602615"/>
            <a:ext cx="24955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bwMode="auto">
          <a:xfrm>
            <a:off x="8260397" y="1250315"/>
            <a:ext cx="24955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bwMode="auto">
          <a:xfrm>
            <a:off x="8260397" y="1971040"/>
            <a:ext cx="24955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bwMode="auto">
          <a:xfrm>
            <a:off x="8260397" y="2690178"/>
            <a:ext cx="24955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bwMode="auto">
          <a:xfrm>
            <a:off x="8260397" y="3482340"/>
            <a:ext cx="24955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2479" name="TextBox 54"/>
          <p:cNvSpPr txBox="1">
            <a:spLocks noChangeArrowheads="1"/>
          </p:cNvSpPr>
          <p:nvPr/>
        </p:nvSpPr>
        <p:spPr bwMode="auto">
          <a:xfrm>
            <a:off x="8665126" y="3112951"/>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b="1" dirty="0">
                <a:solidFill>
                  <a:srgbClr val="C00000"/>
                </a:solidFill>
                <a:latin typeface="黑体" panose="02010609060101010101" pitchFamily="49" charset="-122"/>
                <a:ea typeface="黑体" panose="02010609060101010101" pitchFamily="49" charset="-122"/>
              </a:rPr>
              <a:t>自主智能系统</a:t>
            </a:r>
          </a:p>
        </p:txBody>
      </p:sp>
      <p:sp>
        <p:nvSpPr>
          <p:cNvPr id="62480" name="TextBox 55"/>
          <p:cNvSpPr txBox="1">
            <a:spLocks noChangeArrowheads="1"/>
          </p:cNvSpPr>
          <p:nvPr/>
        </p:nvSpPr>
        <p:spPr bwMode="auto">
          <a:xfrm>
            <a:off x="8824570" y="880960"/>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b="1" dirty="0">
                <a:solidFill>
                  <a:srgbClr val="C00000"/>
                </a:solidFill>
                <a:latin typeface="黑体" panose="02010609060101010101" pitchFamily="49" charset="-122"/>
                <a:ea typeface="黑体" panose="02010609060101010101" pitchFamily="49" charset="-122"/>
              </a:rPr>
              <a:t>群体智能</a:t>
            </a:r>
          </a:p>
        </p:txBody>
      </p:sp>
      <p:sp>
        <p:nvSpPr>
          <p:cNvPr id="62481" name="TextBox 56"/>
          <p:cNvSpPr txBox="1">
            <a:spLocks noChangeArrowheads="1"/>
          </p:cNvSpPr>
          <p:nvPr/>
        </p:nvSpPr>
        <p:spPr bwMode="auto">
          <a:xfrm>
            <a:off x="8669705" y="242253"/>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b="1" dirty="0">
                <a:solidFill>
                  <a:srgbClr val="C00000"/>
                </a:solidFill>
                <a:latin typeface="黑体" panose="02010609060101010101" pitchFamily="49" charset="-122"/>
                <a:ea typeface="黑体" panose="02010609060101010101" pitchFamily="49" charset="-122"/>
              </a:rPr>
              <a:t>智能大数据</a:t>
            </a:r>
          </a:p>
        </p:txBody>
      </p:sp>
      <p:sp>
        <p:nvSpPr>
          <p:cNvPr id="62482" name="TextBox 57"/>
          <p:cNvSpPr txBox="1">
            <a:spLocks noChangeArrowheads="1"/>
          </p:cNvSpPr>
          <p:nvPr/>
        </p:nvSpPr>
        <p:spPr bwMode="auto">
          <a:xfrm>
            <a:off x="8693567" y="1595008"/>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b="1" dirty="0">
                <a:solidFill>
                  <a:srgbClr val="C00000"/>
                </a:solidFill>
                <a:latin typeface="黑体" panose="02010609060101010101" pitchFamily="49" charset="-122"/>
                <a:ea typeface="黑体" panose="02010609060101010101" pitchFamily="49" charset="-122"/>
              </a:rPr>
              <a:t>跨媒体智能</a:t>
            </a:r>
          </a:p>
        </p:txBody>
      </p:sp>
      <p:sp>
        <p:nvSpPr>
          <p:cNvPr id="62483" name="TextBox 58"/>
          <p:cNvSpPr txBox="1">
            <a:spLocks noChangeArrowheads="1"/>
          </p:cNvSpPr>
          <p:nvPr/>
        </p:nvSpPr>
        <p:spPr bwMode="auto">
          <a:xfrm>
            <a:off x="8407551" y="2320954"/>
            <a:ext cx="22365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b="1" dirty="0">
                <a:solidFill>
                  <a:srgbClr val="C00000"/>
                </a:solidFill>
                <a:latin typeface="黑体" panose="02010609060101010101" pitchFamily="49" charset="-122"/>
                <a:ea typeface="黑体" panose="02010609060101010101" pitchFamily="49" charset="-122"/>
              </a:rPr>
              <a:t>人机混合增强智能</a:t>
            </a:r>
          </a:p>
        </p:txBody>
      </p:sp>
      <p:sp>
        <p:nvSpPr>
          <p:cNvPr id="2" name="标题 1"/>
          <p:cNvSpPr>
            <a:spLocks noGrp="1"/>
          </p:cNvSpPr>
          <p:nvPr>
            <p:ph type="title"/>
          </p:nvPr>
        </p:nvSpPr>
        <p:spPr/>
        <p:txBody>
          <a:bodyPr/>
          <a:lstStyle/>
          <a:p>
            <a:r>
              <a:rPr lang="en-US" altLang="zh-CN" dirty="0"/>
              <a:t>AI</a:t>
            </a:r>
            <a:r>
              <a:rPr lang="zh-CN" altLang="en-US" dirty="0"/>
              <a:t>走向</a:t>
            </a:r>
            <a:r>
              <a:rPr lang="en-US" altLang="zh-CN" dirty="0"/>
              <a:t>3.0</a:t>
            </a:r>
            <a:endParaRPr lang="zh-CN" altLang="en-US" dirty="0"/>
          </a:p>
        </p:txBody>
      </p:sp>
      <p:pic>
        <p:nvPicPr>
          <p:cNvPr id="37" name="Picture 5" descr="下棋.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760" y="4720590"/>
            <a:ext cx="1053480" cy="1053480"/>
          </a:xfrm>
          <a:prstGeom prst="rect">
            <a:avLst/>
          </a:prstGeom>
        </p:spPr>
      </p:pic>
      <p:pic>
        <p:nvPicPr>
          <p:cNvPr id="38" name="Picture 7" descr="机器人.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5600" y="2434590"/>
            <a:ext cx="1107091" cy="1107091"/>
          </a:xfrm>
          <a:prstGeom prst="rect">
            <a:avLst/>
          </a:prstGeom>
        </p:spPr>
      </p:pic>
      <p:pic>
        <p:nvPicPr>
          <p:cNvPr id="39" name="Picture 5" descr="C:\Users\happyeva\Desktop\无人驾驶汽车.png"/>
          <p:cNvPicPr>
            <a:picLocks noChangeAspect="1" noChangeArrowheads="1"/>
          </p:cNvPicPr>
          <p:nvPr/>
        </p:nvPicPr>
        <p:blipFill>
          <a:blip r:embed="rId4" cstate="print"/>
          <a:srcRect/>
          <a:stretch>
            <a:fillRect/>
          </a:stretch>
        </p:blipFill>
        <p:spPr bwMode="auto">
          <a:xfrm>
            <a:off x="1097280" y="3227070"/>
            <a:ext cx="1119040" cy="1119040"/>
          </a:xfrm>
          <a:prstGeom prst="rect">
            <a:avLst/>
          </a:prstGeom>
          <a:noFill/>
        </p:spPr>
      </p:pic>
      <p:sp>
        <p:nvSpPr>
          <p:cNvPr id="40" name="文本框 15"/>
          <p:cNvSpPr txBox="1">
            <a:spLocks noChangeArrowheads="1"/>
          </p:cNvSpPr>
          <p:nvPr/>
        </p:nvSpPr>
        <p:spPr bwMode="auto">
          <a:xfrm>
            <a:off x="3261360" y="3516630"/>
            <a:ext cx="1981200" cy="451763"/>
          </a:xfrm>
          <a:prstGeom prst="rect">
            <a:avLst/>
          </a:prstGeom>
          <a:noFill/>
          <a:ln w="9525">
            <a:noFill/>
            <a:miter lim="800000"/>
          </a:ln>
        </p:spPr>
        <p:txBody>
          <a:bodyPr wrap="square" lIns="81633" tIns="40817" rIns="81633" bIns="40817">
            <a:spAutoFit/>
          </a:bodyPr>
          <a:lstStyle/>
          <a:p>
            <a:pPr eaLnBrk="1" hangingPunct="1"/>
            <a:r>
              <a:rPr lang="zh-CN" altLang="en-US" sz="2400" b="1" dirty="0">
                <a:solidFill>
                  <a:srgbClr val="C00000"/>
                </a:solidFill>
                <a:latin typeface="黑体" panose="02010609060101010101" pitchFamily="49" charset="-122"/>
                <a:ea typeface="黑体" panose="02010609060101010101" pitchFamily="49" charset="-122"/>
                <a:cs typeface="华文细黑" panose="02010600040101010101" pitchFamily="2" charset="-122"/>
              </a:rPr>
              <a:t>认知智能</a:t>
            </a:r>
          </a:p>
        </p:txBody>
      </p:sp>
      <p:sp>
        <p:nvSpPr>
          <p:cNvPr id="41" name="文本框 13"/>
          <p:cNvSpPr txBox="1">
            <a:spLocks noChangeArrowheads="1"/>
          </p:cNvSpPr>
          <p:nvPr/>
        </p:nvSpPr>
        <p:spPr bwMode="auto">
          <a:xfrm>
            <a:off x="2743200" y="3943350"/>
            <a:ext cx="2392680" cy="359430"/>
          </a:xfrm>
          <a:prstGeom prst="rect">
            <a:avLst/>
          </a:prstGeom>
          <a:noFill/>
          <a:ln w="9525">
            <a:noFill/>
            <a:miter lim="800000"/>
          </a:ln>
        </p:spPr>
        <p:txBody>
          <a:bodyPr wrap="square" lIns="81633" tIns="40817" rIns="81633" bIns="40817">
            <a:spAutoFit/>
          </a:bodyPr>
          <a:lstStyle/>
          <a:p>
            <a:pPr marL="407670" lvl="1" defTabSz="953770">
              <a:lnSpc>
                <a:spcPct val="90000"/>
              </a:lnSpc>
              <a:buSzPct val="100000"/>
              <a:defRPr/>
            </a:pPr>
            <a:r>
              <a:rPr lang="zh-CN" altLang="en-US" sz="2000" b="1" dirty="0">
                <a:solidFill>
                  <a:srgbClr val="000000"/>
                </a:solidFill>
                <a:latin typeface="黑体" panose="02010609060101010101" pitchFamily="49" charset="-122"/>
                <a:ea typeface="黑体" panose="02010609060101010101" pitchFamily="49" charset="-122"/>
                <a:cs typeface="华文细黑" panose="02010600040101010101" pitchFamily="2" charset="-122"/>
              </a:rPr>
              <a:t>能理解会思考</a:t>
            </a:r>
          </a:p>
        </p:txBody>
      </p:sp>
      <p:sp>
        <p:nvSpPr>
          <p:cNvPr id="42" name="文本框 14"/>
          <p:cNvSpPr txBox="1">
            <a:spLocks noChangeArrowheads="1"/>
          </p:cNvSpPr>
          <p:nvPr/>
        </p:nvSpPr>
        <p:spPr bwMode="auto">
          <a:xfrm>
            <a:off x="1615440" y="4354830"/>
            <a:ext cx="2245360" cy="451763"/>
          </a:xfrm>
          <a:prstGeom prst="rect">
            <a:avLst/>
          </a:prstGeom>
          <a:noFill/>
          <a:ln w="9525">
            <a:noFill/>
            <a:miter lim="800000"/>
          </a:ln>
        </p:spPr>
        <p:txBody>
          <a:bodyPr wrap="square" lIns="81633" tIns="40817" rIns="81633" bIns="40817">
            <a:spAutoFit/>
          </a:bodyPr>
          <a:lstStyle/>
          <a:p>
            <a:r>
              <a:rPr lang="zh-CN" altLang="en-US" sz="2400" b="1" dirty="0">
                <a:solidFill>
                  <a:srgbClr val="C00000"/>
                </a:solidFill>
                <a:latin typeface="黑体" panose="02010609060101010101" pitchFamily="49" charset="-122"/>
                <a:ea typeface="黑体" panose="02010609060101010101" pitchFamily="49" charset="-122"/>
                <a:cs typeface="华文细黑" panose="02010600040101010101" pitchFamily="2" charset="-122"/>
              </a:rPr>
              <a:t>感知智能</a:t>
            </a:r>
          </a:p>
        </p:txBody>
      </p:sp>
      <p:sp>
        <p:nvSpPr>
          <p:cNvPr id="43" name="文本框 13"/>
          <p:cNvSpPr txBox="1">
            <a:spLocks noChangeArrowheads="1"/>
          </p:cNvSpPr>
          <p:nvPr/>
        </p:nvSpPr>
        <p:spPr bwMode="auto">
          <a:xfrm>
            <a:off x="990600" y="4812030"/>
            <a:ext cx="3535172" cy="359430"/>
          </a:xfrm>
          <a:prstGeom prst="rect">
            <a:avLst/>
          </a:prstGeom>
          <a:noFill/>
          <a:ln w="9525">
            <a:noFill/>
            <a:miter lim="800000"/>
          </a:ln>
        </p:spPr>
        <p:txBody>
          <a:bodyPr wrap="square" lIns="81633" tIns="40817" rIns="81633" bIns="40817">
            <a:spAutoFit/>
          </a:bodyPr>
          <a:lstStyle/>
          <a:p>
            <a:pPr marL="407670" lvl="1" defTabSz="953770">
              <a:lnSpc>
                <a:spcPct val="90000"/>
              </a:lnSpc>
              <a:buSzPct val="100000"/>
              <a:defRPr/>
            </a:pPr>
            <a:r>
              <a:rPr lang="zh-CN" altLang="en-US" sz="2000" b="1" dirty="0">
                <a:solidFill>
                  <a:srgbClr val="000000"/>
                </a:solidFill>
                <a:latin typeface="黑体" panose="02010609060101010101" pitchFamily="49" charset="-122"/>
                <a:ea typeface="黑体" panose="02010609060101010101" pitchFamily="49" charset="-122"/>
                <a:cs typeface="华文细黑" panose="02010600040101010101" pitchFamily="2" charset="-122"/>
              </a:rPr>
              <a:t>能听会说、能看会认</a:t>
            </a:r>
          </a:p>
        </p:txBody>
      </p:sp>
      <p:sp>
        <p:nvSpPr>
          <p:cNvPr id="44" name="文本框 13"/>
          <p:cNvSpPr txBox="1">
            <a:spLocks noChangeArrowheads="1"/>
          </p:cNvSpPr>
          <p:nvPr/>
        </p:nvSpPr>
        <p:spPr bwMode="auto">
          <a:xfrm>
            <a:off x="701039" y="5741670"/>
            <a:ext cx="2777375" cy="451763"/>
          </a:xfrm>
          <a:prstGeom prst="rect">
            <a:avLst/>
          </a:prstGeom>
          <a:noFill/>
          <a:ln w="9525">
            <a:noFill/>
            <a:miter lim="800000"/>
          </a:ln>
        </p:spPr>
        <p:txBody>
          <a:bodyPr wrap="square" lIns="81633" tIns="40817" rIns="81633" bIns="40817">
            <a:spAutoFit/>
          </a:bodyPr>
          <a:lstStyle/>
          <a:p>
            <a:pPr eaLnBrk="1" hangingPunct="1"/>
            <a:r>
              <a:rPr lang="zh-CN" altLang="en-US" sz="2400" b="1" dirty="0">
                <a:solidFill>
                  <a:srgbClr val="C00000"/>
                </a:solidFill>
                <a:latin typeface="黑体" panose="02010609060101010101" pitchFamily="49" charset="-122"/>
                <a:ea typeface="黑体" panose="02010609060101010101" pitchFamily="49" charset="-122"/>
                <a:cs typeface="华文细黑" panose="02010600040101010101" pitchFamily="2" charset="-122"/>
              </a:rPr>
              <a:t>计算智能</a:t>
            </a:r>
          </a:p>
        </p:txBody>
      </p:sp>
      <p:sp>
        <p:nvSpPr>
          <p:cNvPr id="45" name="文本框 13"/>
          <p:cNvSpPr txBox="1">
            <a:spLocks noChangeArrowheads="1"/>
          </p:cNvSpPr>
          <p:nvPr/>
        </p:nvSpPr>
        <p:spPr bwMode="auto">
          <a:xfrm>
            <a:off x="396239" y="6214110"/>
            <a:ext cx="2470863" cy="359430"/>
          </a:xfrm>
          <a:prstGeom prst="rect">
            <a:avLst/>
          </a:prstGeom>
          <a:noFill/>
          <a:ln w="9525">
            <a:noFill/>
            <a:miter lim="800000"/>
          </a:ln>
        </p:spPr>
        <p:txBody>
          <a:bodyPr wrap="square" lIns="81633" tIns="40817" rIns="81633" bIns="40817">
            <a:spAutoFit/>
          </a:bodyPr>
          <a:lstStyle/>
          <a:p>
            <a:pPr marL="407670" lvl="1" defTabSz="953770">
              <a:lnSpc>
                <a:spcPct val="90000"/>
              </a:lnSpc>
              <a:buSzPct val="100000"/>
              <a:defRPr/>
            </a:pPr>
            <a:r>
              <a:rPr lang="zh-CN" altLang="en-US" sz="2000" b="1" dirty="0">
                <a:solidFill>
                  <a:srgbClr val="000000"/>
                </a:solidFill>
                <a:latin typeface="黑体" panose="02010609060101010101" pitchFamily="49" charset="-122"/>
                <a:ea typeface="黑体" panose="02010609060101010101" pitchFamily="49" charset="-122"/>
                <a:cs typeface="华文细黑" panose="02010600040101010101" pitchFamily="2" charset="-122"/>
              </a:rPr>
              <a:t>能存会算</a:t>
            </a:r>
          </a:p>
        </p:txBody>
      </p:sp>
      <p:sp>
        <p:nvSpPr>
          <p:cNvPr id="35" name="右箭头 9"/>
          <p:cNvSpPr>
            <a:spLocks noChangeArrowheads="1"/>
          </p:cNvSpPr>
          <p:nvPr/>
        </p:nvSpPr>
        <p:spPr bwMode="auto">
          <a:xfrm rot="17793828">
            <a:off x="8301930" y="3818120"/>
            <a:ext cx="1012196" cy="534451"/>
          </a:xfrm>
          <a:prstGeom prst="rightArrow">
            <a:avLst>
              <a:gd name="adj1" fmla="val 50000"/>
              <a:gd name="adj2" fmla="val 49774"/>
            </a:avLst>
          </a:prstGeom>
          <a:solidFill>
            <a:schemeClr val="accent1"/>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endParaRPr lang="zh-CN" altLang="en-US" sz="1800"/>
          </a:p>
        </p:txBody>
      </p:sp>
      <p:sp>
        <p:nvSpPr>
          <p:cNvPr id="36" name="文本框 15"/>
          <p:cNvSpPr txBox="1">
            <a:spLocks noChangeArrowheads="1"/>
          </p:cNvSpPr>
          <p:nvPr/>
        </p:nvSpPr>
        <p:spPr bwMode="auto">
          <a:xfrm>
            <a:off x="7254240" y="4561860"/>
            <a:ext cx="3721039" cy="482541"/>
          </a:xfrm>
          <a:prstGeom prst="rect">
            <a:avLst/>
          </a:prstGeom>
          <a:noFill/>
          <a:ln w="9525">
            <a:noFill/>
            <a:miter lim="800000"/>
          </a:ln>
        </p:spPr>
        <p:txBody>
          <a:bodyPr wrap="square" lIns="81633" tIns="40817" rIns="81633" bIns="40817">
            <a:spAutoFit/>
          </a:bodyPr>
          <a:lstStyle/>
          <a:p>
            <a:r>
              <a:rPr lang="zh-CN" altLang="en-US" sz="2600" b="1" dirty="0">
                <a:solidFill>
                  <a:srgbClr val="C00000"/>
                </a:solidFill>
                <a:latin typeface="黑体" panose="02010609060101010101" pitchFamily="49" charset="-122"/>
                <a:ea typeface="黑体" panose="02010609060101010101" pitchFamily="49" charset="-122"/>
                <a:cs typeface="华文细黑" panose="02010600040101010101" pitchFamily="2" charset="-122"/>
              </a:rPr>
              <a:t>新一代</a:t>
            </a:r>
            <a:r>
              <a:rPr lang="en-US" altLang="zh-CN" sz="2600" b="1" dirty="0">
                <a:solidFill>
                  <a:srgbClr val="C00000"/>
                </a:solidFill>
                <a:latin typeface="黑体" panose="02010609060101010101" pitchFamily="49" charset="-122"/>
                <a:ea typeface="黑体" panose="02010609060101010101" pitchFamily="49" charset="-122"/>
                <a:cs typeface="华文细黑" panose="02010600040101010101" pitchFamily="2" charset="-122"/>
              </a:rPr>
              <a:t>AI</a:t>
            </a:r>
            <a:r>
              <a:rPr lang="zh-CN" altLang="en-US" sz="2600" b="1" dirty="0">
                <a:solidFill>
                  <a:srgbClr val="C00000"/>
                </a:solidFill>
                <a:latin typeface="黑体" panose="02010609060101010101" pitchFamily="49" charset="-122"/>
                <a:ea typeface="黑体" panose="02010609060101010101" pitchFamily="49" charset="-122"/>
                <a:cs typeface="华文细黑" panose="02010600040101010101" pitchFamily="2" charset="-122"/>
              </a:rPr>
              <a:t>的技术方向</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Box 3"/>
          <p:cNvSpPr txBox="1">
            <a:spLocks noChangeArrowheads="1"/>
          </p:cNvSpPr>
          <p:nvPr/>
        </p:nvSpPr>
        <p:spPr bwMode="auto">
          <a:xfrm>
            <a:off x="7719060" y="4953605"/>
            <a:ext cx="447294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Clr>
                <a:srgbClr val="FF0000"/>
              </a:buClr>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   </a:t>
            </a:r>
            <a:r>
              <a:rPr lang="zh-CN" altLang="en-US" dirty="0">
                <a:solidFill>
                  <a:srgbClr val="FF0000"/>
                </a:solidFill>
                <a:latin typeface="微软雅黑" panose="020B0503020204020204" pitchFamily="34" charset="-122"/>
                <a:ea typeface="微软雅黑" panose="020B0503020204020204" pitchFamily="34" charset="-122"/>
              </a:rPr>
              <a:t>空间变化带来了认知的新门类、新通道、新计算</a:t>
            </a:r>
          </a:p>
        </p:txBody>
      </p:sp>
      <p:sp>
        <p:nvSpPr>
          <p:cNvPr id="5" name="圆角矩形 4"/>
          <p:cNvSpPr/>
          <p:nvPr/>
        </p:nvSpPr>
        <p:spPr>
          <a:xfrm>
            <a:off x="133985" y="2190115"/>
            <a:ext cx="2497138" cy="936625"/>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800" b="1" dirty="0">
                <a:solidFill>
                  <a:schemeClr val="bg1"/>
                </a:solidFill>
                <a:latin typeface="微软雅黑" panose="020B0503020204020204" pitchFamily="34" charset="-122"/>
                <a:ea typeface="微软雅黑" panose="020B0503020204020204" pitchFamily="34" charset="-122"/>
              </a:rPr>
              <a:t>P</a:t>
            </a: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物理空间</a:t>
            </a:r>
          </a:p>
        </p:txBody>
      </p:sp>
      <p:sp>
        <p:nvSpPr>
          <p:cNvPr id="6" name="圆角矩形 5"/>
          <p:cNvSpPr/>
          <p:nvPr/>
        </p:nvSpPr>
        <p:spPr>
          <a:xfrm>
            <a:off x="3397885" y="4998403"/>
            <a:ext cx="2497138" cy="936625"/>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800" b="1" dirty="0">
                <a:solidFill>
                  <a:schemeClr val="bg1"/>
                </a:solidFill>
                <a:latin typeface="微软雅黑" panose="020B0503020204020204" pitchFamily="34" charset="-122"/>
                <a:ea typeface="微软雅黑" panose="020B0503020204020204" pitchFamily="34" charset="-122"/>
              </a:rPr>
              <a:t>C</a:t>
            </a:r>
          </a:p>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信息空间</a:t>
            </a:r>
          </a:p>
        </p:txBody>
      </p:sp>
      <p:sp>
        <p:nvSpPr>
          <p:cNvPr id="7" name="圆角矩形 6"/>
          <p:cNvSpPr/>
          <p:nvPr/>
        </p:nvSpPr>
        <p:spPr>
          <a:xfrm>
            <a:off x="6471285" y="2190115"/>
            <a:ext cx="2495550" cy="936625"/>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800" b="1" dirty="0">
                <a:latin typeface="微软雅黑" panose="020B0503020204020204" pitchFamily="34" charset="-122"/>
                <a:ea typeface="微软雅黑" panose="020B0503020204020204" pitchFamily="34" charset="-122"/>
              </a:rPr>
              <a:t>H</a:t>
            </a:r>
          </a:p>
          <a:p>
            <a:pPr algn="ctr">
              <a:defRPr/>
            </a:pPr>
            <a:r>
              <a:rPr lang="zh-CN" altLang="en-US" sz="2800" b="1" dirty="0">
                <a:latin typeface="微软雅黑" panose="020B0503020204020204" pitchFamily="34" charset="-122"/>
                <a:ea typeface="微软雅黑" panose="020B0503020204020204" pitchFamily="34" charset="-122"/>
              </a:rPr>
              <a:t>人类社</a:t>
            </a:r>
            <a:r>
              <a:rPr lang="zh-CN" altLang="en-US" sz="2800" b="1" dirty="0">
                <a:solidFill>
                  <a:schemeClr val="bg1"/>
                </a:solidFill>
                <a:latin typeface="微软雅黑" panose="020B0503020204020204" pitchFamily="34" charset="-122"/>
                <a:ea typeface="微软雅黑" panose="020B0503020204020204" pitchFamily="34" charset="-122"/>
              </a:rPr>
              <a:t>会</a:t>
            </a:r>
          </a:p>
        </p:txBody>
      </p:sp>
      <p:cxnSp>
        <p:nvCxnSpPr>
          <p:cNvPr id="9" name="直接箭头连接符 8"/>
          <p:cNvCxnSpPr/>
          <p:nvPr/>
        </p:nvCxnSpPr>
        <p:spPr>
          <a:xfrm>
            <a:off x="2631123" y="2550478"/>
            <a:ext cx="3840162"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2631123" y="2766378"/>
            <a:ext cx="3840162" cy="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flipV="1">
            <a:off x="1670685" y="3126740"/>
            <a:ext cx="1727200" cy="20161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1381760" y="3198178"/>
            <a:ext cx="1920875" cy="223202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5990273" y="3126740"/>
            <a:ext cx="1536700" cy="2087563"/>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5990273" y="3190240"/>
            <a:ext cx="1824037" cy="2455863"/>
          </a:xfrm>
          <a:prstGeom prst="straightConnector1">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0428" name="TextBox 52"/>
          <p:cNvSpPr txBox="1">
            <a:spLocks noChangeArrowheads="1"/>
          </p:cNvSpPr>
          <p:nvPr/>
        </p:nvSpPr>
        <p:spPr bwMode="auto">
          <a:xfrm>
            <a:off x="3782060" y="2180590"/>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b="1">
                <a:solidFill>
                  <a:srgbClr val="FF0000"/>
                </a:solidFill>
                <a:latin typeface="微软雅黑" panose="020B0503020204020204" pitchFamily="34" charset="-122"/>
                <a:ea typeface="微软雅黑" panose="020B0503020204020204" pitchFamily="34" charset="-122"/>
              </a:rPr>
              <a:t>自然科学</a:t>
            </a:r>
          </a:p>
        </p:txBody>
      </p:sp>
      <p:sp>
        <p:nvSpPr>
          <p:cNvPr id="60429" name="TextBox 53"/>
          <p:cNvSpPr txBox="1">
            <a:spLocks noChangeArrowheads="1"/>
          </p:cNvSpPr>
          <p:nvPr/>
        </p:nvSpPr>
        <p:spPr bwMode="auto">
          <a:xfrm>
            <a:off x="3782060" y="275685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b="1">
                <a:solidFill>
                  <a:srgbClr val="00B050"/>
                </a:solidFill>
                <a:latin typeface="微软雅黑" panose="020B0503020204020204" pitchFamily="34" charset="-122"/>
                <a:ea typeface="微软雅黑" panose="020B0503020204020204" pitchFamily="34" charset="-122"/>
              </a:rPr>
              <a:t>工程技术</a:t>
            </a:r>
          </a:p>
        </p:txBody>
      </p:sp>
      <p:sp>
        <p:nvSpPr>
          <p:cNvPr id="60430" name="TextBox 54"/>
          <p:cNvSpPr txBox="1">
            <a:spLocks noChangeArrowheads="1"/>
          </p:cNvSpPr>
          <p:nvPr/>
        </p:nvSpPr>
        <p:spPr bwMode="auto">
          <a:xfrm rot="-1962289">
            <a:off x="1746227" y="3050540"/>
            <a:ext cx="461962"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a:solidFill>
                  <a:srgbClr val="FF0000"/>
                </a:solidFill>
                <a:latin typeface="微软雅黑" panose="020B0503020204020204" pitchFamily="34" charset="-122"/>
                <a:ea typeface="微软雅黑" panose="020B0503020204020204" pitchFamily="34" charset="-122"/>
              </a:rPr>
              <a:t>多媒体与传感信息大数据</a:t>
            </a:r>
          </a:p>
        </p:txBody>
      </p:sp>
      <p:sp>
        <p:nvSpPr>
          <p:cNvPr id="60431" name="TextBox 55"/>
          <p:cNvSpPr txBox="1">
            <a:spLocks noChangeArrowheads="1"/>
          </p:cNvSpPr>
          <p:nvPr/>
        </p:nvSpPr>
        <p:spPr bwMode="auto">
          <a:xfrm rot="-1962289">
            <a:off x="2729548" y="3618865"/>
            <a:ext cx="4619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a:solidFill>
                  <a:srgbClr val="0070C0"/>
                </a:solidFill>
                <a:latin typeface="微软雅黑" panose="020B0503020204020204" pitchFamily="34" charset="-122"/>
                <a:ea typeface="微软雅黑" panose="020B0503020204020204" pitchFamily="34" charset="-122"/>
              </a:rPr>
              <a:t>自主装备</a:t>
            </a:r>
          </a:p>
        </p:txBody>
      </p:sp>
      <p:sp>
        <p:nvSpPr>
          <p:cNvPr id="60432" name="TextBox 56"/>
          <p:cNvSpPr txBox="1">
            <a:spLocks noChangeArrowheads="1"/>
          </p:cNvSpPr>
          <p:nvPr/>
        </p:nvSpPr>
        <p:spPr bwMode="auto">
          <a:xfrm rot="1773785">
            <a:off x="7091998" y="3318828"/>
            <a:ext cx="461962"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a:solidFill>
                  <a:srgbClr val="00B050"/>
                </a:solidFill>
                <a:latin typeface="微软雅黑" panose="020B0503020204020204" pitchFamily="34" charset="-122"/>
                <a:ea typeface="微软雅黑" panose="020B0503020204020204" pitchFamily="34" charset="-122"/>
              </a:rPr>
              <a:t>大数据、互联网社区</a:t>
            </a:r>
          </a:p>
        </p:txBody>
      </p:sp>
      <p:sp>
        <p:nvSpPr>
          <p:cNvPr id="60433" name="TextBox 58"/>
          <p:cNvSpPr txBox="1">
            <a:spLocks noChangeArrowheads="1"/>
          </p:cNvSpPr>
          <p:nvPr/>
        </p:nvSpPr>
        <p:spPr bwMode="auto">
          <a:xfrm rot="1547323">
            <a:off x="5741035" y="3550603"/>
            <a:ext cx="4429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1800">
                <a:solidFill>
                  <a:srgbClr val="0070C0"/>
                </a:solidFill>
              </a:rPr>
              <a:t>VR</a:t>
            </a:r>
          </a:p>
          <a:p>
            <a:pPr eaLnBrk="1" hangingPunct="1">
              <a:lnSpc>
                <a:spcPct val="100000"/>
              </a:lnSpc>
              <a:spcBef>
                <a:spcPct val="0"/>
              </a:spcBef>
              <a:buFontTx/>
              <a:buNone/>
            </a:pPr>
            <a:r>
              <a:rPr lang="en-US" altLang="zh-CN" sz="1800">
                <a:solidFill>
                  <a:srgbClr val="0070C0"/>
                </a:solidFill>
              </a:rPr>
              <a:t>AR</a:t>
            </a:r>
            <a:endParaRPr lang="zh-CN" altLang="en-US" sz="1800">
              <a:solidFill>
                <a:srgbClr val="0070C0"/>
              </a:solidFill>
            </a:endParaRPr>
          </a:p>
        </p:txBody>
      </p:sp>
      <p:sp>
        <p:nvSpPr>
          <p:cNvPr id="60434" name="TextBox 60"/>
          <p:cNvSpPr txBox="1">
            <a:spLocks noChangeArrowheads="1"/>
          </p:cNvSpPr>
          <p:nvPr/>
        </p:nvSpPr>
        <p:spPr bwMode="auto">
          <a:xfrm rot="1670372">
            <a:off x="6252210" y="3615690"/>
            <a:ext cx="4619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a:solidFill>
                  <a:srgbClr val="0070C0"/>
                </a:solidFill>
                <a:latin typeface="微软雅黑" panose="020B0503020204020204" pitchFamily="34" charset="-122"/>
                <a:ea typeface="微软雅黑" panose="020B0503020204020204" pitchFamily="34" charset="-122"/>
              </a:rPr>
              <a:t>人机交互</a:t>
            </a:r>
          </a:p>
        </p:txBody>
      </p:sp>
      <p:sp>
        <p:nvSpPr>
          <p:cNvPr id="62" name="下弧形箭头 61"/>
          <p:cNvSpPr/>
          <p:nvPr/>
        </p:nvSpPr>
        <p:spPr>
          <a:xfrm>
            <a:off x="4070985" y="6006465"/>
            <a:ext cx="1152525" cy="36036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60436" name="TextBox 62"/>
          <p:cNvSpPr txBox="1">
            <a:spLocks noChangeArrowheads="1"/>
          </p:cNvSpPr>
          <p:nvPr/>
        </p:nvSpPr>
        <p:spPr bwMode="auto">
          <a:xfrm>
            <a:off x="3561715" y="6468745"/>
            <a:ext cx="203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b="1">
                <a:solidFill>
                  <a:srgbClr val="0070C0"/>
                </a:solidFill>
                <a:latin typeface="微软雅黑" panose="020B0503020204020204" pitchFamily="34" charset="-122"/>
                <a:ea typeface="微软雅黑" panose="020B0503020204020204" pitchFamily="34" charset="-122"/>
              </a:rPr>
              <a:t>学习、预测、创造</a:t>
            </a:r>
          </a:p>
        </p:txBody>
      </p:sp>
      <p:sp>
        <p:nvSpPr>
          <p:cNvPr id="64" name="下弧形箭头 63"/>
          <p:cNvSpPr/>
          <p:nvPr/>
        </p:nvSpPr>
        <p:spPr>
          <a:xfrm rot="16383899">
            <a:off x="9025572" y="2391728"/>
            <a:ext cx="720725" cy="501650"/>
          </a:xfrm>
          <a:prstGeom prst="curvedUpArrow">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00B050"/>
              </a:solidFill>
            </a:endParaRPr>
          </a:p>
        </p:txBody>
      </p:sp>
      <p:sp>
        <p:nvSpPr>
          <p:cNvPr id="60438" name="TextBox 64"/>
          <p:cNvSpPr txBox="1">
            <a:spLocks noChangeArrowheads="1"/>
          </p:cNvSpPr>
          <p:nvPr/>
        </p:nvSpPr>
        <p:spPr bwMode="auto">
          <a:xfrm>
            <a:off x="9698673" y="2469515"/>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a:solidFill>
                  <a:srgbClr val="00B050"/>
                </a:solidFill>
                <a:latin typeface="微软雅黑" panose="020B0503020204020204" pitchFamily="34" charset="-122"/>
                <a:ea typeface="微软雅黑" panose="020B0503020204020204" pitchFamily="34" charset="-122"/>
              </a:rPr>
              <a:t>社会科学</a:t>
            </a:r>
          </a:p>
        </p:txBody>
      </p:sp>
      <p:sp>
        <p:nvSpPr>
          <p:cNvPr id="2" name="标题 1"/>
          <p:cNvSpPr>
            <a:spLocks noGrp="1"/>
          </p:cNvSpPr>
          <p:nvPr>
            <p:ph type="title"/>
          </p:nvPr>
        </p:nvSpPr>
        <p:spPr/>
        <p:txBody>
          <a:bodyPr/>
          <a:lstStyle/>
          <a:p>
            <a:r>
              <a:rPr lang="zh-CN" altLang="en-US" dirty="0"/>
              <a:t>新认知</a:t>
            </a:r>
          </a:p>
        </p:txBody>
      </p:sp>
      <p:sp>
        <p:nvSpPr>
          <p:cNvPr id="26" name="内容占位符 2"/>
          <p:cNvSpPr>
            <a:spLocks noGrp="1"/>
          </p:cNvSpPr>
          <p:nvPr>
            <p:ph idx="4294967295"/>
          </p:nvPr>
        </p:nvSpPr>
        <p:spPr>
          <a:xfrm>
            <a:off x="3576638" y="109538"/>
            <a:ext cx="8615362" cy="4351337"/>
          </a:xfrm>
        </p:spPr>
        <p:txBody>
          <a:bodyPr>
            <a:noAutofit/>
          </a:bodyPr>
          <a:lstStyle/>
          <a:p>
            <a:pPr>
              <a:lnSpc>
                <a:spcPct val="100000"/>
              </a:lnSpc>
            </a:pPr>
            <a:r>
              <a:rPr lang="zh-CN" altLang="en-US" sz="2200" b="1" dirty="0">
                <a:latin typeface="黑体" panose="02010609060101010101" pitchFamily="49" charset="-122"/>
                <a:ea typeface="黑体" panose="02010609060101010101" pitchFamily="49" charset="-122"/>
              </a:rPr>
              <a:t>新门类：认识</a:t>
            </a:r>
            <a:r>
              <a:rPr lang="zh-CN" altLang="en-US" sz="2200" b="1" dirty="0">
                <a:solidFill>
                  <a:srgbClr val="FF0000"/>
                </a:solidFill>
                <a:latin typeface="黑体" panose="02010609060101010101" pitchFamily="49" charset="-122"/>
                <a:ea typeface="黑体" panose="02010609060101010101" pitchFamily="49" charset="-122"/>
              </a:rPr>
              <a:t>复杂巨系统</a:t>
            </a:r>
            <a:r>
              <a:rPr lang="zh-CN" altLang="en-US" sz="2200" b="1" dirty="0">
                <a:latin typeface="黑体" panose="02010609060101010101" pitchFamily="49" charset="-122"/>
                <a:ea typeface="黑体" panose="02010609060101010101" pitchFamily="49" charset="-122"/>
              </a:rPr>
              <a:t>如城市运行系统、环境生态系统、健康医疗系统（科学</a:t>
            </a:r>
            <a:r>
              <a:rPr lang="en-US" altLang="zh-CN" sz="2200" b="1" dirty="0">
                <a:latin typeface="黑体" panose="02010609060101010101" pitchFamily="49" charset="-122"/>
                <a:ea typeface="黑体" panose="02010609060101010101" pitchFamily="49" charset="-122"/>
              </a:rPr>
              <a:t>+</a:t>
            </a:r>
            <a:r>
              <a:rPr lang="zh-CN" altLang="en-US" sz="2200" b="1" dirty="0">
                <a:latin typeface="黑体" panose="02010609060101010101" pitchFamily="49" charset="-122"/>
                <a:ea typeface="黑体" panose="02010609060101010101" pitchFamily="49" charset="-122"/>
              </a:rPr>
              <a:t>工程</a:t>
            </a:r>
            <a:r>
              <a:rPr lang="en-US" altLang="zh-CN" sz="2200" b="1" dirty="0">
                <a:latin typeface="黑体" panose="02010609060101010101" pitchFamily="49" charset="-122"/>
                <a:ea typeface="黑体" panose="02010609060101010101" pitchFamily="49" charset="-122"/>
              </a:rPr>
              <a:t>+</a:t>
            </a:r>
            <a:r>
              <a:rPr lang="zh-CN" altLang="en-US" sz="2200" b="1" dirty="0">
                <a:latin typeface="黑体" panose="02010609060101010101" pitchFamily="49" charset="-122"/>
                <a:ea typeface="黑体" panose="02010609060101010101" pitchFamily="49" charset="-122"/>
              </a:rPr>
              <a:t>社会</a:t>
            </a:r>
            <a:r>
              <a:rPr lang="en-US" altLang="zh-CN" sz="2200" b="1" dirty="0">
                <a:latin typeface="黑体" panose="02010609060101010101" pitchFamily="49" charset="-122"/>
                <a:ea typeface="黑体" panose="02010609060101010101" pitchFamily="49" charset="-122"/>
              </a:rPr>
              <a:t>+</a:t>
            </a:r>
            <a:r>
              <a:rPr lang="zh-CN" altLang="en-US" sz="2200" b="1" dirty="0">
                <a:latin typeface="黑体" panose="02010609060101010101" pitchFamily="49" charset="-122"/>
                <a:ea typeface="黑体" panose="02010609060101010101" pitchFamily="49" charset="-122"/>
              </a:rPr>
              <a:t>影响）</a:t>
            </a:r>
          </a:p>
          <a:p>
            <a:pPr>
              <a:lnSpc>
                <a:spcPct val="100000"/>
              </a:lnSpc>
            </a:pPr>
            <a:r>
              <a:rPr lang="zh-CN" altLang="en-US" sz="2200" b="1" dirty="0">
                <a:latin typeface="黑体" panose="02010609060101010101" pitchFamily="49" charset="-122"/>
                <a:ea typeface="黑体" panose="02010609060101010101" pitchFamily="49" charset="-122"/>
              </a:rPr>
              <a:t>新通道：给自然科学、工程技术、社会科学提供了新途径、新方法</a:t>
            </a:r>
          </a:p>
          <a:p>
            <a:pPr>
              <a:lnSpc>
                <a:spcPct val="100000"/>
              </a:lnSpc>
            </a:pPr>
            <a:r>
              <a:rPr lang="zh-CN" altLang="en-US" sz="2200" b="1" dirty="0">
                <a:latin typeface="黑体" panose="02010609060101010101" pitchFamily="49" charset="-122"/>
                <a:ea typeface="黑体" panose="02010609060101010101" pitchFamily="49" charset="-122"/>
              </a:rPr>
              <a:t>新计算：</a:t>
            </a:r>
            <a:r>
              <a:rPr lang="en-US" altLang="zh-CN" sz="2200" b="1" dirty="0">
                <a:solidFill>
                  <a:srgbClr val="FF0000"/>
                </a:solidFill>
                <a:latin typeface="黑体" panose="02010609060101010101" pitchFamily="49" charset="-122"/>
                <a:ea typeface="黑体" panose="02010609060101010101" pitchFamily="49" charset="-122"/>
              </a:rPr>
              <a:t>AI3.0</a:t>
            </a:r>
            <a:r>
              <a:rPr lang="zh-CN" altLang="en-US" sz="2200" b="1" dirty="0">
                <a:solidFill>
                  <a:srgbClr val="FF0000"/>
                </a:solidFill>
                <a:latin typeface="黑体" panose="02010609060101010101" pitchFamily="49" charset="-122"/>
                <a:ea typeface="黑体" panose="02010609060101010101" pitchFamily="49" charset="-122"/>
              </a:rPr>
              <a:t>是建立在新老空间</a:t>
            </a:r>
            <a:r>
              <a:rPr lang="en-US" altLang="zh-CN" sz="2200" b="1" dirty="0">
                <a:solidFill>
                  <a:srgbClr val="FF0000"/>
                </a:solidFill>
                <a:latin typeface="黑体" panose="02010609060101010101" pitchFamily="49" charset="-122"/>
                <a:ea typeface="黑体" panose="02010609060101010101" pitchFamily="49" charset="-122"/>
              </a:rPr>
              <a:t>CH</a:t>
            </a:r>
            <a:r>
              <a:rPr lang="zh-CN" altLang="en-US" sz="2200" b="1" dirty="0">
                <a:solidFill>
                  <a:srgbClr val="FF0000"/>
                </a:solidFill>
                <a:latin typeface="黑体" panose="02010609060101010101" pitchFamily="49" charset="-122"/>
                <a:ea typeface="黑体" panose="02010609060101010101" pitchFamily="49" charset="-122"/>
              </a:rPr>
              <a:t>、</a:t>
            </a:r>
            <a:r>
              <a:rPr lang="en-US" altLang="zh-CN" sz="2200" b="1" dirty="0">
                <a:solidFill>
                  <a:srgbClr val="FF0000"/>
                </a:solidFill>
                <a:latin typeface="黑体" panose="02010609060101010101" pitchFamily="49" charset="-122"/>
                <a:ea typeface="黑体" panose="02010609060101010101" pitchFamily="49" charset="-122"/>
              </a:rPr>
              <a:t>CP</a:t>
            </a:r>
            <a:r>
              <a:rPr lang="zh-CN" altLang="en-US" sz="2200" b="1" dirty="0">
                <a:solidFill>
                  <a:srgbClr val="FF0000"/>
                </a:solidFill>
                <a:latin typeface="黑体" panose="02010609060101010101" pitchFamily="49" charset="-122"/>
                <a:ea typeface="黑体" panose="02010609060101010101" pitchFamily="49" charset="-122"/>
              </a:rPr>
              <a:t>互动之上的</a:t>
            </a:r>
            <a:r>
              <a:rPr lang="en-US" altLang="zh-CN" sz="2200" b="1" dirty="0">
                <a:solidFill>
                  <a:srgbClr val="FF0000"/>
                </a:solidFill>
                <a:latin typeface="黑体" panose="02010609060101010101" pitchFamily="49" charset="-122"/>
                <a:ea typeface="黑体" panose="02010609060101010101" pitchFamily="49" charset="-122"/>
              </a:rPr>
              <a:t>AI</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r>
              <a:rPr lang="zh-CN" altLang="zh-CN" dirty="0"/>
              <a:t>知识表达 </a:t>
            </a:r>
            <a:endParaRPr lang="zh-CN" altLang="en-US" dirty="0"/>
          </a:p>
        </p:txBody>
      </p:sp>
      <p:sp>
        <p:nvSpPr>
          <p:cNvPr id="3" name="内容占位符 2"/>
          <p:cNvSpPr>
            <a:spLocks noGrp="1"/>
          </p:cNvSpPr>
          <p:nvPr>
            <p:ph idx="4294967295"/>
          </p:nvPr>
        </p:nvSpPr>
        <p:spPr>
          <a:xfrm>
            <a:off x="670560" y="1307465"/>
            <a:ext cx="10515600" cy="4980124"/>
          </a:xfrm>
        </p:spPr>
        <p:txBody>
          <a:bodyPr>
            <a:noAutofit/>
          </a:bodyPr>
          <a:lstStyle/>
          <a:p>
            <a:pPr>
              <a:buFont typeface="Arial" panose="020B0604020202020204" pitchFamily="34" charset="0"/>
              <a:buChar char="•"/>
              <a:defRPr/>
            </a:pPr>
            <a:r>
              <a:rPr lang="zh-CN" altLang="zh-CN" sz="2400" dirty="0">
                <a:solidFill>
                  <a:srgbClr val="FF0000"/>
                </a:solidFill>
                <a:latin typeface="黑体" panose="02010609060101010101" pitchFamily="49" charset="-122"/>
                <a:ea typeface="黑体" panose="02010609060101010101" pitchFamily="49" charset="-122"/>
              </a:rPr>
              <a:t>神经网络</a:t>
            </a:r>
            <a:r>
              <a:rPr lang="zh-CN" altLang="zh-CN" sz="2400" dirty="0">
                <a:latin typeface="黑体" panose="02010609060101010101" pitchFamily="49" charset="-122"/>
                <a:ea typeface="黑体" panose="02010609060101010101" pitchFamily="49" charset="-122"/>
              </a:rPr>
              <a:t>也可以认为是一类新的知识表达，可标记为</a:t>
            </a:r>
            <a:endParaRPr lang="en-US" altLang="zh-CN" sz="2400" dirty="0">
              <a:latin typeface="黑体" panose="02010609060101010101" pitchFamily="49" charset="-122"/>
              <a:ea typeface="黑体" panose="02010609060101010101" pitchFamily="49" charset="-122"/>
            </a:endParaRPr>
          </a:p>
          <a:p>
            <a:pPr marL="0" indent="0">
              <a:buNone/>
              <a:defRPr/>
            </a:pPr>
            <a:r>
              <a:rPr lang="en-US" altLang="zh-CN" sz="2400" dirty="0">
                <a:latin typeface="黑体" panose="02010609060101010101" pitchFamily="49" charset="-122"/>
                <a:ea typeface="黑体" panose="02010609060101010101" pitchFamily="49" charset="-122"/>
              </a:rPr>
              <a:t>                   NN+W</a:t>
            </a:r>
            <a:r>
              <a:rPr lang="zh-CN" altLang="zh-CN" sz="2400" dirty="0">
                <a:latin typeface="黑体" panose="02010609060101010101" pitchFamily="49" charset="-122"/>
                <a:ea typeface="黑体" panose="02010609060101010101" pitchFamily="49" charset="-122"/>
              </a:rPr>
              <a:t>（权） </a:t>
            </a:r>
            <a:endParaRPr lang="en-US" altLang="zh-CN" sz="2400" dirty="0">
              <a:latin typeface="黑体" panose="02010609060101010101" pitchFamily="49" charset="-122"/>
              <a:ea typeface="黑体" panose="02010609060101010101" pitchFamily="49" charset="-122"/>
            </a:endParaRPr>
          </a:p>
          <a:p>
            <a:pPr>
              <a:buFont typeface="Arial" panose="020B0604020202020204" pitchFamily="34" charset="0"/>
              <a:buNone/>
              <a:defRPr/>
            </a:pPr>
            <a:r>
              <a:rPr lang="en-US" altLang="zh-CN" sz="2400" dirty="0">
                <a:latin typeface="黑体" panose="02010609060101010101" pitchFamily="49" charset="-122"/>
                <a:ea typeface="黑体" panose="02010609060101010101" pitchFamily="49" charset="-122"/>
              </a:rPr>
              <a:t>     </a:t>
            </a:r>
            <a:r>
              <a:rPr lang="zh-CN" altLang="zh-CN"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 W</a:t>
            </a:r>
            <a:r>
              <a:rPr lang="zh-CN" altLang="zh-CN" sz="2400" dirty="0">
                <a:latin typeface="黑体" panose="02010609060101010101" pitchFamily="49" charset="-122"/>
                <a:ea typeface="黑体" panose="02010609060101010101" pitchFamily="49" charset="-122"/>
              </a:rPr>
              <a:t>是数据表达的，可由学习自动生成</a:t>
            </a:r>
          </a:p>
          <a:p>
            <a:pPr>
              <a:buFont typeface="Arial" panose="020B0604020202020204" pitchFamily="34" charset="0"/>
              <a:buNone/>
              <a:defRPr/>
            </a:pPr>
            <a:r>
              <a:rPr lang="en-US" altLang="zh-CN" sz="2400" dirty="0">
                <a:latin typeface="黑体" panose="02010609060101010101" pitchFamily="49" charset="-122"/>
                <a:ea typeface="黑体" panose="02010609060101010101" pitchFamily="49" charset="-122"/>
              </a:rPr>
              <a:t>     </a:t>
            </a:r>
            <a:r>
              <a:rPr lang="zh-CN" altLang="zh-CN"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 NN</a:t>
            </a:r>
            <a:r>
              <a:rPr lang="zh-CN" altLang="zh-CN" sz="2400" dirty="0">
                <a:latin typeface="黑体" panose="02010609060101010101" pitchFamily="49" charset="-122"/>
                <a:ea typeface="黑体" panose="02010609060101010101" pitchFamily="49" charset="-122"/>
              </a:rPr>
              <a:t>是结构，由软件或硬件生成</a:t>
            </a:r>
            <a:endParaRPr lang="en-US" altLang="zh-CN" sz="2400" dirty="0">
              <a:latin typeface="黑体" panose="02010609060101010101" pitchFamily="49" charset="-122"/>
              <a:ea typeface="黑体" panose="02010609060101010101" pitchFamily="49" charset="-122"/>
            </a:endParaRPr>
          </a:p>
          <a:p>
            <a:pPr>
              <a:buFont typeface="Arial" panose="020B0604020202020204" pitchFamily="34" charset="0"/>
              <a:buChar char="•"/>
              <a:defRPr/>
            </a:pPr>
            <a:r>
              <a:rPr lang="en-US" altLang="zh-CN" sz="2400" dirty="0">
                <a:latin typeface="黑体" panose="02010609060101010101" pitchFamily="49" charset="-122"/>
                <a:ea typeface="黑体" panose="02010609060101010101" pitchFamily="49" charset="-122"/>
              </a:rPr>
              <a:t>AI</a:t>
            </a:r>
            <a:r>
              <a:rPr lang="zh-CN" altLang="zh-CN" sz="2400" dirty="0">
                <a:latin typeface="黑体" panose="02010609060101010101" pitchFamily="49" charset="-122"/>
                <a:ea typeface="黑体" panose="02010609060101010101" pitchFamily="49" charset="-122"/>
              </a:rPr>
              <a:t>使用的知识表达还有另</a:t>
            </a:r>
            <a:r>
              <a:rPr lang="zh-CN" altLang="en-US" sz="2400" dirty="0">
                <a:latin typeface="黑体" panose="02010609060101010101" pitchFamily="49" charset="-122"/>
                <a:ea typeface="黑体" panose="02010609060101010101" pitchFamily="49" charset="-122"/>
              </a:rPr>
              <a:t>外</a:t>
            </a:r>
            <a:r>
              <a:rPr lang="zh-CN" altLang="zh-CN" sz="2400" dirty="0">
                <a:latin typeface="黑体" panose="02010609060101010101" pitchFamily="49" charset="-122"/>
                <a:ea typeface="黑体" panose="02010609060101010101" pitchFamily="49" charset="-122"/>
              </a:rPr>
              <a:t>两类：</a:t>
            </a:r>
          </a:p>
          <a:p>
            <a:pPr lvl="1">
              <a:buFont typeface="Arial" panose="020B0604020202020204" pitchFamily="34" charset="0"/>
              <a:buChar char="•"/>
              <a:defRPr/>
            </a:pPr>
            <a:r>
              <a:rPr lang="zh-CN" altLang="zh-CN" dirty="0">
                <a:solidFill>
                  <a:srgbClr val="FF0000"/>
                </a:solidFill>
                <a:latin typeface="黑体" panose="02010609060101010101" pitchFamily="49" charset="-122"/>
                <a:ea typeface="黑体" panose="02010609060101010101" pitchFamily="49" charset="-122"/>
              </a:rPr>
              <a:t>符号型</a:t>
            </a:r>
            <a:r>
              <a:rPr lang="zh-CN" altLang="zh-CN" dirty="0">
                <a:latin typeface="黑体" panose="02010609060101010101" pitchFamily="49" charset="-122"/>
                <a:ea typeface="黑体" panose="02010609060101010101" pitchFamily="49" charset="-122"/>
              </a:rPr>
              <a:t>：可表达为概念、命题、推理（逻辑、归纳、联想……）</a:t>
            </a:r>
          </a:p>
          <a:p>
            <a:pPr lvl="1">
              <a:buFont typeface="Arial" panose="020B0604020202020204" pitchFamily="34" charset="0"/>
              <a:buChar char="•"/>
              <a:defRPr/>
            </a:pPr>
            <a:r>
              <a:rPr lang="zh-CN" altLang="zh-CN" dirty="0">
                <a:solidFill>
                  <a:srgbClr val="FF0000"/>
                </a:solidFill>
                <a:latin typeface="黑体" panose="02010609060101010101" pitchFamily="49" charset="-122"/>
                <a:ea typeface="黑体" panose="02010609060101010101" pitchFamily="49" charset="-122"/>
              </a:rPr>
              <a:t>形象型</a:t>
            </a:r>
            <a:r>
              <a:rPr lang="zh-CN" altLang="zh-CN" dirty="0">
                <a:latin typeface="黑体" panose="02010609060101010101" pitchFamily="49" charset="-122"/>
                <a:ea typeface="黑体" panose="02010609060101010101" pitchFamily="49" charset="-122"/>
              </a:rPr>
              <a:t>：可表达为形象（图形、动画、图像、视频、声音……）、结构、情景</a:t>
            </a:r>
          </a:p>
          <a:p>
            <a:pPr lvl="1">
              <a:buFont typeface="Arial" panose="020B0604020202020204" pitchFamily="34" charset="0"/>
              <a:buNone/>
              <a:defRPr/>
            </a:pPr>
            <a:r>
              <a:rPr lang="zh-CN" altLang="zh-CN" dirty="0">
                <a:latin typeface="黑体" panose="02010609060101010101" pitchFamily="49" charset="-122"/>
                <a:ea typeface="黑体" panose="02010609060101010101" pitchFamily="49" charset="-122"/>
              </a:rPr>
              <a:t>其中，形象型还可分为两类：</a:t>
            </a:r>
          </a:p>
          <a:p>
            <a:pPr lvl="1">
              <a:buFont typeface="Arial" panose="020B0604020202020204" pitchFamily="34" charset="0"/>
              <a:buNone/>
              <a:defRPr/>
            </a:pPr>
            <a:r>
              <a:rPr lang="zh-CN" altLang="zh-CN" dirty="0">
                <a:latin typeface="黑体" panose="02010609060101010101" pitchFamily="49" charset="-122"/>
                <a:ea typeface="黑体" panose="02010609060101010101" pitchFamily="49" charset="-122"/>
              </a:rPr>
              <a:t>——图形形象类：图形、动画……（人工表达）</a:t>
            </a:r>
          </a:p>
          <a:p>
            <a:pPr lvl="1">
              <a:buFont typeface="Arial" panose="020B0604020202020204" pitchFamily="34" charset="0"/>
              <a:buNone/>
              <a:defRPr/>
            </a:pPr>
            <a:r>
              <a:rPr lang="zh-CN" altLang="zh-CN" dirty="0">
                <a:latin typeface="黑体" panose="02010609060101010101" pitchFamily="49" charset="-122"/>
                <a:ea typeface="黑体" panose="02010609060101010101" pitchFamily="49" charset="-122"/>
              </a:rPr>
              <a:t>——图像形象类：图像、视频、声音……（传感器表达）</a:t>
            </a:r>
          </a:p>
          <a:p>
            <a:pPr>
              <a:buFont typeface="Arial" panose="020B0604020202020204" pitchFamily="34" charset="0"/>
              <a:buNone/>
              <a:defRPr/>
            </a:pPr>
            <a:endParaRPr lang="zh-CN" altLang="zh-CN" sz="2400" dirty="0">
              <a:latin typeface="黑体" panose="02010609060101010101" pitchFamily="49" charset="-122"/>
              <a:ea typeface="黑体" panose="02010609060101010101" pitchFamily="49" charset="-122"/>
            </a:endParaRPr>
          </a:p>
          <a:p>
            <a:pPr>
              <a:buFont typeface="Arial" panose="020B0604020202020204" pitchFamily="34" charset="0"/>
              <a:buNone/>
              <a:defRPr/>
            </a:pP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r>
              <a:rPr lang="zh-CN" altLang="en-US" dirty="0"/>
              <a:t>知识</a:t>
            </a:r>
            <a:r>
              <a:rPr lang="zh-CN" altLang="zh-CN" dirty="0"/>
              <a:t>表达</a:t>
            </a:r>
            <a:r>
              <a:rPr lang="zh-CN" altLang="en-US" dirty="0"/>
              <a:t>面临</a:t>
            </a:r>
            <a:r>
              <a:rPr lang="zh-CN" altLang="zh-CN" dirty="0"/>
              <a:t>的挑战</a:t>
            </a:r>
            <a:endParaRPr lang="zh-CN" altLang="en-US" dirty="0"/>
          </a:p>
        </p:txBody>
      </p:sp>
      <p:sp>
        <p:nvSpPr>
          <p:cNvPr id="67587" name="内容占位符 2"/>
          <p:cNvSpPr>
            <a:spLocks noGrp="1"/>
          </p:cNvSpPr>
          <p:nvPr>
            <p:ph idx="4294967295"/>
          </p:nvPr>
        </p:nvSpPr>
        <p:spPr>
          <a:xfrm>
            <a:off x="1005840" y="3928745"/>
            <a:ext cx="10515600" cy="4351338"/>
          </a:xfrm>
        </p:spPr>
        <p:txBody>
          <a:bodyPr/>
          <a:lstStyle/>
          <a:p>
            <a:r>
              <a:rPr lang="zh-CN" altLang="zh-CN" dirty="0"/>
              <a:t>上表中</a:t>
            </a:r>
            <a:r>
              <a:rPr lang="en-US" altLang="zh-CN" dirty="0"/>
              <a:t>x</a:t>
            </a:r>
            <a:r>
              <a:rPr lang="zh-CN" altLang="zh-CN" dirty="0"/>
              <a:t>处，就是</a:t>
            </a:r>
            <a:r>
              <a:rPr lang="zh-CN" altLang="zh-CN" dirty="0">
                <a:solidFill>
                  <a:srgbClr val="FF0000"/>
                </a:solidFill>
              </a:rPr>
              <a:t>大数据</a:t>
            </a:r>
            <a:r>
              <a:rPr lang="zh-CN" altLang="en-US" dirty="0">
                <a:solidFill>
                  <a:srgbClr val="FF0000"/>
                </a:solidFill>
              </a:rPr>
              <a:t>智能</a:t>
            </a:r>
            <a:r>
              <a:rPr lang="zh-CN" altLang="zh-CN" dirty="0">
                <a:solidFill>
                  <a:srgbClr val="FF0000"/>
                </a:solidFill>
              </a:rPr>
              <a:t>需对付的挑战</a:t>
            </a:r>
          </a:p>
          <a:p>
            <a:pPr lvl="1"/>
            <a:r>
              <a:rPr lang="zh-CN" altLang="zh-CN" dirty="0"/>
              <a:t>图像形象类：机器不可理解——模式识别技术</a:t>
            </a:r>
            <a:r>
              <a:rPr lang="en-US" altLang="zh-CN" dirty="0"/>
              <a:t>       </a:t>
            </a:r>
            <a:r>
              <a:rPr lang="zh-CN" altLang="en-US" dirty="0"/>
              <a:t>？</a:t>
            </a:r>
            <a:endParaRPr lang="zh-CN" altLang="zh-CN" dirty="0"/>
          </a:p>
          <a:p>
            <a:pPr lvl="1">
              <a:buFont typeface="Arial" panose="020B0604020202020204" pitchFamily="34" charset="0"/>
              <a:buNone/>
            </a:pPr>
            <a:r>
              <a:rPr lang="en-US" altLang="zh-CN" dirty="0"/>
              <a:t>                              </a:t>
            </a:r>
            <a:r>
              <a:rPr lang="zh-CN" altLang="zh-CN" dirty="0"/>
              <a:t>机器不能推理——跨媒体技术</a:t>
            </a:r>
            <a:r>
              <a:rPr lang="en-US" altLang="zh-CN" dirty="0"/>
              <a:t>      </a:t>
            </a:r>
            <a:r>
              <a:rPr lang="zh-CN" altLang="en-US" dirty="0"/>
              <a:t>？</a:t>
            </a:r>
            <a:endParaRPr lang="zh-CN" altLang="zh-CN" dirty="0"/>
          </a:p>
          <a:p>
            <a:pPr lvl="1"/>
            <a:r>
              <a:rPr lang="en-US" altLang="zh-CN" dirty="0"/>
              <a:t>NN+W</a:t>
            </a:r>
            <a:r>
              <a:rPr lang="zh-CN" altLang="zh-CN" dirty="0"/>
              <a:t>：</a:t>
            </a:r>
            <a:r>
              <a:rPr lang="en-US" altLang="zh-CN" dirty="0"/>
              <a:t>          </a:t>
            </a:r>
            <a:r>
              <a:rPr lang="zh-CN" altLang="zh-CN" dirty="0"/>
              <a:t>人不可理解——跨知识表达</a:t>
            </a:r>
            <a:r>
              <a:rPr lang="en-US" altLang="zh-CN" dirty="0"/>
              <a:t>     </a:t>
            </a:r>
            <a:r>
              <a:rPr lang="zh-CN" altLang="zh-CN" dirty="0"/>
              <a:t>？</a:t>
            </a:r>
          </a:p>
          <a:p>
            <a:pPr lvl="1">
              <a:buFont typeface="Arial" panose="020B0604020202020204" pitchFamily="34" charset="0"/>
              <a:buNone/>
            </a:pPr>
            <a:r>
              <a:rPr lang="en-US" altLang="zh-CN" dirty="0"/>
              <a:t>                              </a:t>
            </a:r>
            <a:r>
              <a:rPr lang="zh-CN" altLang="zh-CN" dirty="0"/>
              <a:t>机器不可推理——跨知识推理</a:t>
            </a:r>
            <a:r>
              <a:rPr lang="en-US" altLang="zh-CN" dirty="0"/>
              <a:t>     </a:t>
            </a:r>
            <a:r>
              <a:rPr lang="zh-CN" altLang="zh-CN" dirty="0"/>
              <a:t>？</a:t>
            </a:r>
          </a:p>
          <a:p>
            <a:pPr lvl="1"/>
            <a:r>
              <a:rPr lang="zh-CN" altLang="zh-CN" dirty="0"/>
              <a:t>图形形象类的表达只用于图形学，能与其他表达跨越使用吗？</a:t>
            </a:r>
          </a:p>
          <a:p>
            <a:pPr lvl="1"/>
            <a:r>
              <a:rPr lang="zh-CN" altLang="zh-CN" dirty="0">
                <a:solidFill>
                  <a:srgbClr val="FF0000"/>
                </a:solidFill>
              </a:rPr>
              <a:t>知识能综合上述技术</a:t>
            </a:r>
            <a:r>
              <a:rPr lang="zh-CN" altLang="en-US" dirty="0">
                <a:solidFill>
                  <a:srgbClr val="FF0000"/>
                </a:solidFill>
              </a:rPr>
              <a:t>抑或找到其它新的</a:t>
            </a:r>
            <a:r>
              <a:rPr lang="zh-CN" altLang="zh-CN" dirty="0">
                <a:solidFill>
                  <a:srgbClr val="FF0000"/>
                </a:solidFill>
              </a:rPr>
              <a:t>表达</a:t>
            </a:r>
            <a:r>
              <a:rPr lang="zh-CN" altLang="en-US" dirty="0">
                <a:solidFill>
                  <a:srgbClr val="FF0000"/>
                </a:solidFill>
              </a:rPr>
              <a:t>方式</a:t>
            </a:r>
            <a:r>
              <a:rPr lang="zh-CN" altLang="zh-CN" dirty="0">
                <a:solidFill>
                  <a:srgbClr val="FF0000"/>
                </a:solidFill>
              </a:rPr>
              <a:t>吗</a:t>
            </a:r>
            <a:r>
              <a:rPr lang="zh-CN" altLang="zh-CN" dirty="0"/>
              <a:t>？</a:t>
            </a:r>
          </a:p>
          <a:p>
            <a:endParaRPr lang="zh-CN" altLang="en-US" dirty="0"/>
          </a:p>
        </p:txBody>
      </p:sp>
      <p:sp>
        <p:nvSpPr>
          <p:cNvPr id="67591" name="右箭头 9"/>
          <p:cNvSpPr>
            <a:spLocks noChangeArrowheads="1"/>
          </p:cNvSpPr>
          <p:nvPr/>
        </p:nvSpPr>
        <p:spPr bwMode="auto">
          <a:xfrm>
            <a:off x="7948295" y="4432618"/>
            <a:ext cx="288925" cy="242887"/>
          </a:xfrm>
          <a:prstGeom prst="rightArrow">
            <a:avLst>
              <a:gd name="adj1" fmla="val 50000"/>
              <a:gd name="adj2" fmla="val 49774"/>
            </a:avLst>
          </a:prstGeom>
          <a:solidFill>
            <a:schemeClr val="accent1"/>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endParaRPr lang="zh-CN" altLang="en-US" sz="1800"/>
          </a:p>
        </p:txBody>
      </p:sp>
      <p:sp>
        <p:nvSpPr>
          <p:cNvPr id="67592" name="右箭头 10"/>
          <p:cNvSpPr>
            <a:spLocks noChangeArrowheads="1"/>
          </p:cNvSpPr>
          <p:nvPr/>
        </p:nvSpPr>
        <p:spPr bwMode="auto">
          <a:xfrm>
            <a:off x="7588885" y="4829493"/>
            <a:ext cx="290513" cy="242887"/>
          </a:xfrm>
          <a:prstGeom prst="rightArrow">
            <a:avLst>
              <a:gd name="adj1" fmla="val 50000"/>
              <a:gd name="adj2" fmla="val 50047"/>
            </a:avLst>
          </a:prstGeom>
          <a:solidFill>
            <a:schemeClr val="accent1"/>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endParaRPr lang="zh-CN" altLang="en-US" sz="1800"/>
          </a:p>
        </p:txBody>
      </p:sp>
      <p:graphicFrame>
        <p:nvGraphicFramePr>
          <p:cNvPr id="7" name="表格 6"/>
          <p:cNvGraphicFramePr>
            <a:graphicFrameLocks noGrp="1"/>
          </p:cNvGraphicFramePr>
          <p:nvPr>
            <p:extLst>
              <p:ext uri="{D42A27DB-BD31-4B8C-83A1-F6EECF244321}">
                <p14:modId xmlns:p14="http://schemas.microsoft.com/office/powerpoint/2010/main" val="1386939827"/>
              </p:ext>
            </p:extLst>
          </p:nvPr>
        </p:nvGraphicFramePr>
        <p:xfrm>
          <a:off x="879566" y="1013143"/>
          <a:ext cx="10687596" cy="2552700"/>
        </p:xfrm>
        <a:graphic>
          <a:graphicData uri="http://schemas.openxmlformats.org/drawingml/2006/table">
            <a:tbl>
              <a:tblPr firstRow="1" bandRow="1">
                <a:tableStyleId>{5C22544A-7EE6-4342-B048-85BDC9FD1C3A}</a:tableStyleId>
              </a:tblPr>
              <a:tblGrid>
                <a:gridCol w="2671899">
                  <a:extLst>
                    <a:ext uri="{9D8B030D-6E8A-4147-A177-3AD203B41FA5}">
                      <a16:colId xmlns:a16="http://schemas.microsoft.com/office/drawing/2014/main" val="20000"/>
                    </a:ext>
                  </a:extLst>
                </a:gridCol>
                <a:gridCol w="2671899">
                  <a:extLst>
                    <a:ext uri="{9D8B030D-6E8A-4147-A177-3AD203B41FA5}">
                      <a16:colId xmlns:a16="http://schemas.microsoft.com/office/drawing/2014/main" val="20001"/>
                    </a:ext>
                  </a:extLst>
                </a:gridCol>
                <a:gridCol w="2671899">
                  <a:extLst>
                    <a:ext uri="{9D8B030D-6E8A-4147-A177-3AD203B41FA5}">
                      <a16:colId xmlns:a16="http://schemas.microsoft.com/office/drawing/2014/main" val="20002"/>
                    </a:ext>
                  </a:extLst>
                </a:gridCol>
                <a:gridCol w="2671899">
                  <a:extLst>
                    <a:ext uri="{9D8B030D-6E8A-4147-A177-3AD203B41FA5}">
                      <a16:colId xmlns:a16="http://schemas.microsoft.com/office/drawing/2014/main" val="20003"/>
                    </a:ext>
                  </a:extLst>
                </a:gridCol>
              </a:tblGrid>
              <a:tr h="541620">
                <a:tc>
                  <a:txBody>
                    <a:bodyPr/>
                    <a:lstStyle/>
                    <a:p>
                      <a:pPr algn="ctr">
                        <a:lnSpc>
                          <a:spcPct val="150000"/>
                        </a:lnSpc>
                      </a:pPr>
                      <a:r>
                        <a:rPr lang="zh-CN" altLang="en-US" sz="1900" dirty="0">
                          <a:latin typeface="黑体" panose="02010609060101010101" pitchFamily="49" charset="-122"/>
                          <a:ea typeface="黑体" panose="02010609060101010101" pitchFamily="49" charset="-122"/>
                        </a:rPr>
                        <a:t>知识表达</a:t>
                      </a:r>
                    </a:p>
                  </a:txBody>
                  <a:tcPr marL="121920" marR="121920" marT="45681" marB="45681"/>
                </a:tc>
                <a:tc>
                  <a:txBody>
                    <a:bodyPr/>
                    <a:lstStyle/>
                    <a:p>
                      <a:pPr algn="ctr">
                        <a:lnSpc>
                          <a:spcPct val="150000"/>
                        </a:lnSpc>
                      </a:pPr>
                      <a:r>
                        <a:rPr lang="zh-CN" altLang="en-US" sz="1900" dirty="0">
                          <a:latin typeface="黑体" panose="02010609060101010101" pitchFamily="49" charset="-122"/>
                          <a:ea typeface="黑体" panose="02010609060101010101" pitchFamily="49" charset="-122"/>
                        </a:rPr>
                        <a:t>人可理解</a:t>
                      </a:r>
                    </a:p>
                  </a:txBody>
                  <a:tcPr marL="121920" marR="121920" marT="45681" marB="45681"/>
                </a:tc>
                <a:tc>
                  <a:txBody>
                    <a:bodyPr/>
                    <a:lstStyle/>
                    <a:p>
                      <a:pPr algn="ctr">
                        <a:lnSpc>
                          <a:spcPct val="150000"/>
                        </a:lnSpc>
                      </a:pPr>
                      <a:r>
                        <a:rPr lang="zh-CN" altLang="en-US" sz="1900" dirty="0">
                          <a:latin typeface="黑体" panose="02010609060101010101" pitchFamily="49" charset="-122"/>
                          <a:ea typeface="黑体" panose="02010609060101010101" pitchFamily="49" charset="-122"/>
                        </a:rPr>
                        <a:t>机器可理解</a:t>
                      </a:r>
                    </a:p>
                  </a:txBody>
                  <a:tcPr marL="121920" marR="121920" marT="45681" marB="45681"/>
                </a:tc>
                <a:tc>
                  <a:txBody>
                    <a:bodyPr/>
                    <a:lstStyle/>
                    <a:p>
                      <a:pPr algn="ctr">
                        <a:lnSpc>
                          <a:spcPct val="150000"/>
                        </a:lnSpc>
                      </a:pPr>
                      <a:r>
                        <a:rPr lang="zh-CN" altLang="en-US" sz="1900" dirty="0">
                          <a:latin typeface="黑体" panose="02010609060101010101" pitchFamily="49" charset="-122"/>
                          <a:ea typeface="黑体" panose="02010609060101010101" pitchFamily="49" charset="-122"/>
                        </a:rPr>
                        <a:t>机器推理</a:t>
                      </a:r>
                    </a:p>
                  </a:txBody>
                  <a:tcPr marL="121920" marR="121920" marT="45681" marB="45681"/>
                </a:tc>
                <a:extLst>
                  <a:ext uri="{0D108BD9-81ED-4DB2-BD59-A6C34878D82A}">
                    <a16:rowId xmlns:a16="http://schemas.microsoft.com/office/drawing/2014/main" val="10000"/>
                  </a:ext>
                </a:extLst>
              </a:tr>
              <a:tr h="502770">
                <a:tc>
                  <a:txBody>
                    <a:bodyPr/>
                    <a:lstStyle/>
                    <a:p>
                      <a:pPr algn="ctr">
                        <a:lnSpc>
                          <a:spcPct val="150000"/>
                        </a:lnSpc>
                      </a:pPr>
                      <a:r>
                        <a:rPr lang="zh-CN" altLang="en-US" sz="1900" dirty="0">
                          <a:latin typeface="黑体" panose="02010609060101010101" pitchFamily="49" charset="-122"/>
                          <a:ea typeface="黑体" panose="02010609060101010101" pitchFamily="49" charset="-122"/>
                        </a:rPr>
                        <a:t>符号</a:t>
                      </a:r>
                    </a:p>
                  </a:txBody>
                  <a:tcPr marL="121920" marR="121920" marT="45681" marB="45681"/>
                </a:tc>
                <a:tc>
                  <a:txBody>
                    <a:bodyPr/>
                    <a:lstStyle/>
                    <a:p>
                      <a:pPr algn="ctr">
                        <a:lnSpc>
                          <a:spcPct val="150000"/>
                        </a:lnSpc>
                      </a:pPr>
                      <a:r>
                        <a:rPr lang="zh-CN" altLang="en-US" sz="1900" dirty="0">
                          <a:latin typeface="黑体" panose="02010609060101010101" pitchFamily="49" charset="-122"/>
                          <a:ea typeface="黑体" panose="02010609060101010101" pitchFamily="49" charset="-122"/>
                        </a:rPr>
                        <a:t>√</a:t>
                      </a:r>
                    </a:p>
                  </a:txBody>
                  <a:tcPr marL="121920" marR="121920" marT="45681" marB="45681"/>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zh-CN" altLang="en-US" sz="1900" dirty="0">
                          <a:latin typeface="黑体" panose="02010609060101010101" pitchFamily="49" charset="-122"/>
                          <a:ea typeface="黑体" panose="02010609060101010101" pitchFamily="49" charset="-122"/>
                        </a:rPr>
                        <a:t>√</a:t>
                      </a:r>
                    </a:p>
                  </a:txBody>
                  <a:tcPr marL="121920" marR="121920" marT="45681" marB="45681"/>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zh-CN" altLang="en-US" sz="1900" dirty="0">
                          <a:latin typeface="黑体" panose="02010609060101010101" pitchFamily="49" charset="-122"/>
                          <a:ea typeface="黑体" panose="02010609060101010101" pitchFamily="49" charset="-122"/>
                        </a:rPr>
                        <a:t>√</a:t>
                      </a:r>
                    </a:p>
                  </a:txBody>
                  <a:tcPr marL="121920" marR="121920" marT="45681" marB="45681"/>
                </a:tc>
                <a:extLst>
                  <a:ext uri="{0D108BD9-81ED-4DB2-BD59-A6C34878D82A}">
                    <a16:rowId xmlns:a16="http://schemas.microsoft.com/office/drawing/2014/main" val="10001"/>
                  </a:ext>
                </a:extLst>
              </a:tr>
              <a:tr h="502770">
                <a:tc>
                  <a:txBody>
                    <a:bodyPr/>
                    <a:lstStyle/>
                    <a:p>
                      <a:pPr algn="ctr">
                        <a:lnSpc>
                          <a:spcPct val="150000"/>
                        </a:lnSpc>
                      </a:pPr>
                      <a:r>
                        <a:rPr lang="zh-CN" altLang="en-US" sz="1900" dirty="0">
                          <a:latin typeface="黑体" panose="02010609060101010101" pitchFamily="49" charset="-122"/>
                          <a:ea typeface="黑体" panose="02010609060101010101" pitchFamily="49" charset="-122"/>
                        </a:rPr>
                        <a:t>图形形象类</a:t>
                      </a:r>
                    </a:p>
                  </a:txBody>
                  <a:tcPr marL="121920" marR="121920" marT="45681" marB="45681"/>
                </a:tc>
                <a:tc>
                  <a:txBody>
                    <a:bodyPr/>
                    <a:lstStyle/>
                    <a:p>
                      <a:pPr algn="ctr">
                        <a:lnSpc>
                          <a:spcPct val="150000"/>
                        </a:lnSpc>
                      </a:pPr>
                      <a:r>
                        <a:rPr lang="zh-CN" altLang="en-US" sz="1900" dirty="0">
                          <a:latin typeface="黑体" panose="02010609060101010101" pitchFamily="49" charset="-122"/>
                          <a:ea typeface="黑体" panose="02010609060101010101" pitchFamily="49" charset="-122"/>
                        </a:rPr>
                        <a:t>√</a:t>
                      </a:r>
                    </a:p>
                  </a:txBody>
                  <a:tcPr marL="121920" marR="121920" marT="45681" marB="45681"/>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zh-CN" altLang="en-US" sz="1900" dirty="0">
                          <a:latin typeface="黑体" panose="02010609060101010101" pitchFamily="49" charset="-122"/>
                          <a:ea typeface="黑体" panose="02010609060101010101" pitchFamily="49" charset="-122"/>
                        </a:rPr>
                        <a:t>√</a:t>
                      </a:r>
                    </a:p>
                  </a:txBody>
                  <a:tcPr marL="121920" marR="121920" marT="45681" marB="45681"/>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zh-CN" altLang="en-US" sz="1900" dirty="0">
                          <a:latin typeface="黑体" panose="02010609060101010101" pitchFamily="49" charset="-122"/>
                          <a:ea typeface="黑体" panose="02010609060101010101" pitchFamily="49" charset="-122"/>
                        </a:rPr>
                        <a:t>√</a:t>
                      </a:r>
                    </a:p>
                  </a:txBody>
                  <a:tcPr marL="121920" marR="121920" marT="45681" marB="45681"/>
                </a:tc>
                <a:extLst>
                  <a:ext uri="{0D108BD9-81ED-4DB2-BD59-A6C34878D82A}">
                    <a16:rowId xmlns:a16="http://schemas.microsoft.com/office/drawing/2014/main" val="10002"/>
                  </a:ext>
                </a:extLst>
              </a:tr>
              <a:tr h="502770">
                <a:tc>
                  <a:txBody>
                    <a:bodyPr/>
                    <a:lstStyle/>
                    <a:p>
                      <a:pPr algn="ctr">
                        <a:lnSpc>
                          <a:spcPct val="150000"/>
                        </a:lnSpc>
                      </a:pPr>
                      <a:r>
                        <a:rPr lang="zh-CN" altLang="en-US" sz="1900" dirty="0">
                          <a:latin typeface="黑体" panose="02010609060101010101" pitchFamily="49" charset="-122"/>
                          <a:ea typeface="黑体" panose="02010609060101010101" pitchFamily="49" charset="-122"/>
                        </a:rPr>
                        <a:t>图</a:t>
                      </a:r>
                      <a:r>
                        <a:rPr lang="zh-CN" altLang="zh-CN" sz="1900" dirty="0">
                          <a:latin typeface="黑体" panose="02010609060101010101" pitchFamily="49" charset="-122"/>
                          <a:ea typeface="黑体" panose="02010609060101010101" pitchFamily="49" charset="-122"/>
                        </a:rPr>
                        <a:t>像</a:t>
                      </a:r>
                      <a:r>
                        <a:rPr lang="zh-CN" altLang="en-US" sz="1900" dirty="0">
                          <a:latin typeface="黑体" panose="02010609060101010101" pitchFamily="49" charset="-122"/>
                          <a:ea typeface="黑体" panose="02010609060101010101" pitchFamily="49" charset="-122"/>
                        </a:rPr>
                        <a:t>形象类</a:t>
                      </a:r>
                    </a:p>
                  </a:txBody>
                  <a:tcPr marL="121920" marR="121920" marT="45681" marB="45681"/>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zh-CN" altLang="en-US" sz="1900" dirty="0">
                          <a:latin typeface="黑体" panose="02010609060101010101" pitchFamily="49" charset="-122"/>
                          <a:ea typeface="黑体" panose="02010609060101010101" pitchFamily="49" charset="-122"/>
                        </a:rPr>
                        <a:t>√</a:t>
                      </a:r>
                    </a:p>
                  </a:txBody>
                  <a:tcPr marL="121920" marR="121920" marT="45681" marB="45681"/>
                </a:tc>
                <a:tc>
                  <a:txBody>
                    <a:bodyPr/>
                    <a:lstStyle/>
                    <a:p>
                      <a:pPr algn="ctr">
                        <a:lnSpc>
                          <a:spcPct val="150000"/>
                        </a:lnSpc>
                      </a:pPr>
                      <a:r>
                        <a:rPr lang="en-US" altLang="zh-CN" sz="1900" dirty="0">
                          <a:latin typeface="黑体" panose="02010609060101010101" pitchFamily="49" charset="-122"/>
                          <a:ea typeface="黑体" panose="02010609060101010101" pitchFamily="49" charset="-122"/>
                        </a:rPr>
                        <a:t>×</a:t>
                      </a:r>
                      <a:endParaRPr lang="zh-CN" altLang="en-US" sz="1900" dirty="0">
                        <a:latin typeface="黑体" panose="02010609060101010101" pitchFamily="49" charset="-122"/>
                        <a:ea typeface="黑体" panose="02010609060101010101" pitchFamily="49" charset="-122"/>
                      </a:endParaRPr>
                    </a:p>
                  </a:txBody>
                  <a:tcPr marL="121920" marR="121920" marT="45681" marB="45681"/>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en-US" altLang="zh-CN" sz="1900" dirty="0">
                          <a:latin typeface="黑体" panose="02010609060101010101" pitchFamily="49" charset="-122"/>
                          <a:ea typeface="黑体" panose="02010609060101010101" pitchFamily="49" charset="-122"/>
                        </a:rPr>
                        <a:t>×</a:t>
                      </a:r>
                      <a:endParaRPr lang="zh-CN" altLang="en-US" sz="1900" dirty="0">
                        <a:latin typeface="黑体" panose="02010609060101010101" pitchFamily="49" charset="-122"/>
                        <a:ea typeface="黑体" panose="02010609060101010101" pitchFamily="49" charset="-122"/>
                      </a:endParaRPr>
                    </a:p>
                  </a:txBody>
                  <a:tcPr marL="121920" marR="121920" marT="45681" marB="45681"/>
                </a:tc>
                <a:extLst>
                  <a:ext uri="{0D108BD9-81ED-4DB2-BD59-A6C34878D82A}">
                    <a16:rowId xmlns:a16="http://schemas.microsoft.com/office/drawing/2014/main" val="10003"/>
                  </a:ext>
                </a:extLst>
              </a:tr>
              <a:tr h="502770">
                <a:tc>
                  <a:txBody>
                    <a:bodyPr/>
                    <a:lstStyle/>
                    <a:p>
                      <a:pPr algn="ctr">
                        <a:lnSpc>
                          <a:spcPct val="150000"/>
                        </a:lnSpc>
                      </a:pPr>
                      <a:r>
                        <a:rPr lang="en-US" altLang="zh-CN" sz="1900" dirty="0">
                          <a:latin typeface="黑体" panose="02010609060101010101" pitchFamily="49" charset="-122"/>
                          <a:ea typeface="黑体" panose="02010609060101010101" pitchFamily="49" charset="-122"/>
                        </a:rPr>
                        <a:t>NN+W</a:t>
                      </a:r>
                      <a:endParaRPr lang="zh-CN" altLang="en-US" sz="1900" dirty="0">
                        <a:latin typeface="黑体" panose="02010609060101010101" pitchFamily="49" charset="-122"/>
                        <a:ea typeface="黑体" panose="02010609060101010101" pitchFamily="49" charset="-122"/>
                      </a:endParaRPr>
                    </a:p>
                  </a:txBody>
                  <a:tcPr marL="121920" marR="121920" marT="45681" marB="45681"/>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en-US" altLang="zh-CN" sz="1900" dirty="0">
                          <a:latin typeface="黑体" panose="02010609060101010101" pitchFamily="49" charset="-122"/>
                          <a:ea typeface="黑体" panose="02010609060101010101" pitchFamily="49" charset="-122"/>
                        </a:rPr>
                        <a:t>×</a:t>
                      </a:r>
                      <a:endParaRPr lang="zh-CN" altLang="en-US" sz="1900" dirty="0">
                        <a:latin typeface="黑体" panose="02010609060101010101" pitchFamily="49" charset="-122"/>
                        <a:ea typeface="黑体" panose="02010609060101010101" pitchFamily="49" charset="-122"/>
                      </a:endParaRPr>
                    </a:p>
                  </a:txBody>
                  <a:tcPr marL="121920" marR="121920" marT="45681" marB="45681"/>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zh-CN" altLang="en-US" sz="1900" dirty="0">
                          <a:latin typeface="黑体" panose="02010609060101010101" pitchFamily="49" charset="-122"/>
                          <a:ea typeface="黑体" panose="02010609060101010101" pitchFamily="49" charset="-122"/>
                        </a:rPr>
                        <a:t>√</a:t>
                      </a:r>
                    </a:p>
                  </a:txBody>
                  <a:tcPr marL="121920" marR="121920" marT="45681" marB="45681"/>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en-US" altLang="zh-CN" sz="1900" dirty="0">
                          <a:latin typeface="黑体" panose="02010609060101010101" pitchFamily="49" charset="-122"/>
                          <a:ea typeface="黑体" panose="02010609060101010101" pitchFamily="49" charset="-122"/>
                        </a:rPr>
                        <a:t>×</a:t>
                      </a:r>
                      <a:endParaRPr lang="zh-CN" altLang="en-US" sz="1900" dirty="0">
                        <a:latin typeface="黑体" panose="02010609060101010101" pitchFamily="49" charset="-122"/>
                        <a:ea typeface="黑体" panose="02010609060101010101" pitchFamily="49" charset="-122"/>
                      </a:endParaRPr>
                    </a:p>
                  </a:txBody>
                  <a:tcPr marL="121920" marR="121920" marT="45681" marB="45681"/>
                </a:tc>
                <a:extLst>
                  <a:ext uri="{0D108BD9-81ED-4DB2-BD59-A6C34878D82A}">
                    <a16:rowId xmlns:a16="http://schemas.microsoft.com/office/drawing/2014/main" val="10004"/>
                  </a:ext>
                </a:extLst>
              </a:tr>
            </a:tbl>
          </a:graphicData>
        </a:graphic>
      </p:graphicFrame>
      <p:sp>
        <p:nvSpPr>
          <p:cNvPr id="9" name="右箭头 10"/>
          <p:cNvSpPr>
            <a:spLocks noChangeArrowheads="1"/>
          </p:cNvSpPr>
          <p:nvPr/>
        </p:nvSpPr>
        <p:spPr bwMode="auto">
          <a:xfrm>
            <a:off x="7223125" y="5210493"/>
            <a:ext cx="290513" cy="242887"/>
          </a:xfrm>
          <a:prstGeom prst="rightArrow">
            <a:avLst>
              <a:gd name="adj1" fmla="val 50000"/>
              <a:gd name="adj2" fmla="val 50047"/>
            </a:avLst>
          </a:prstGeom>
          <a:solidFill>
            <a:schemeClr val="accent1"/>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endParaRPr lang="zh-CN" altLang="en-US" sz="1800"/>
          </a:p>
        </p:txBody>
      </p:sp>
      <p:sp>
        <p:nvSpPr>
          <p:cNvPr id="10" name="右箭头 10"/>
          <p:cNvSpPr>
            <a:spLocks noChangeArrowheads="1"/>
          </p:cNvSpPr>
          <p:nvPr/>
        </p:nvSpPr>
        <p:spPr bwMode="auto">
          <a:xfrm>
            <a:off x="7558405" y="5606733"/>
            <a:ext cx="290513" cy="242887"/>
          </a:xfrm>
          <a:prstGeom prst="rightArrow">
            <a:avLst>
              <a:gd name="adj1" fmla="val 50000"/>
              <a:gd name="adj2" fmla="val 50047"/>
            </a:avLst>
          </a:prstGeom>
          <a:solidFill>
            <a:schemeClr val="accent1"/>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endParaRPr lang="zh-CN" altLang="en-US" sz="18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r>
              <a:rPr lang="zh-CN" altLang="en-US" dirty="0"/>
              <a:t>大知识的关键：</a:t>
            </a:r>
            <a:r>
              <a:rPr lang="zh-CN" altLang="zh-CN" dirty="0"/>
              <a:t>新知识生成</a:t>
            </a:r>
            <a:endParaRPr lang="zh-CN" altLang="en-US" dirty="0"/>
          </a:p>
        </p:txBody>
      </p:sp>
      <p:sp>
        <p:nvSpPr>
          <p:cNvPr id="68611" name="内容占位符 2"/>
          <p:cNvSpPr>
            <a:spLocks noGrp="1"/>
          </p:cNvSpPr>
          <p:nvPr>
            <p:ph idx="4294967295"/>
          </p:nvPr>
        </p:nvSpPr>
        <p:spPr>
          <a:xfrm>
            <a:off x="563880" y="1597024"/>
            <a:ext cx="10515600" cy="4918075"/>
          </a:xfrm>
        </p:spPr>
        <p:txBody>
          <a:bodyPr>
            <a:normAutofit/>
          </a:bodyPr>
          <a:lstStyle/>
          <a:p>
            <a:r>
              <a:rPr lang="zh-CN" altLang="zh-CN" dirty="0"/>
              <a:t>问题求解的目标与模式识别的目标有较大</a:t>
            </a:r>
            <a:r>
              <a:rPr lang="zh-CN" altLang="zh-CN" dirty="0">
                <a:solidFill>
                  <a:srgbClr val="FF0000"/>
                </a:solidFill>
              </a:rPr>
              <a:t>差异</a:t>
            </a:r>
            <a:r>
              <a:rPr lang="zh-CN" altLang="zh-CN" dirty="0"/>
              <a:t>。</a:t>
            </a:r>
          </a:p>
          <a:p>
            <a:pPr lvl="1"/>
            <a:r>
              <a:rPr lang="zh-CN" altLang="zh-CN" dirty="0"/>
              <a:t>模式识别目标：分类（如对、错）</a:t>
            </a:r>
          </a:p>
          <a:p>
            <a:pPr lvl="1"/>
            <a:r>
              <a:rPr lang="zh-CN" altLang="zh-CN" dirty="0"/>
              <a:t>问题求解目标：方案（如规划、处方、设计等）</a:t>
            </a:r>
            <a:r>
              <a:rPr lang="zh-CN" altLang="en-US" dirty="0"/>
              <a:t>，</a:t>
            </a:r>
            <a:r>
              <a:rPr lang="zh-CN" altLang="zh-CN" dirty="0"/>
              <a:t>往往还需说明方案如何解决问题</a:t>
            </a:r>
          </a:p>
          <a:p>
            <a:pPr lvl="1">
              <a:buFont typeface="Arial" panose="020B0604020202020204" pitchFamily="34" charset="0"/>
              <a:buNone/>
            </a:pPr>
            <a:r>
              <a:rPr lang="zh-CN" altLang="zh-CN" dirty="0"/>
              <a:t>——因此，</a:t>
            </a:r>
            <a:r>
              <a:rPr lang="zh-CN" altLang="zh-CN" dirty="0">
                <a:solidFill>
                  <a:srgbClr val="FF0000"/>
                </a:solidFill>
              </a:rPr>
              <a:t>自动生成新知识</a:t>
            </a:r>
            <a:r>
              <a:rPr lang="zh-CN" altLang="zh-CN" dirty="0"/>
              <a:t>是问题求解的关键。</a:t>
            </a:r>
          </a:p>
          <a:p>
            <a:r>
              <a:rPr lang="zh-CN" altLang="zh-CN" dirty="0"/>
              <a:t>生成新知识的工具：</a:t>
            </a:r>
          </a:p>
          <a:p>
            <a:pPr lvl="1"/>
            <a:r>
              <a:rPr lang="zh-CN" altLang="zh-CN" dirty="0"/>
              <a:t>传统工具：逻辑推理、范例推理（</a:t>
            </a:r>
            <a:r>
              <a:rPr lang="en-US" altLang="zh-CN" dirty="0"/>
              <a:t>CBR</a:t>
            </a:r>
            <a:r>
              <a:rPr lang="zh-CN" altLang="zh-CN" dirty="0"/>
              <a:t>）</a:t>
            </a:r>
          </a:p>
          <a:p>
            <a:pPr lvl="1"/>
            <a:r>
              <a:rPr lang="zh-CN" altLang="zh-CN" dirty="0"/>
              <a:t>新工具：自动博弈的（如</a:t>
            </a:r>
            <a:r>
              <a:rPr lang="en-US" altLang="zh-CN" dirty="0" err="1"/>
              <a:t>AlphaGo</a:t>
            </a:r>
            <a:r>
              <a:rPr lang="zh-CN" altLang="zh-CN" dirty="0"/>
              <a:t>）、知识图谱推理（如股权发现）、综合推理</a:t>
            </a:r>
            <a:r>
              <a:rPr lang="zh-CN" altLang="en-US" dirty="0"/>
              <a:t>、统计推理（</a:t>
            </a:r>
            <a:r>
              <a:rPr lang="en-US" altLang="zh-CN" dirty="0"/>
              <a:t>IBM Watson</a:t>
            </a:r>
            <a:r>
              <a:rPr lang="zh-CN" altLang="en-US" dirty="0"/>
              <a:t>）</a:t>
            </a:r>
            <a:endParaRPr lang="en-US" altLang="zh-CN" dirty="0"/>
          </a:p>
          <a:p>
            <a:pPr lvl="1"/>
            <a:r>
              <a:rPr lang="zh-CN" altLang="en-US" dirty="0"/>
              <a:t>新进展：</a:t>
            </a:r>
            <a:r>
              <a:rPr lang="en-US" altLang="zh-CN" dirty="0">
                <a:solidFill>
                  <a:srgbClr val="FF0000"/>
                </a:solidFill>
              </a:rPr>
              <a:t>MIT AI Lab</a:t>
            </a:r>
            <a:r>
              <a:rPr lang="zh-CN" altLang="en-US" dirty="0"/>
              <a:t>：自主浏览网页进行空白知识填补的能力；</a:t>
            </a:r>
            <a:r>
              <a:rPr lang="en-US" altLang="zh-CN" dirty="0">
                <a:solidFill>
                  <a:srgbClr val="FF0000"/>
                </a:solidFill>
              </a:rPr>
              <a:t>DeepMind</a:t>
            </a:r>
            <a:r>
              <a:rPr lang="zh-CN" altLang="en-US" dirty="0"/>
              <a:t>：利用外部记忆来解决需要逻辑推理才能完成的任务</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7641"/>
            <a:ext cx="10515600" cy="721803"/>
          </a:xfrm>
        </p:spPr>
        <p:txBody>
          <a:bodyPr>
            <a:normAutofit/>
          </a:bodyPr>
          <a:lstStyle/>
          <a:p>
            <a:r>
              <a:rPr lang="zh-CN" altLang="en-US" sz="3200" b="1" dirty="0">
                <a:solidFill>
                  <a:srgbClr val="FF0000"/>
                </a:solidFill>
                <a:latin typeface="微软雅黑" panose="020B0503020204020204" pitchFamily="34" charset="-122"/>
                <a:ea typeface="微软雅黑" panose="020B0503020204020204" pitchFamily="34" charset="-122"/>
              </a:rPr>
              <a:t>人工智能发展趋势</a:t>
            </a:r>
          </a:p>
        </p:txBody>
      </p:sp>
      <p:sp>
        <p:nvSpPr>
          <p:cNvPr id="3" name="内容占位符 2"/>
          <p:cNvSpPr>
            <a:spLocks noGrp="1"/>
          </p:cNvSpPr>
          <p:nvPr>
            <p:ph idx="1"/>
          </p:nvPr>
        </p:nvSpPr>
        <p:spPr>
          <a:xfrm>
            <a:off x="852949" y="983968"/>
            <a:ext cx="10515600" cy="5490574"/>
          </a:xfrm>
        </p:spPr>
        <p:txBody>
          <a:bodyPr>
            <a:noAutofit/>
          </a:bodyPr>
          <a:lstStyle/>
          <a:p>
            <a:pPr>
              <a:lnSpc>
                <a:spcPct val="150000"/>
              </a:lnSpc>
            </a:pPr>
            <a:r>
              <a:rPr lang="zh-CN" altLang="zh-CN" sz="2400" b="1" dirty="0">
                <a:latin typeface="微软雅黑" panose="020B0503020204020204" pitchFamily="34" charset="-122"/>
                <a:ea typeface="微软雅黑" panose="020B0503020204020204" pitchFamily="34" charset="-122"/>
              </a:rPr>
              <a:t>从专用智能到</a:t>
            </a:r>
            <a:r>
              <a:rPr lang="zh-CN" altLang="zh-CN" sz="2400" b="1" dirty="0">
                <a:solidFill>
                  <a:srgbClr val="FF0000"/>
                </a:solidFill>
                <a:latin typeface="微软雅黑" panose="020B0503020204020204" pitchFamily="34" charset="-122"/>
                <a:ea typeface="微软雅黑" panose="020B0503020204020204" pitchFamily="34" charset="-122"/>
              </a:rPr>
              <a:t>通用智能</a:t>
            </a:r>
            <a:endParaRPr lang="en-US" altLang="zh-CN" sz="24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zh-CN" sz="2400" b="1" dirty="0">
                <a:latin typeface="微软雅黑" panose="020B0503020204020204" pitchFamily="34" charset="-122"/>
                <a:ea typeface="微软雅黑" panose="020B0503020204020204" pitchFamily="34" charset="-122"/>
              </a:rPr>
              <a:t>从机器智能到</a:t>
            </a:r>
            <a:r>
              <a:rPr lang="zh-CN" altLang="zh-CN" sz="2400" b="1" dirty="0">
                <a:solidFill>
                  <a:srgbClr val="FF0000"/>
                </a:solidFill>
                <a:latin typeface="微软雅黑" panose="020B0503020204020204" pitchFamily="34" charset="-122"/>
                <a:ea typeface="微软雅黑" panose="020B0503020204020204" pitchFamily="34" charset="-122"/>
              </a:rPr>
              <a:t>人机混合智能</a:t>
            </a:r>
            <a:r>
              <a:rPr lang="zh-CN" altLang="en-US" sz="2400" b="1" dirty="0">
                <a:latin typeface="微软雅黑" panose="020B0503020204020204" pitchFamily="34" charset="-122"/>
                <a:ea typeface="微软雅黑" panose="020B0503020204020204" pitchFamily="34" charset="-122"/>
              </a:rPr>
              <a:t>（类脑计划）</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zh-CN" sz="2400" b="1" dirty="0">
                <a:latin typeface="微软雅黑" panose="020B0503020204020204" pitchFamily="34" charset="-122"/>
                <a:ea typeface="微软雅黑" panose="020B0503020204020204" pitchFamily="34" charset="-122"/>
              </a:rPr>
              <a:t>从“人工</a:t>
            </a:r>
            <a:r>
              <a:rPr lang="en-US" altLang="zh-CN" sz="2400" b="1" dirty="0">
                <a:latin typeface="微软雅黑" panose="020B0503020204020204" pitchFamily="34" charset="-122"/>
                <a:ea typeface="微软雅黑" panose="020B0503020204020204" pitchFamily="34" charset="-122"/>
              </a:rPr>
              <a:t>+</a:t>
            </a:r>
            <a:r>
              <a:rPr lang="zh-CN" altLang="zh-CN" sz="2400" b="1" dirty="0">
                <a:latin typeface="微软雅黑" panose="020B0503020204020204" pitchFamily="34" charset="-122"/>
                <a:ea typeface="微软雅黑" panose="020B0503020204020204" pitchFamily="34" charset="-122"/>
              </a:rPr>
              <a:t>智能”到</a:t>
            </a:r>
            <a:r>
              <a:rPr lang="zh-CN" altLang="zh-CN" sz="2400" b="1" dirty="0">
                <a:solidFill>
                  <a:srgbClr val="FF0000"/>
                </a:solidFill>
                <a:latin typeface="微软雅黑" panose="020B0503020204020204" pitchFamily="34" charset="-122"/>
                <a:ea typeface="微软雅黑" panose="020B0503020204020204" pitchFamily="34" charset="-122"/>
              </a:rPr>
              <a:t>自主智能</a:t>
            </a:r>
            <a:r>
              <a:rPr lang="zh-CN" altLang="zh-CN" sz="2400" b="1" dirty="0">
                <a:latin typeface="微软雅黑" panose="020B0503020204020204" pitchFamily="34" charset="-122"/>
                <a:ea typeface="微软雅黑" panose="020B0503020204020204" pitchFamily="34" charset="-122"/>
              </a:rPr>
              <a:t>系统</a:t>
            </a:r>
            <a:r>
              <a:rPr lang="zh-CN" altLang="en-US"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AlphaZero</a:t>
            </a:r>
            <a:r>
              <a:rPr lang="zh-CN" altLang="en-US"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AutoML</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zh-CN" sz="2400" b="1" dirty="0">
                <a:latin typeface="微软雅黑" panose="020B0503020204020204" pitchFamily="34" charset="-122"/>
                <a:ea typeface="微软雅黑" panose="020B0503020204020204" pitchFamily="34" charset="-122"/>
              </a:rPr>
              <a:t>人工智能</a:t>
            </a:r>
            <a:r>
              <a:rPr lang="zh-CN" altLang="zh-CN" sz="2400" b="1" dirty="0">
                <a:solidFill>
                  <a:srgbClr val="FF0000"/>
                </a:solidFill>
                <a:latin typeface="微软雅黑" panose="020B0503020204020204" pitchFamily="34" charset="-122"/>
                <a:ea typeface="微软雅黑" panose="020B0503020204020204" pitchFamily="34" charset="-122"/>
              </a:rPr>
              <a:t>产业</a:t>
            </a:r>
            <a:r>
              <a:rPr lang="zh-CN" altLang="zh-CN" sz="2400" b="1" dirty="0">
                <a:latin typeface="微软雅黑" panose="020B0503020204020204" pitchFamily="34" charset="-122"/>
                <a:ea typeface="微软雅黑" panose="020B0503020204020204" pitchFamily="34" charset="-122"/>
              </a:rPr>
              <a:t>将蓬勃发展</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zh-CN" sz="2400" b="1" dirty="0">
                <a:latin typeface="微软雅黑" panose="020B0503020204020204" pitchFamily="34" charset="-122"/>
                <a:ea typeface="微软雅黑" panose="020B0503020204020204" pitchFamily="34" charset="-122"/>
              </a:rPr>
              <a:t>世界将进入普惠型</a:t>
            </a:r>
            <a:r>
              <a:rPr lang="zh-CN" altLang="zh-CN" sz="2400" b="1" dirty="0">
                <a:solidFill>
                  <a:srgbClr val="FF0000"/>
                </a:solidFill>
                <a:latin typeface="微软雅黑" panose="020B0503020204020204" pitchFamily="34" charset="-122"/>
                <a:ea typeface="微软雅黑" panose="020B0503020204020204" pitchFamily="34" charset="-122"/>
              </a:rPr>
              <a:t>智能社会</a:t>
            </a:r>
            <a:r>
              <a:rPr lang="zh-CN" altLang="en-US" sz="2400" b="1" dirty="0">
                <a:latin typeface="微软雅黑" panose="020B0503020204020204" pitchFamily="34" charset="-122"/>
                <a:ea typeface="微软雅黑" panose="020B0503020204020204" pitchFamily="34" charset="-122"/>
              </a:rPr>
              <a:t>（人工智能</a:t>
            </a: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zh-CN" sz="2400" b="1" dirty="0">
                <a:latin typeface="微软雅黑" panose="020B0503020204020204" pitchFamily="34" charset="-122"/>
                <a:ea typeface="微软雅黑" panose="020B0503020204020204" pitchFamily="34" charset="-122"/>
              </a:rPr>
              <a:t>人工智能的</a:t>
            </a:r>
            <a:r>
              <a:rPr lang="zh-CN" altLang="zh-CN" sz="2400" b="1" dirty="0">
                <a:solidFill>
                  <a:srgbClr val="FF0000"/>
                </a:solidFill>
                <a:latin typeface="微软雅黑" panose="020B0503020204020204" pitchFamily="34" charset="-122"/>
                <a:ea typeface="微软雅黑" panose="020B0503020204020204" pitchFamily="34" charset="-122"/>
              </a:rPr>
              <a:t>法律法规</a:t>
            </a:r>
            <a:r>
              <a:rPr lang="zh-CN" altLang="zh-CN" sz="2400" b="1" dirty="0">
                <a:latin typeface="微软雅黑" panose="020B0503020204020204" pitchFamily="34" charset="-122"/>
                <a:ea typeface="微软雅黑" panose="020B0503020204020204" pitchFamily="34" charset="-122"/>
              </a:rPr>
              <a:t>将更为健全</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zh-CN" sz="2400" b="1" dirty="0">
                <a:latin typeface="微软雅黑" panose="020B0503020204020204" pitchFamily="34" charset="-122"/>
                <a:ea typeface="微软雅黑" panose="020B0503020204020204" pitchFamily="34" charset="-122"/>
              </a:rPr>
              <a:t>人工智能将成为更多</a:t>
            </a:r>
            <a:r>
              <a:rPr lang="zh-CN" altLang="zh-CN" sz="2400" b="1" dirty="0">
                <a:solidFill>
                  <a:srgbClr val="FF0000"/>
                </a:solidFill>
                <a:latin typeface="微软雅黑" panose="020B0503020204020204" pitchFamily="34" charset="-122"/>
                <a:ea typeface="微软雅黑" panose="020B0503020204020204" pitchFamily="34" charset="-122"/>
              </a:rPr>
              <a:t>国家的战略</a:t>
            </a:r>
            <a:r>
              <a:rPr lang="zh-CN" altLang="zh-CN" sz="2400" b="1" dirty="0">
                <a:latin typeface="微软雅黑" panose="020B0503020204020204" pitchFamily="34" charset="-122"/>
                <a:ea typeface="微软雅黑" panose="020B0503020204020204" pitchFamily="34" charset="-122"/>
              </a:rPr>
              <a:t>选择</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zh-CN" sz="2400" b="1" dirty="0">
                <a:solidFill>
                  <a:srgbClr val="FF0000"/>
                </a:solidFill>
                <a:latin typeface="微软雅黑" panose="020B0503020204020204" pitchFamily="34" charset="-122"/>
                <a:ea typeface="微软雅黑" panose="020B0503020204020204" pitchFamily="34" charset="-122"/>
              </a:rPr>
              <a:t>人工智能教育</a:t>
            </a:r>
            <a:r>
              <a:rPr lang="zh-CN" altLang="zh-CN" sz="2400" b="1" dirty="0">
                <a:latin typeface="微软雅黑" panose="020B0503020204020204" pitchFamily="34" charset="-122"/>
                <a:ea typeface="微软雅黑" panose="020B0503020204020204" pitchFamily="34" charset="-122"/>
              </a:rPr>
              <a:t>将会全面普及</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组合 13"/>
          <p:cNvGrpSpPr/>
          <p:nvPr/>
        </p:nvGrpSpPr>
        <p:grpSpPr bwMode="auto">
          <a:xfrm>
            <a:off x="2447925" y="2501900"/>
            <a:ext cx="7296150" cy="981075"/>
            <a:chOff x="0" y="135717"/>
            <a:chExt cx="4331070" cy="582450"/>
          </a:xfrm>
        </p:grpSpPr>
        <p:sp>
          <p:nvSpPr>
            <p:cNvPr id="49159" name="任意多边形 45"/>
            <p:cNvSpPr/>
            <p:nvPr/>
          </p:nvSpPr>
          <p:spPr bwMode="auto">
            <a:xfrm>
              <a:off x="21207" y="616567"/>
              <a:ext cx="1307927" cy="101600"/>
            </a:xfrm>
            <a:custGeom>
              <a:avLst/>
              <a:gdLst>
                <a:gd name="T0" fmla="*/ 0 w 1307927"/>
                <a:gd name="T1" fmla="*/ 0 h 101600"/>
                <a:gd name="T2" fmla="*/ 1223454 w 1307927"/>
                <a:gd name="T3" fmla="*/ 0 h 101600"/>
                <a:gd name="T4" fmla="*/ 1307927 w 1307927"/>
                <a:gd name="T5" fmla="*/ 101600 h 101600"/>
                <a:gd name="T6" fmla="*/ 0 w 1307927"/>
                <a:gd name="T7" fmla="*/ 101600 h 101600"/>
                <a:gd name="T8" fmla="*/ 0 w 1307927"/>
                <a:gd name="T9" fmla="*/ 0 h 101600"/>
                <a:gd name="T10" fmla="*/ 0 60000 65536"/>
                <a:gd name="T11" fmla="*/ 0 60000 65536"/>
                <a:gd name="T12" fmla="*/ 0 60000 65536"/>
                <a:gd name="T13" fmla="*/ 0 60000 65536"/>
                <a:gd name="T14" fmla="*/ 0 60000 65536"/>
                <a:gd name="T15" fmla="*/ 0 w 1307927"/>
                <a:gd name="T16" fmla="*/ 0 h 101600"/>
                <a:gd name="T17" fmla="*/ 1307927 w 1307927"/>
                <a:gd name="T18" fmla="*/ 101600 h 101600"/>
              </a:gdLst>
              <a:ahLst/>
              <a:cxnLst>
                <a:cxn ang="T10">
                  <a:pos x="T0" y="T1"/>
                </a:cxn>
                <a:cxn ang="T11">
                  <a:pos x="T2" y="T3"/>
                </a:cxn>
                <a:cxn ang="T12">
                  <a:pos x="T4" y="T5"/>
                </a:cxn>
                <a:cxn ang="T13">
                  <a:pos x="T6" y="T7"/>
                </a:cxn>
                <a:cxn ang="T14">
                  <a:pos x="T8" y="T9"/>
                </a:cxn>
              </a:cxnLst>
              <a:rect l="T15" t="T16" r="T17" b="T18"/>
              <a:pathLst>
                <a:path w="1307927" h="101600">
                  <a:moveTo>
                    <a:pt x="0" y="0"/>
                  </a:moveTo>
                  <a:lnTo>
                    <a:pt x="1223454" y="0"/>
                  </a:lnTo>
                  <a:lnTo>
                    <a:pt x="1307927" y="101600"/>
                  </a:lnTo>
                  <a:lnTo>
                    <a:pt x="0" y="101600"/>
                  </a:lnTo>
                  <a:lnTo>
                    <a:pt x="0" y="0"/>
                  </a:lnTo>
                  <a:close/>
                </a:path>
              </a:pathLst>
            </a:custGeom>
            <a:solidFill>
              <a:srgbClr val="E5AA57"/>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9160" name="任意多边形 126"/>
            <p:cNvSpPr/>
            <p:nvPr/>
          </p:nvSpPr>
          <p:spPr bwMode="auto">
            <a:xfrm>
              <a:off x="1439654" y="616567"/>
              <a:ext cx="2891416" cy="101600"/>
            </a:xfrm>
            <a:custGeom>
              <a:avLst/>
              <a:gdLst>
                <a:gd name="T0" fmla="*/ 0 w 2891416"/>
                <a:gd name="T1" fmla="*/ 0 h 101600"/>
                <a:gd name="T2" fmla="*/ 2891416 w 2891416"/>
                <a:gd name="T3" fmla="*/ 0 h 101600"/>
                <a:gd name="T4" fmla="*/ 2891416 w 2891416"/>
                <a:gd name="T5" fmla="*/ 101600 h 101600"/>
                <a:gd name="T6" fmla="*/ 84473 w 2891416"/>
                <a:gd name="T7" fmla="*/ 101600 h 101600"/>
                <a:gd name="T8" fmla="*/ 0 w 2891416"/>
                <a:gd name="T9" fmla="*/ 0 h 101600"/>
                <a:gd name="T10" fmla="*/ 0 60000 65536"/>
                <a:gd name="T11" fmla="*/ 0 60000 65536"/>
                <a:gd name="T12" fmla="*/ 0 60000 65536"/>
                <a:gd name="T13" fmla="*/ 0 60000 65536"/>
                <a:gd name="T14" fmla="*/ 0 60000 65536"/>
                <a:gd name="T15" fmla="*/ 0 w 2891416"/>
                <a:gd name="T16" fmla="*/ 0 h 101600"/>
                <a:gd name="T17" fmla="*/ 2891416 w 2891416"/>
                <a:gd name="T18" fmla="*/ 101600 h 101600"/>
              </a:gdLst>
              <a:ahLst/>
              <a:cxnLst>
                <a:cxn ang="T10">
                  <a:pos x="T0" y="T1"/>
                </a:cxn>
                <a:cxn ang="T11">
                  <a:pos x="T2" y="T3"/>
                </a:cxn>
                <a:cxn ang="T12">
                  <a:pos x="T4" y="T5"/>
                </a:cxn>
                <a:cxn ang="T13">
                  <a:pos x="T6" y="T7"/>
                </a:cxn>
                <a:cxn ang="T14">
                  <a:pos x="T8" y="T9"/>
                </a:cxn>
              </a:cxnLst>
              <a:rect l="T15" t="T16" r="T17" b="T18"/>
              <a:pathLst>
                <a:path w="2891416" h="101600">
                  <a:moveTo>
                    <a:pt x="0" y="0"/>
                  </a:moveTo>
                  <a:lnTo>
                    <a:pt x="2891416" y="0"/>
                  </a:lnTo>
                  <a:lnTo>
                    <a:pt x="2891416" y="101600"/>
                  </a:lnTo>
                  <a:lnTo>
                    <a:pt x="84473" y="101600"/>
                  </a:lnTo>
                  <a:lnTo>
                    <a:pt x="0" y="0"/>
                  </a:lnTo>
                  <a:close/>
                </a:path>
              </a:pathLst>
            </a:custGeom>
            <a:solidFill>
              <a:srgbClr val="0176AB"/>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9161" name="文本框 69"/>
            <p:cNvSpPr txBox="1">
              <a:spLocks noChangeArrowheads="1"/>
            </p:cNvSpPr>
            <p:nvPr/>
          </p:nvSpPr>
          <p:spPr bwMode="auto">
            <a:xfrm>
              <a:off x="1591673" y="135717"/>
              <a:ext cx="2568758" cy="42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000" b="1" dirty="0">
                  <a:solidFill>
                    <a:srgbClr val="262626"/>
                  </a:solidFill>
                  <a:latin typeface="微软雅黑" panose="020B0503020204020204" pitchFamily="34" charset="-122"/>
                  <a:ea typeface="微软雅黑" panose="020B0503020204020204" pitchFamily="34" charset="-122"/>
                </a:rPr>
                <a:t>人工智能</a:t>
              </a:r>
              <a:r>
                <a:rPr lang="en-US" altLang="zh-CN" sz="4000" b="1" dirty="0">
                  <a:solidFill>
                    <a:srgbClr val="262626"/>
                  </a:solidFill>
                  <a:latin typeface="微软雅黑" panose="020B0503020204020204" pitchFamily="34" charset="-122"/>
                  <a:ea typeface="微软雅黑" panose="020B0503020204020204" pitchFamily="34" charset="-122"/>
                </a:rPr>
                <a:t>3.0</a:t>
              </a:r>
              <a:endParaRPr lang="zh-CN" altLang="zh-CN" sz="4000" b="1" dirty="0">
                <a:solidFill>
                  <a:srgbClr val="262626"/>
                </a:solidFill>
                <a:latin typeface="微软雅黑" panose="020B0503020204020204" pitchFamily="34" charset="-122"/>
                <a:ea typeface="微软雅黑" panose="020B0503020204020204" pitchFamily="34" charset="-122"/>
              </a:endParaRPr>
            </a:p>
          </p:txBody>
        </p:sp>
        <p:sp>
          <p:nvSpPr>
            <p:cNvPr id="49162" name="文本框 69"/>
            <p:cNvSpPr txBox="1">
              <a:spLocks noChangeArrowheads="1"/>
            </p:cNvSpPr>
            <p:nvPr/>
          </p:nvSpPr>
          <p:spPr bwMode="auto">
            <a:xfrm>
              <a:off x="0" y="146159"/>
              <a:ext cx="1329134" cy="456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zh-CN" sz="4400" b="1">
                  <a:solidFill>
                    <a:srgbClr val="262626"/>
                  </a:solidFill>
                  <a:latin typeface="微软雅黑" panose="020B0503020204020204" pitchFamily="34" charset="-122"/>
                  <a:ea typeface="微软雅黑" panose="020B0503020204020204" pitchFamily="34" charset="-122"/>
                </a:rPr>
                <a:t>第</a:t>
              </a:r>
              <a:r>
                <a:rPr lang="zh-CN" altLang="en-US" sz="4400" b="1">
                  <a:solidFill>
                    <a:srgbClr val="262626"/>
                  </a:solidFill>
                  <a:latin typeface="微软雅黑" panose="020B0503020204020204" pitchFamily="34" charset="-122"/>
                  <a:ea typeface="微软雅黑" panose="020B0503020204020204" pitchFamily="34" charset="-122"/>
                </a:rPr>
                <a:t>三</a:t>
              </a:r>
              <a:r>
                <a:rPr lang="zh-CN" altLang="zh-CN" sz="4400" b="1">
                  <a:solidFill>
                    <a:srgbClr val="262626"/>
                  </a:solidFill>
                  <a:latin typeface="微软雅黑" panose="020B0503020204020204" pitchFamily="34" charset="-122"/>
                  <a:ea typeface="微软雅黑" panose="020B0503020204020204" pitchFamily="34" charset="-122"/>
                </a:rPr>
                <a:t>节</a:t>
              </a:r>
            </a:p>
          </p:txBody>
        </p:sp>
      </p:grpSp>
      <p:sp>
        <p:nvSpPr>
          <p:cNvPr id="49155" name="矩形 47"/>
          <p:cNvSpPr>
            <a:spLocks noChangeArrowheads="1"/>
          </p:cNvSpPr>
          <p:nvPr/>
        </p:nvSpPr>
        <p:spPr bwMode="auto">
          <a:xfrm>
            <a:off x="5129213" y="3590925"/>
            <a:ext cx="38115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en-US" altLang="zh-CN" sz="2400" dirty="0">
                <a:solidFill>
                  <a:srgbClr val="262626"/>
                </a:solidFill>
                <a:latin typeface="微软雅黑" panose="020B0503020204020204" pitchFamily="34" charset="-122"/>
                <a:ea typeface="微软雅黑" panose="020B0503020204020204" pitchFamily="34" charset="-122"/>
              </a:rPr>
              <a:t>AI</a:t>
            </a:r>
            <a:r>
              <a:rPr lang="zh-CN" altLang="en-US" sz="2400" dirty="0">
                <a:solidFill>
                  <a:srgbClr val="262626"/>
                </a:solidFill>
                <a:latin typeface="微软雅黑" panose="020B0503020204020204" pitchFamily="34" charset="-122"/>
                <a:ea typeface="微软雅黑" panose="020B0503020204020204" pitchFamily="34" charset="-122"/>
              </a:rPr>
              <a:t>技术的新特征</a:t>
            </a:r>
            <a:endParaRPr lang="zh-CN" altLang="zh-CN" sz="2400" dirty="0">
              <a:solidFill>
                <a:srgbClr val="262626"/>
              </a:solidFill>
              <a:latin typeface="微软雅黑" panose="020B0503020204020204" pitchFamily="34" charset="-122"/>
              <a:ea typeface="微软雅黑" panose="020B0503020204020204" pitchFamily="34" charset="-122"/>
            </a:endParaRPr>
          </a:p>
          <a:p>
            <a:pPr eaLnBrk="1" hangingPunct="1">
              <a:lnSpc>
                <a:spcPct val="100000"/>
              </a:lnSpc>
              <a:spcBef>
                <a:spcPct val="0"/>
              </a:spcBef>
            </a:pPr>
            <a:endParaRPr lang="zh-CN" altLang="en-US" sz="2400" dirty="0">
              <a:solidFill>
                <a:srgbClr val="262626"/>
              </a:solidFill>
              <a:latin typeface="微软雅黑" panose="020B0503020204020204" pitchFamily="34" charset="-122"/>
              <a:ea typeface="微软雅黑" panose="020B0503020204020204" pitchFamily="34" charset="-122"/>
            </a:endParaRPr>
          </a:p>
        </p:txBody>
      </p:sp>
      <p:sp>
        <p:nvSpPr>
          <p:cNvPr id="49156" name="矩形 50"/>
          <p:cNvSpPr>
            <a:spLocks noChangeArrowheads="1"/>
          </p:cNvSpPr>
          <p:nvPr/>
        </p:nvSpPr>
        <p:spPr bwMode="auto">
          <a:xfrm>
            <a:off x="5129213" y="4122738"/>
            <a:ext cx="4919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en-US" altLang="zh-CN" sz="2400" dirty="0">
                <a:solidFill>
                  <a:srgbClr val="262626"/>
                </a:solidFill>
                <a:latin typeface="微软雅黑" panose="020B0503020204020204" pitchFamily="34" charset="-122"/>
                <a:ea typeface="微软雅黑" panose="020B0503020204020204" pitchFamily="34" charset="-122"/>
              </a:rPr>
              <a:t>AI</a:t>
            </a:r>
            <a:r>
              <a:rPr lang="zh-CN" altLang="en-US" sz="2400" dirty="0">
                <a:solidFill>
                  <a:srgbClr val="262626"/>
                </a:solidFill>
                <a:latin typeface="微软雅黑" panose="020B0503020204020204" pitchFamily="34" charset="-122"/>
                <a:ea typeface="微软雅黑" panose="020B0503020204020204" pitchFamily="34" charset="-122"/>
              </a:rPr>
              <a:t>走向</a:t>
            </a:r>
            <a:r>
              <a:rPr lang="en-US" altLang="zh-CN" sz="2400" dirty="0">
                <a:solidFill>
                  <a:srgbClr val="262626"/>
                </a:solidFill>
                <a:latin typeface="微软雅黑" panose="020B0503020204020204" pitchFamily="34" charset="-122"/>
                <a:ea typeface="微软雅黑" panose="020B0503020204020204" pitchFamily="34" charset="-122"/>
              </a:rPr>
              <a:t>3.0</a:t>
            </a:r>
            <a:endParaRPr lang="zh-CN" altLang="zh-CN" sz="2400" dirty="0">
              <a:solidFill>
                <a:srgbClr val="262626"/>
              </a:solidFill>
              <a:latin typeface="微软雅黑" panose="020B0503020204020204" pitchFamily="34" charset="-122"/>
              <a:ea typeface="微软雅黑" panose="020B0503020204020204" pitchFamily="34" charset="-122"/>
            </a:endParaRPr>
          </a:p>
        </p:txBody>
      </p:sp>
      <p:sp>
        <p:nvSpPr>
          <p:cNvPr id="49157" name="矩形 50"/>
          <p:cNvSpPr>
            <a:spLocks noChangeArrowheads="1"/>
          </p:cNvSpPr>
          <p:nvPr/>
        </p:nvSpPr>
        <p:spPr bwMode="auto">
          <a:xfrm>
            <a:off x="5132388" y="4641850"/>
            <a:ext cx="364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zh-CN" altLang="en-US" sz="2400" dirty="0">
                <a:solidFill>
                  <a:srgbClr val="262626"/>
                </a:solidFill>
                <a:latin typeface="微软雅黑" panose="020B0503020204020204" pitchFamily="34" charset="-122"/>
                <a:ea typeface="微软雅黑" panose="020B0503020204020204" pitchFamily="34" charset="-122"/>
              </a:rPr>
              <a:t>认知计算</a:t>
            </a:r>
          </a:p>
        </p:txBody>
      </p:sp>
      <p:sp>
        <p:nvSpPr>
          <p:cNvPr id="49158" name="矩形 50"/>
          <p:cNvSpPr>
            <a:spLocks noChangeArrowheads="1"/>
          </p:cNvSpPr>
          <p:nvPr/>
        </p:nvSpPr>
        <p:spPr bwMode="auto">
          <a:xfrm>
            <a:off x="5132388" y="5129213"/>
            <a:ext cx="364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en-US" altLang="zh-CN" sz="2400" dirty="0">
                <a:solidFill>
                  <a:srgbClr val="262626"/>
                </a:solidFill>
                <a:latin typeface="微软雅黑" panose="020B0503020204020204" pitchFamily="34" charset="-122"/>
                <a:ea typeface="微软雅黑" panose="020B0503020204020204" pitchFamily="34" charset="-122"/>
              </a:rPr>
              <a:t>AI3.0</a:t>
            </a:r>
            <a:r>
              <a:rPr lang="zh-CN" altLang="en-US" sz="2400" dirty="0">
                <a:solidFill>
                  <a:srgbClr val="262626"/>
                </a:solidFill>
                <a:latin typeface="微软雅黑" panose="020B0503020204020204" pitchFamily="34" charset="-122"/>
                <a:ea typeface="微软雅黑" panose="020B0503020204020204" pitchFamily="34" charset="-122"/>
              </a:rPr>
              <a:t>面对的挑战</a:t>
            </a:r>
          </a:p>
        </p:txBody>
      </p:sp>
      <p:sp>
        <p:nvSpPr>
          <p:cNvPr id="11" name="右箭头 10"/>
          <p:cNvSpPr/>
          <p:nvPr/>
        </p:nvSpPr>
        <p:spPr>
          <a:xfrm rot="10800000">
            <a:off x="8531442" y="4612005"/>
            <a:ext cx="1131570" cy="518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认知计算</a:t>
            </a:r>
          </a:p>
        </p:txBody>
      </p:sp>
      <p:sp>
        <p:nvSpPr>
          <p:cNvPr id="3" name="内容占位符 11"/>
          <p:cNvSpPr txBox="1"/>
          <p:nvPr/>
        </p:nvSpPr>
        <p:spPr>
          <a:xfrm>
            <a:off x="609600" y="3065465"/>
            <a:ext cx="10725151" cy="32896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latin typeface="黑体" panose="02010609060101010101" pitchFamily="49" charset="-122"/>
                <a:ea typeface="黑体" panose="02010609060101010101" pitchFamily="49" charset="-122"/>
              </a:rPr>
              <a:t>认知计算是指一种能够规模化学习、有目的推理、并与人类自然交互的系统。它们不需要事先精确地编程，而是从与人类的</a:t>
            </a:r>
            <a:r>
              <a:rPr lang="zh-CN" altLang="en-US" sz="2000" dirty="0">
                <a:solidFill>
                  <a:srgbClr val="FF0000"/>
                </a:solidFill>
                <a:latin typeface="黑体" panose="02010609060101010101" pitchFamily="49" charset="-122"/>
                <a:ea typeface="黑体" panose="02010609060101010101" pitchFamily="49" charset="-122"/>
              </a:rPr>
              <a:t>交互</a:t>
            </a:r>
            <a:r>
              <a:rPr lang="zh-CN" altLang="en-US" sz="2000" dirty="0">
                <a:latin typeface="黑体" panose="02010609060101010101" pitchFamily="49" charset="-122"/>
                <a:ea typeface="黑体" panose="02010609060101010101" pitchFamily="49" charset="-122"/>
              </a:rPr>
              <a:t>、与环境之间的</a:t>
            </a:r>
            <a:r>
              <a:rPr lang="zh-CN" altLang="en-US" sz="2000" dirty="0">
                <a:solidFill>
                  <a:srgbClr val="FF0000"/>
                </a:solidFill>
                <a:latin typeface="黑体" panose="02010609060101010101" pitchFamily="49" charset="-122"/>
                <a:ea typeface="黑体" panose="02010609060101010101" pitchFamily="49" charset="-122"/>
              </a:rPr>
              <a:t>互动</a:t>
            </a:r>
            <a:r>
              <a:rPr lang="zh-CN" altLang="en-US" sz="2000" dirty="0">
                <a:latin typeface="黑体" panose="02010609060101010101" pitchFamily="49" charset="-122"/>
                <a:ea typeface="黑体" panose="02010609060101010101" pitchFamily="49" charset="-122"/>
              </a:rPr>
              <a:t>中</a:t>
            </a:r>
            <a:r>
              <a:rPr lang="zh-CN" altLang="en-US" sz="2000" dirty="0">
                <a:solidFill>
                  <a:srgbClr val="FF0000"/>
                </a:solidFill>
                <a:latin typeface="黑体" panose="02010609060101010101" pitchFamily="49" charset="-122"/>
                <a:ea typeface="黑体" panose="02010609060101010101" pitchFamily="49" charset="-122"/>
              </a:rPr>
              <a:t>学习和推理</a:t>
            </a:r>
            <a:endParaRPr lang="en-US" altLang="zh-CN" sz="2000" dirty="0">
              <a:solidFill>
                <a:srgbClr val="FF0000"/>
              </a:solidFill>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认知系统是概率性的。认知系统不仅能回答大量的问题，还能对更加复杂（且有意义）的数据提出</a:t>
            </a:r>
            <a:r>
              <a:rPr lang="zh-CN" altLang="en-US" sz="2000" dirty="0">
                <a:solidFill>
                  <a:srgbClr val="FF0000"/>
                </a:solidFill>
                <a:latin typeface="黑体" panose="02010609060101010101" pitchFamily="49" charset="-122"/>
                <a:ea typeface="黑体" panose="02010609060101010101" pitchFamily="49" charset="-122"/>
              </a:rPr>
              <a:t>假说、推理论述和建议</a:t>
            </a:r>
          </a:p>
          <a:p>
            <a:r>
              <a:rPr lang="zh-CN" altLang="en-US" sz="2000" dirty="0">
                <a:latin typeface="黑体" panose="02010609060101010101" pitchFamily="49" charset="-122"/>
                <a:ea typeface="黑体" panose="02010609060101010101" pitchFamily="49" charset="-122"/>
              </a:rPr>
              <a:t>认知系统能</a:t>
            </a:r>
            <a:r>
              <a:rPr lang="zh-CN" altLang="en-US" sz="2000" dirty="0">
                <a:solidFill>
                  <a:srgbClr val="FF0000"/>
                </a:solidFill>
                <a:latin typeface="黑体" panose="02010609060101010101" pitchFamily="49" charset="-122"/>
                <a:ea typeface="黑体" panose="02010609060101010101" pitchFamily="49" charset="-122"/>
              </a:rPr>
              <a:t>理解「非结构化」的数据</a:t>
            </a:r>
            <a:r>
              <a:rPr lang="zh-CN" altLang="en-US" sz="2000" dirty="0">
                <a:latin typeface="黑体" panose="02010609060101010101" pitchFamily="49" charset="-122"/>
                <a:ea typeface="黑体" panose="02010609060101010101" pitchFamily="49" charset="-122"/>
              </a:rPr>
              <a:t>（全世界数据的</a:t>
            </a:r>
            <a:r>
              <a:rPr lang="en-US" altLang="zh-CN" sz="2000" dirty="0">
                <a:latin typeface="黑体" panose="02010609060101010101" pitchFamily="49" charset="-122"/>
                <a:ea typeface="黑体" panose="02010609060101010101" pitchFamily="49" charset="-122"/>
              </a:rPr>
              <a:t>80% </a:t>
            </a:r>
            <a:r>
              <a:rPr lang="zh-CN" altLang="en-US" sz="2000" dirty="0">
                <a:latin typeface="黑体" panose="02010609060101010101" pitchFamily="49" charset="-122"/>
                <a:ea typeface="黑体" panose="02010609060101010101" pitchFamily="49" charset="-122"/>
              </a:rPr>
              <a:t>），这使得它们能够跟上现代世界巨量、复杂和不可预测的信息</a:t>
            </a:r>
          </a:p>
          <a:p>
            <a:r>
              <a:rPr lang="zh-CN" altLang="en-US" sz="2000" dirty="0">
                <a:latin typeface="黑体" panose="02010609060101010101" pitchFamily="49" charset="-122"/>
                <a:ea typeface="黑体" panose="02010609060101010101" pitchFamily="49" charset="-122"/>
              </a:rPr>
              <a:t>认知计算的成功</a:t>
            </a:r>
            <a:r>
              <a:rPr lang="zh-CN" altLang="en-US" sz="2000" dirty="0">
                <a:solidFill>
                  <a:srgbClr val="FF0000"/>
                </a:solidFill>
                <a:latin typeface="黑体" panose="02010609060101010101" pitchFamily="49" charset="-122"/>
                <a:ea typeface="黑体" panose="02010609060101010101" pitchFamily="49" charset="-122"/>
              </a:rPr>
              <a:t>并不以图灵测试或模拟人类的能力</a:t>
            </a:r>
            <a:r>
              <a:rPr lang="zh-CN" altLang="en-US" sz="2000" dirty="0">
                <a:latin typeface="黑体" panose="02010609060101010101" pitchFamily="49" charset="-122"/>
                <a:ea typeface="黑体" panose="02010609060101010101" pitchFamily="49" charset="-122"/>
              </a:rPr>
              <a:t>作为判断标准。它的标准更加实际，例如投资报酬率、新的市场机会、治疗疾病和拯救生命</a:t>
            </a:r>
          </a:p>
          <a:p>
            <a:r>
              <a:rPr lang="zh-CN" altLang="en-US" sz="2000" dirty="0">
                <a:latin typeface="黑体" panose="02010609060101010101" pitchFamily="49" charset="-122"/>
                <a:ea typeface="黑体" panose="02010609060101010101" pitchFamily="49" charset="-122"/>
              </a:rPr>
              <a:t>新的「</a:t>
            </a:r>
            <a:r>
              <a:rPr lang="zh-CN" altLang="en-US" sz="2000" dirty="0">
                <a:solidFill>
                  <a:srgbClr val="FF0000"/>
                </a:solidFill>
                <a:latin typeface="黑体" panose="02010609060101010101" pitchFamily="49" charset="-122"/>
                <a:ea typeface="黑体" panose="02010609060101010101" pitchFamily="49" charset="-122"/>
              </a:rPr>
              <a:t>人</a:t>
            </a:r>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机共生</a:t>
            </a:r>
            <a:r>
              <a:rPr lang="zh-CN" altLang="en-US" sz="2000" dirty="0">
                <a:latin typeface="黑体" panose="02010609060101010101" pitchFamily="49" charset="-122"/>
                <a:ea typeface="黑体" panose="02010609060101010101" pitchFamily="49" charset="-122"/>
              </a:rPr>
              <a:t>」关系让人与计算机能够协作决策，控制复杂情况，综合了机器的数据分析、统计推断能力以及人类特殊能力，比如自我引导的目标、常识和价值观</a:t>
            </a:r>
          </a:p>
        </p:txBody>
      </p:sp>
      <p:sp>
        <p:nvSpPr>
          <p:cNvPr id="7" name="Rectangle 2"/>
          <p:cNvSpPr txBox="1">
            <a:spLocks noChangeArrowheads="1"/>
          </p:cNvSpPr>
          <p:nvPr/>
        </p:nvSpPr>
        <p:spPr>
          <a:xfrm>
            <a:off x="518159" y="971550"/>
            <a:ext cx="2960169" cy="400110"/>
          </a:xfrm>
          <a:prstGeom prst="rect">
            <a:avLst/>
          </a:prstGeom>
          <a:noFill/>
          <a:extLst>
            <a:ext uri="{91240B29-F687-4F45-9708-019B960494DF}">
              <a14:hiddenLine xmlns:a14="http://schemas.microsoft.com/office/drawing/2010/main" w="9525">
                <a:solidFill>
                  <a:schemeClr val="tx1"/>
                </a:solidFill>
                <a:prstDash val="solid"/>
                <a:miter lim="800000"/>
                <a:headEnd/>
                <a:tailEnd/>
              </a14:hiddenLine>
            </a:ext>
          </a:extLst>
        </p:spPr>
        <p:txBody>
          <a:bodyPr vert="horz" wrap="square" lIns="91440" tIns="45720" rIns="91440" bIns="45720" rtlCol="0" anchor="t">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ct val="50000"/>
              </a:spcBef>
            </a:pPr>
            <a:r>
              <a:rPr lang="zh-CN" altLang="en-US" sz="2000" b="1" dirty="0">
                <a:solidFill>
                  <a:srgbClr val="000000"/>
                </a:solidFill>
                <a:latin typeface="华文细黑" panose="02010600040101010101" pitchFamily="2" charset="-122"/>
                <a:ea typeface="华文细黑" panose="02010600040101010101" pitchFamily="2" charset="-122"/>
                <a:cs typeface="华文细黑" panose="02010600040101010101" pitchFamily="2" charset="-122"/>
              </a:rPr>
              <a:t>认知的定义</a:t>
            </a:r>
          </a:p>
        </p:txBody>
      </p:sp>
      <p:sp>
        <p:nvSpPr>
          <p:cNvPr id="8" name="Rectangle 3"/>
          <p:cNvSpPr txBox="1">
            <a:spLocks noChangeArrowheads="1"/>
          </p:cNvSpPr>
          <p:nvPr/>
        </p:nvSpPr>
        <p:spPr>
          <a:xfrm>
            <a:off x="594360" y="1276350"/>
            <a:ext cx="10226040" cy="1219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ts val="2800"/>
              </a:lnSpc>
              <a:buClr>
                <a:schemeClr val="accent6">
                  <a:lumMod val="75000"/>
                </a:schemeClr>
              </a:buClr>
              <a:buFont typeface="Wingdings" panose="05000000000000000000" pitchFamily="2" charset="2"/>
              <a:buChar char="u"/>
            </a:pPr>
            <a:r>
              <a:rPr lang="zh-CN" altLang="en-US" sz="2000" b="1" dirty="0">
                <a:latin typeface="华文细黑" panose="02010600040101010101" pitchFamily="2" charset="-122"/>
                <a:ea typeface="华文细黑" panose="02010600040101010101" pitchFamily="2" charset="-122"/>
                <a:cs typeface="华文细黑" panose="02010600040101010101" pitchFamily="2" charset="-122"/>
              </a:rPr>
              <a:t>认知（</a:t>
            </a:r>
            <a:r>
              <a:rPr lang="en-US" altLang="zh-CN" sz="2000" b="1" dirty="0">
                <a:latin typeface="微软雅黑" panose="020B0503020204020204" pitchFamily="34" charset="-122"/>
                <a:ea typeface="微软雅黑" panose="020B0503020204020204" pitchFamily="34" charset="-122"/>
                <a:cs typeface="华文细黑" panose="02010600040101010101" pitchFamily="2" charset="-122"/>
              </a:rPr>
              <a:t>cognition</a:t>
            </a:r>
            <a:r>
              <a:rPr lang="zh-CN" altLang="en-US" sz="2000" b="1" dirty="0">
                <a:latin typeface="华文细黑" panose="02010600040101010101" pitchFamily="2" charset="-122"/>
                <a:ea typeface="华文细黑" panose="02010600040101010101" pitchFamily="2" charset="-122"/>
                <a:cs typeface="华文细黑" panose="02010600040101010101" pitchFamily="2" charset="-122"/>
              </a:rPr>
              <a:t>）是人们推测和判断客观事物的</a:t>
            </a:r>
            <a:r>
              <a:rPr lang="zh-CN" altLang="en-US" sz="2000" b="1" dirty="0">
                <a:solidFill>
                  <a:srgbClr val="C00000"/>
                </a:solidFill>
                <a:latin typeface="华文细黑" panose="02010600040101010101" pitchFamily="2" charset="-122"/>
                <a:ea typeface="华文细黑" panose="02010600040101010101" pitchFamily="2" charset="-122"/>
                <a:cs typeface="华文细黑" panose="02010600040101010101" pitchFamily="2" charset="-122"/>
              </a:rPr>
              <a:t>心理过程</a:t>
            </a:r>
            <a:r>
              <a:rPr lang="zh-CN" altLang="en-US" sz="2000" b="1" dirty="0">
                <a:latin typeface="华文细黑" panose="02010600040101010101" pitchFamily="2" charset="-122"/>
                <a:ea typeface="华文细黑" panose="02010600040101010101" pitchFamily="2" charset="-122"/>
                <a:cs typeface="华文细黑" panose="02010600040101010101" pitchFamily="2" charset="-122"/>
              </a:rPr>
              <a:t>，是在过去的</a:t>
            </a:r>
            <a:r>
              <a:rPr lang="zh-CN" altLang="en-US" sz="2000" b="1" dirty="0">
                <a:solidFill>
                  <a:srgbClr val="C00000"/>
                </a:solidFill>
                <a:latin typeface="华文细黑" panose="02010600040101010101" pitchFamily="2" charset="-122"/>
                <a:ea typeface="华文细黑" panose="02010600040101010101" pitchFamily="2" charset="-122"/>
                <a:cs typeface="华文细黑" panose="02010600040101010101" pitchFamily="2" charset="-122"/>
              </a:rPr>
              <a:t>经验</a:t>
            </a:r>
            <a:r>
              <a:rPr lang="zh-CN" altLang="en-US" sz="2000" b="1" dirty="0">
                <a:latin typeface="华文细黑" panose="02010600040101010101" pitchFamily="2" charset="-122"/>
                <a:ea typeface="华文细黑" panose="02010600040101010101" pitchFamily="2" charset="-122"/>
                <a:cs typeface="华文细黑" panose="02010600040101010101" pitchFamily="2" charset="-122"/>
              </a:rPr>
              <a:t>及有关线索进行</a:t>
            </a:r>
            <a:r>
              <a:rPr lang="zh-CN" altLang="en-US" sz="2000" b="1" dirty="0">
                <a:solidFill>
                  <a:srgbClr val="C00000"/>
                </a:solidFill>
                <a:latin typeface="华文细黑" panose="02010600040101010101" pitchFamily="2" charset="-122"/>
                <a:ea typeface="华文细黑" panose="02010600040101010101" pitchFamily="2" charset="-122"/>
                <a:cs typeface="华文细黑" panose="02010600040101010101" pitchFamily="2" charset="-122"/>
              </a:rPr>
              <a:t>分析</a:t>
            </a:r>
            <a:r>
              <a:rPr lang="zh-CN" altLang="en-US" sz="2000" b="1" dirty="0">
                <a:latin typeface="华文细黑" panose="02010600040101010101" pitchFamily="2" charset="-122"/>
                <a:ea typeface="华文细黑" panose="02010600040101010101" pitchFamily="2" charset="-122"/>
                <a:cs typeface="华文细黑" panose="02010600040101010101" pitchFamily="2" charset="-122"/>
              </a:rPr>
              <a:t>的基础上形成的</a:t>
            </a:r>
            <a:r>
              <a:rPr lang="zh-CN" altLang="en-US" sz="2000" b="1" dirty="0">
                <a:solidFill>
                  <a:srgbClr val="C00000"/>
                </a:solidFill>
                <a:latin typeface="华文细黑" panose="02010600040101010101" pitchFamily="2" charset="-122"/>
                <a:ea typeface="华文细黑" panose="02010600040101010101" pitchFamily="2" charset="-122"/>
                <a:cs typeface="华文细黑" panose="02010600040101010101" pitchFamily="2" charset="-122"/>
              </a:rPr>
              <a:t>对信息的理解</a:t>
            </a:r>
            <a:r>
              <a:rPr lang="zh-CN" altLang="en-US" sz="2000" b="1" dirty="0">
                <a:solidFill>
                  <a:schemeClr val="folHlink"/>
                </a:solidFill>
                <a:latin typeface="华文细黑" panose="02010600040101010101" pitchFamily="2" charset="-122"/>
                <a:ea typeface="华文细黑" panose="02010600040101010101" pitchFamily="2" charset="-122"/>
                <a:cs typeface="华文细黑" panose="02010600040101010101" pitchFamily="2" charset="-122"/>
              </a:rPr>
              <a:t>、</a:t>
            </a:r>
            <a:r>
              <a:rPr lang="zh-CN" altLang="en-US" sz="2000" b="1" dirty="0">
                <a:solidFill>
                  <a:srgbClr val="C00000"/>
                </a:solidFill>
                <a:latin typeface="华文细黑" panose="02010600040101010101" pitchFamily="2" charset="-122"/>
                <a:ea typeface="华文细黑" panose="02010600040101010101" pitchFamily="2" charset="-122"/>
                <a:cs typeface="华文细黑" panose="02010600040101010101" pitchFamily="2" charset="-122"/>
              </a:rPr>
              <a:t>分类</a:t>
            </a:r>
            <a:r>
              <a:rPr lang="zh-CN" altLang="en-US" sz="2000" b="1" dirty="0">
                <a:solidFill>
                  <a:schemeClr val="folHlink"/>
                </a:solidFill>
                <a:latin typeface="华文细黑" panose="02010600040101010101" pitchFamily="2" charset="-122"/>
                <a:ea typeface="华文细黑" panose="02010600040101010101" pitchFamily="2" charset="-122"/>
                <a:cs typeface="华文细黑" panose="02010600040101010101" pitchFamily="2" charset="-122"/>
              </a:rPr>
              <a:t>、</a:t>
            </a:r>
            <a:r>
              <a:rPr lang="zh-CN" altLang="en-US" sz="2000" b="1" dirty="0">
                <a:solidFill>
                  <a:srgbClr val="C00000"/>
                </a:solidFill>
                <a:latin typeface="华文细黑" panose="02010600040101010101" pitchFamily="2" charset="-122"/>
                <a:ea typeface="华文细黑" panose="02010600040101010101" pitchFamily="2" charset="-122"/>
                <a:cs typeface="华文细黑" panose="02010600040101010101" pitchFamily="2" charset="-122"/>
              </a:rPr>
              <a:t>归纳</a:t>
            </a:r>
            <a:r>
              <a:rPr lang="zh-CN" altLang="en-US" sz="2000" b="1" dirty="0">
                <a:solidFill>
                  <a:schemeClr val="folHlink"/>
                </a:solidFill>
                <a:latin typeface="华文细黑" panose="02010600040101010101" pitchFamily="2" charset="-122"/>
                <a:ea typeface="华文细黑" panose="02010600040101010101" pitchFamily="2" charset="-122"/>
                <a:cs typeface="华文细黑" panose="02010600040101010101" pitchFamily="2" charset="-122"/>
              </a:rPr>
              <a:t>、</a:t>
            </a:r>
            <a:r>
              <a:rPr lang="zh-CN" altLang="en-US" sz="2000" b="1" dirty="0">
                <a:solidFill>
                  <a:srgbClr val="C00000"/>
                </a:solidFill>
                <a:latin typeface="华文细黑" panose="02010600040101010101" pitchFamily="2" charset="-122"/>
                <a:ea typeface="华文细黑" panose="02010600040101010101" pitchFamily="2" charset="-122"/>
                <a:cs typeface="华文细黑" panose="02010600040101010101" pitchFamily="2" charset="-122"/>
              </a:rPr>
              <a:t>演绎和计算</a:t>
            </a:r>
          </a:p>
          <a:p>
            <a:pPr>
              <a:lnSpc>
                <a:spcPts val="2800"/>
              </a:lnSpc>
              <a:buClr>
                <a:schemeClr val="accent6">
                  <a:lumMod val="75000"/>
                </a:schemeClr>
              </a:buClr>
              <a:buFont typeface="Wingdings" panose="05000000000000000000" pitchFamily="2" charset="2"/>
              <a:buChar char="u"/>
            </a:pPr>
            <a:r>
              <a:rPr lang="zh-CN" altLang="en-US" sz="2000" b="1" dirty="0">
                <a:latin typeface="华文细黑" panose="02010600040101010101" pitchFamily="2" charset="-122"/>
                <a:ea typeface="华文细黑" panose="02010600040101010101" pitchFamily="2" charset="-122"/>
                <a:cs typeface="华文细黑" panose="02010600040101010101" pitchFamily="2" charset="-122"/>
              </a:rPr>
              <a:t>认知活动包括</a:t>
            </a:r>
            <a:r>
              <a:rPr lang="zh-CN" altLang="en-US" sz="2000" b="1" u="sng" dirty="0">
                <a:solidFill>
                  <a:schemeClr val="accent6">
                    <a:lumMod val="75000"/>
                  </a:schemeClr>
                </a:solidFill>
                <a:latin typeface="华文细黑" panose="02010600040101010101" pitchFamily="2" charset="-122"/>
                <a:ea typeface="华文细黑" panose="02010600040101010101" pitchFamily="2" charset="-122"/>
                <a:cs typeface="华文细黑" panose="02010600040101010101" pitchFamily="2" charset="-122"/>
              </a:rPr>
              <a:t>思维、语言、定向</a:t>
            </a:r>
            <a:r>
              <a:rPr lang="zh-CN" altLang="en-US" sz="2000" b="1" dirty="0">
                <a:latin typeface="华文细黑" panose="02010600040101010101" pitchFamily="2" charset="-122"/>
                <a:ea typeface="华文细黑" panose="02010600040101010101" pitchFamily="2" charset="-122"/>
                <a:cs typeface="华文细黑" panose="02010600040101010101" pitchFamily="2" charset="-122"/>
              </a:rPr>
              <a:t>和</a:t>
            </a:r>
            <a:r>
              <a:rPr lang="zh-CN" altLang="en-US" sz="2000" b="1" u="sng" dirty="0">
                <a:solidFill>
                  <a:schemeClr val="accent6">
                    <a:lumMod val="75000"/>
                  </a:schemeClr>
                </a:solidFill>
                <a:latin typeface="华文细黑" panose="02010600040101010101" pitchFamily="2" charset="-122"/>
                <a:ea typeface="华文细黑" panose="02010600040101010101" pitchFamily="2" charset="-122"/>
                <a:cs typeface="华文细黑" panose="02010600040101010101" pitchFamily="2" charset="-122"/>
              </a:rPr>
              <a:t>意识</a:t>
            </a:r>
            <a:r>
              <a:rPr lang="en-US" altLang="zh-CN" sz="2000" b="1" dirty="0">
                <a:latin typeface="华文细黑" panose="02010600040101010101" pitchFamily="2" charset="-122"/>
                <a:ea typeface="华文细黑" panose="02010600040101010101" pitchFamily="2" charset="-122"/>
                <a:cs typeface="华文细黑" panose="02010600040101010101" pitchFamily="2" charset="-122"/>
              </a:rPr>
              <a:t>4</a:t>
            </a:r>
            <a:r>
              <a:rPr lang="zh-CN" altLang="en-US" sz="2000" b="1" dirty="0">
                <a:latin typeface="华文细黑" panose="02010600040101010101" pitchFamily="2" charset="-122"/>
                <a:ea typeface="华文细黑" panose="02010600040101010101" pitchFamily="2" charset="-122"/>
                <a:cs typeface="华文细黑" panose="02010600040101010101" pitchFamily="2" charset="-122"/>
              </a:rPr>
              <a:t>部分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strips(downRigh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strips(downRight)">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认知计算系统</a:t>
            </a:r>
          </a:p>
        </p:txBody>
      </p:sp>
      <p:grpSp>
        <p:nvGrpSpPr>
          <p:cNvPr id="4" name="组合 3"/>
          <p:cNvGrpSpPr/>
          <p:nvPr/>
        </p:nvGrpSpPr>
        <p:grpSpPr>
          <a:xfrm>
            <a:off x="2329560" y="1902830"/>
            <a:ext cx="8196898" cy="5123498"/>
            <a:chOff x="2699704" y="983298"/>
            <a:chExt cx="8880474" cy="5892800"/>
          </a:xfrm>
        </p:grpSpPr>
        <p:pic>
          <p:nvPicPr>
            <p:cNvPr id="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07940" y="1864360"/>
              <a:ext cx="6472238" cy="501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9704" y="983298"/>
              <a:ext cx="2293937" cy="1998662"/>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0378" y="1251586"/>
              <a:ext cx="1668462" cy="1458913"/>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7978" y="2816861"/>
              <a:ext cx="1928812"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10"/>
            <p:cNvCxnSpPr>
              <a:cxnSpLocks noChangeShapeType="1"/>
              <a:stCxn id="5" idx="3"/>
              <a:endCxn id="6" idx="1"/>
            </p:cNvCxnSpPr>
            <p:nvPr/>
          </p:nvCxnSpPr>
          <p:spPr bwMode="auto">
            <a:xfrm flipV="1">
              <a:off x="4993640" y="1981835"/>
              <a:ext cx="566738" cy="1588"/>
            </a:xfrm>
            <a:prstGeom prst="straightConnector1">
              <a:avLst/>
            </a:prstGeom>
            <a:noFill/>
            <a:ln w="25400">
              <a:solidFill>
                <a:schemeClr val="tx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 name="Straight Arrow Connector 14"/>
            <p:cNvCxnSpPr>
              <a:cxnSpLocks noChangeShapeType="1"/>
              <a:endCxn id="7" idx="0"/>
            </p:cNvCxnSpPr>
            <p:nvPr/>
          </p:nvCxnSpPr>
          <p:spPr bwMode="auto">
            <a:xfrm>
              <a:off x="7228840" y="2456498"/>
              <a:ext cx="414338" cy="360362"/>
            </a:xfrm>
            <a:prstGeom prst="straightConnector1">
              <a:avLst/>
            </a:prstGeom>
            <a:noFill/>
            <a:ln w="25400">
              <a:solidFill>
                <a:schemeClr val="tx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10" name="Picture 2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55878" y="3593148"/>
              <a:ext cx="639762"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63728" y="3497898"/>
              <a:ext cx="60325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TextBox 3"/>
          <p:cNvSpPr txBox="1">
            <a:spLocks noChangeArrowheads="1"/>
          </p:cNvSpPr>
          <p:nvPr/>
        </p:nvSpPr>
        <p:spPr bwMode="auto">
          <a:xfrm>
            <a:off x="81830" y="4135332"/>
            <a:ext cx="7999412" cy="514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lvl1pPr eaLnBrk="0" hangingPunct="0">
              <a:tabLst>
                <a:tab pos="739775" algn="l"/>
                <a:tab pos="1654175" algn="l"/>
                <a:tab pos="2568575" algn="l"/>
                <a:tab pos="3482975" algn="l"/>
                <a:tab pos="4397375" algn="l"/>
                <a:tab pos="5311775" algn="l"/>
                <a:tab pos="6226175" algn="l"/>
                <a:tab pos="7140575" algn="l"/>
                <a:tab pos="8054975" algn="l"/>
                <a:tab pos="8969375" algn="l"/>
                <a:tab pos="9883775" algn="l"/>
              </a:tabLst>
              <a:defRPr sz="900">
                <a:solidFill>
                  <a:schemeClr val="tx1"/>
                </a:solidFill>
                <a:latin typeface="Arial" panose="020B0604020202020204" pitchFamily="34" charset="0"/>
                <a:ea typeface="MS PGothic" panose="020B0600070205080204" pitchFamily="34" charset="-128"/>
              </a:defRPr>
            </a:lvl1pPr>
            <a:lvl2pPr marL="742950" indent="-285750" eaLnBrk="0" hangingPunct="0">
              <a:tabLst>
                <a:tab pos="739775" algn="l"/>
                <a:tab pos="1654175" algn="l"/>
                <a:tab pos="2568575" algn="l"/>
                <a:tab pos="3482975" algn="l"/>
                <a:tab pos="4397375" algn="l"/>
                <a:tab pos="5311775" algn="l"/>
                <a:tab pos="6226175" algn="l"/>
                <a:tab pos="7140575" algn="l"/>
                <a:tab pos="8054975" algn="l"/>
                <a:tab pos="8969375" algn="l"/>
                <a:tab pos="9883775" algn="l"/>
              </a:tabLst>
              <a:defRPr sz="900">
                <a:solidFill>
                  <a:schemeClr val="tx1"/>
                </a:solidFill>
                <a:latin typeface="Arial" panose="020B0604020202020204" pitchFamily="34" charset="0"/>
                <a:ea typeface="MS PGothic" panose="020B0600070205080204" pitchFamily="34" charset="-128"/>
              </a:defRPr>
            </a:lvl2pPr>
            <a:lvl3pPr marL="1143000" indent="-228600" eaLnBrk="0" hangingPunct="0">
              <a:tabLst>
                <a:tab pos="739775" algn="l"/>
                <a:tab pos="1654175" algn="l"/>
                <a:tab pos="2568575" algn="l"/>
                <a:tab pos="3482975" algn="l"/>
                <a:tab pos="4397375" algn="l"/>
                <a:tab pos="5311775" algn="l"/>
                <a:tab pos="6226175" algn="l"/>
                <a:tab pos="7140575" algn="l"/>
                <a:tab pos="8054975" algn="l"/>
                <a:tab pos="8969375" algn="l"/>
                <a:tab pos="9883775" algn="l"/>
              </a:tabLst>
              <a:defRPr sz="900">
                <a:solidFill>
                  <a:schemeClr val="tx1"/>
                </a:solidFill>
                <a:latin typeface="Arial" panose="020B0604020202020204" pitchFamily="34" charset="0"/>
                <a:ea typeface="MS PGothic" panose="020B0600070205080204" pitchFamily="34" charset="-128"/>
              </a:defRPr>
            </a:lvl3pPr>
            <a:lvl4pPr marL="1600200" indent="-228600" eaLnBrk="0" hangingPunct="0">
              <a:tabLst>
                <a:tab pos="739775" algn="l"/>
                <a:tab pos="1654175" algn="l"/>
                <a:tab pos="2568575" algn="l"/>
                <a:tab pos="3482975" algn="l"/>
                <a:tab pos="4397375" algn="l"/>
                <a:tab pos="5311775" algn="l"/>
                <a:tab pos="6226175" algn="l"/>
                <a:tab pos="7140575" algn="l"/>
                <a:tab pos="8054975" algn="l"/>
                <a:tab pos="8969375" algn="l"/>
                <a:tab pos="9883775" algn="l"/>
              </a:tabLst>
              <a:defRPr sz="900">
                <a:solidFill>
                  <a:schemeClr val="tx1"/>
                </a:solidFill>
                <a:latin typeface="Arial" panose="020B0604020202020204" pitchFamily="34" charset="0"/>
                <a:ea typeface="MS PGothic" panose="020B0600070205080204" pitchFamily="34" charset="-128"/>
              </a:defRPr>
            </a:lvl4pPr>
            <a:lvl5pPr marL="2057400" indent="-228600" eaLnBrk="0" hangingPunct="0">
              <a:tabLst>
                <a:tab pos="739775" algn="l"/>
                <a:tab pos="1654175" algn="l"/>
                <a:tab pos="2568575" algn="l"/>
                <a:tab pos="3482975" algn="l"/>
                <a:tab pos="4397375" algn="l"/>
                <a:tab pos="5311775" algn="l"/>
                <a:tab pos="6226175" algn="l"/>
                <a:tab pos="7140575" algn="l"/>
                <a:tab pos="8054975" algn="l"/>
                <a:tab pos="8969375" algn="l"/>
                <a:tab pos="9883775" algn="l"/>
              </a:tabLst>
              <a:defRPr sz="9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tabLst>
                <a:tab pos="739775" algn="l"/>
                <a:tab pos="1654175" algn="l"/>
                <a:tab pos="2568575" algn="l"/>
                <a:tab pos="3482975" algn="l"/>
                <a:tab pos="4397375" algn="l"/>
                <a:tab pos="5311775" algn="l"/>
                <a:tab pos="6226175" algn="l"/>
                <a:tab pos="7140575" algn="l"/>
                <a:tab pos="8054975" algn="l"/>
                <a:tab pos="8969375" algn="l"/>
                <a:tab pos="9883775" algn="l"/>
              </a:tabLst>
              <a:defRPr sz="9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tabLst>
                <a:tab pos="739775" algn="l"/>
                <a:tab pos="1654175" algn="l"/>
                <a:tab pos="2568575" algn="l"/>
                <a:tab pos="3482975" algn="l"/>
                <a:tab pos="4397375" algn="l"/>
                <a:tab pos="5311775" algn="l"/>
                <a:tab pos="6226175" algn="l"/>
                <a:tab pos="7140575" algn="l"/>
                <a:tab pos="8054975" algn="l"/>
                <a:tab pos="8969375" algn="l"/>
                <a:tab pos="9883775" algn="l"/>
              </a:tabLst>
              <a:defRPr sz="9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tabLst>
                <a:tab pos="739775" algn="l"/>
                <a:tab pos="1654175" algn="l"/>
                <a:tab pos="2568575" algn="l"/>
                <a:tab pos="3482975" algn="l"/>
                <a:tab pos="4397375" algn="l"/>
                <a:tab pos="5311775" algn="l"/>
                <a:tab pos="6226175" algn="l"/>
                <a:tab pos="7140575" algn="l"/>
                <a:tab pos="8054975" algn="l"/>
                <a:tab pos="8969375" algn="l"/>
                <a:tab pos="9883775" algn="l"/>
              </a:tabLst>
              <a:defRPr sz="9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tabLst>
                <a:tab pos="739775" algn="l"/>
                <a:tab pos="1654175" algn="l"/>
                <a:tab pos="2568575" algn="l"/>
                <a:tab pos="3482975" algn="l"/>
                <a:tab pos="4397375" algn="l"/>
                <a:tab pos="5311775" algn="l"/>
                <a:tab pos="6226175" algn="l"/>
                <a:tab pos="7140575" algn="l"/>
                <a:tab pos="8054975" algn="l"/>
                <a:tab pos="8969375" algn="l"/>
                <a:tab pos="9883775" algn="l"/>
              </a:tabLst>
              <a:defRPr sz="900">
                <a:solidFill>
                  <a:schemeClr val="tx1"/>
                </a:solidFill>
                <a:latin typeface="Arial" panose="020B0604020202020204" pitchFamily="34" charset="0"/>
                <a:ea typeface="MS PGothic" panose="020B0600070205080204" pitchFamily="34" charset="-128"/>
              </a:defRPr>
            </a:lvl9pPr>
          </a:lstStyle>
          <a:p>
            <a:r>
              <a:rPr lang="en-US" altLang="zh-CN" sz="2800" b="1" dirty="0">
                <a:latin typeface="Calibri" panose="020F0502020204030204" pitchFamily="34" charset="0"/>
                <a:ea typeface="宋体" panose="02010600030101010101" pitchFamily="2" charset="-122"/>
              </a:rPr>
              <a:t>Watson Services API Catalog</a:t>
            </a:r>
          </a:p>
        </p:txBody>
      </p:sp>
      <p:sp>
        <p:nvSpPr>
          <p:cNvPr id="13" name="Rectangle 1"/>
          <p:cNvSpPr>
            <a:spLocks noChangeArrowheads="1"/>
          </p:cNvSpPr>
          <p:nvPr/>
        </p:nvSpPr>
        <p:spPr bwMode="auto">
          <a:xfrm>
            <a:off x="81830" y="4708419"/>
            <a:ext cx="860266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5800" indent="-685800" eaLnBrk="0" hangingPunct="0">
              <a:defRPr sz="900">
                <a:solidFill>
                  <a:schemeClr val="tx1"/>
                </a:solidFill>
                <a:latin typeface="Arial" panose="020B0604020202020204" pitchFamily="34" charset="0"/>
                <a:ea typeface="MS PGothic" panose="020B0600070205080204" pitchFamily="34" charset="-128"/>
              </a:defRPr>
            </a:lvl1pPr>
            <a:lvl2pPr marL="742950" indent="-285750" eaLnBrk="0" hangingPunct="0">
              <a:defRPr sz="900">
                <a:solidFill>
                  <a:schemeClr val="tx1"/>
                </a:solidFill>
                <a:latin typeface="Arial" panose="020B0604020202020204" pitchFamily="34" charset="0"/>
                <a:ea typeface="MS PGothic" panose="020B0600070205080204" pitchFamily="34" charset="-128"/>
              </a:defRPr>
            </a:lvl2pPr>
            <a:lvl3pPr marL="1143000" indent="-228600" eaLnBrk="0" hangingPunct="0">
              <a:defRPr sz="900">
                <a:solidFill>
                  <a:schemeClr val="tx1"/>
                </a:solidFill>
                <a:latin typeface="Arial" panose="020B0604020202020204" pitchFamily="34" charset="0"/>
                <a:ea typeface="MS PGothic" panose="020B0600070205080204" pitchFamily="34" charset="-128"/>
              </a:defRPr>
            </a:lvl3pPr>
            <a:lvl4pPr marL="1600200" indent="-228600" eaLnBrk="0" hangingPunct="0">
              <a:defRPr sz="900">
                <a:solidFill>
                  <a:schemeClr val="tx1"/>
                </a:solidFill>
                <a:latin typeface="Arial" panose="020B0604020202020204" pitchFamily="34" charset="0"/>
                <a:ea typeface="MS PGothic" panose="020B0600070205080204" pitchFamily="34" charset="-128"/>
              </a:defRPr>
            </a:lvl4pPr>
            <a:lvl5pPr marL="2057400" indent="-228600" eaLnBrk="0" hangingPunct="0">
              <a:defRPr sz="9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defRPr sz="9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defRPr sz="9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defRPr sz="9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defRPr sz="9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Char char="²"/>
            </a:pPr>
            <a:r>
              <a:rPr lang="en-US" altLang="en-US" sz="2400" b="1" dirty="0" err="1">
                <a:solidFill>
                  <a:srgbClr val="3160B2"/>
                </a:solidFill>
                <a:latin typeface="黑体" panose="02010609060101010101" pitchFamily="49" charset="-122"/>
                <a:ea typeface="黑体" panose="02010609060101010101" pitchFamily="49" charset="-122"/>
              </a:rPr>
              <a:t>语言类</a:t>
            </a:r>
            <a:r>
              <a:rPr lang="en-US" altLang="ja-JP" sz="2400" b="1" dirty="0">
                <a:solidFill>
                  <a:srgbClr val="3160B2"/>
                </a:solidFill>
                <a:latin typeface="黑体" panose="02010609060101010101" pitchFamily="49" charset="-122"/>
                <a:ea typeface="黑体" panose="02010609060101010101" pitchFamily="49" charset="-122"/>
              </a:rPr>
              <a:t> Language</a:t>
            </a:r>
            <a:endParaRPr lang="en-US" altLang="ja-JP" sz="2400" b="1" dirty="0">
              <a:latin typeface="黑体" panose="02010609060101010101" pitchFamily="49" charset="-122"/>
              <a:ea typeface="黑体" panose="02010609060101010101" pitchFamily="49" charset="-122"/>
            </a:endParaRPr>
          </a:p>
          <a:p>
            <a:pPr eaLnBrk="1" hangingPunct="1">
              <a:buFont typeface="Wingdings" panose="05000000000000000000" pitchFamily="2" charset="2"/>
              <a:buChar char="²"/>
            </a:pPr>
            <a:r>
              <a:rPr lang="zh-CN" altLang="en-US" sz="2400" b="1" dirty="0">
                <a:solidFill>
                  <a:srgbClr val="8532CD"/>
                </a:solidFill>
                <a:latin typeface="黑体" panose="02010609060101010101" pitchFamily="49" charset="-122"/>
                <a:ea typeface="黑体" panose="02010609060101010101" pitchFamily="49" charset="-122"/>
              </a:rPr>
              <a:t>语音类 </a:t>
            </a:r>
            <a:r>
              <a:rPr lang="en-US" altLang="ja-JP" sz="2400" b="1" dirty="0">
                <a:solidFill>
                  <a:srgbClr val="8532CD"/>
                </a:solidFill>
                <a:latin typeface="黑体" panose="02010609060101010101" pitchFamily="49" charset="-122"/>
                <a:ea typeface="黑体" panose="02010609060101010101" pitchFamily="49" charset="-122"/>
              </a:rPr>
              <a:t>Speech</a:t>
            </a:r>
            <a:endParaRPr lang="en-US" altLang="ja-JP" sz="2400" b="1" dirty="0">
              <a:latin typeface="黑体" panose="02010609060101010101" pitchFamily="49" charset="-122"/>
              <a:ea typeface="黑体" panose="02010609060101010101" pitchFamily="49" charset="-122"/>
            </a:endParaRPr>
          </a:p>
          <a:p>
            <a:pPr eaLnBrk="1" hangingPunct="1">
              <a:buFont typeface="Wingdings" panose="05000000000000000000" pitchFamily="2" charset="2"/>
              <a:buChar char="²"/>
            </a:pPr>
            <a:r>
              <a:rPr lang="zh-CN" altLang="en-US" sz="2400" b="1" dirty="0">
                <a:solidFill>
                  <a:srgbClr val="01A48A"/>
                </a:solidFill>
                <a:latin typeface="黑体" panose="02010609060101010101" pitchFamily="49" charset="-122"/>
                <a:ea typeface="黑体" panose="02010609060101010101" pitchFamily="49" charset="-122"/>
              </a:rPr>
              <a:t>视觉类 </a:t>
            </a:r>
            <a:r>
              <a:rPr lang="en-US" altLang="ja-JP" sz="2400" b="1" dirty="0">
                <a:solidFill>
                  <a:srgbClr val="01A48A"/>
                </a:solidFill>
                <a:latin typeface="黑体" panose="02010609060101010101" pitchFamily="49" charset="-122"/>
                <a:ea typeface="黑体" panose="02010609060101010101" pitchFamily="49" charset="-122"/>
              </a:rPr>
              <a:t>Vision</a:t>
            </a:r>
            <a:endParaRPr lang="en-US" altLang="ja-JP" sz="2400" b="1" dirty="0">
              <a:latin typeface="黑体" panose="02010609060101010101" pitchFamily="49" charset="-122"/>
              <a:ea typeface="黑体" panose="02010609060101010101" pitchFamily="49" charset="-122"/>
            </a:endParaRPr>
          </a:p>
          <a:p>
            <a:pPr eaLnBrk="1" hangingPunct="1">
              <a:buFont typeface="Wingdings" panose="05000000000000000000" pitchFamily="2" charset="2"/>
              <a:buChar char="²"/>
            </a:pPr>
            <a:r>
              <a:rPr lang="zh-CN" altLang="en-US" sz="2400" b="1" dirty="0">
                <a:solidFill>
                  <a:srgbClr val="C72900"/>
                </a:solidFill>
                <a:latin typeface="黑体" panose="02010609060101010101" pitchFamily="49" charset="-122"/>
                <a:ea typeface="黑体" panose="02010609060101010101" pitchFamily="49" charset="-122"/>
              </a:rPr>
              <a:t>数据洞察类 </a:t>
            </a:r>
            <a:r>
              <a:rPr lang="en-US" altLang="ja-JP" sz="2400" b="1" dirty="0">
                <a:solidFill>
                  <a:srgbClr val="C72900"/>
                </a:solidFill>
                <a:latin typeface="黑体" panose="02010609060101010101" pitchFamily="49" charset="-122"/>
                <a:ea typeface="黑体" panose="02010609060101010101" pitchFamily="49" charset="-122"/>
              </a:rPr>
              <a:t>Data Insights</a:t>
            </a:r>
            <a:endParaRPr lang="en-US" altLang="zh-CN" sz="2400" b="1" dirty="0">
              <a:latin typeface="黑体" panose="02010609060101010101" pitchFamily="49" charset="-122"/>
              <a:ea typeface="黑体" panose="02010609060101010101" pitchFamily="49" charset="-122"/>
            </a:endParaRPr>
          </a:p>
        </p:txBody>
      </p:sp>
      <p:sp>
        <p:nvSpPr>
          <p:cNvPr id="14" name="内容占位符 11"/>
          <p:cNvSpPr txBox="1"/>
          <p:nvPr/>
        </p:nvSpPr>
        <p:spPr>
          <a:xfrm>
            <a:off x="3388239" y="240172"/>
            <a:ext cx="8803761" cy="20153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latin typeface="华文仿宋" panose="02010600040101010101" pitchFamily="2" charset="-122"/>
                <a:ea typeface="华文仿宋" panose="02010600040101010101" pitchFamily="2" charset="-122"/>
              </a:rPr>
              <a:t>2011</a:t>
            </a:r>
            <a:r>
              <a:rPr lang="zh-CN" altLang="en-US" sz="2000" b="1" dirty="0">
                <a:latin typeface="华文仿宋" panose="02010600040101010101" pitchFamily="2" charset="-122"/>
                <a:ea typeface="华文仿宋" panose="02010600040101010101" pitchFamily="2" charset="-122"/>
              </a:rPr>
              <a:t>年</a:t>
            </a:r>
            <a:r>
              <a:rPr lang="en-US" altLang="zh-CN" sz="2000" b="1" dirty="0">
                <a:latin typeface="华文仿宋" panose="02010600040101010101" pitchFamily="2" charset="-122"/>
                <a:ea typeface="华文仿宋" panose="02010600040101010101" pitchFamily="2" charset="-122"/>
              </a:rPr>
              <a:t>2</a:t>
            </a:r>
            <a:r>
              <a:rPr lang="zh-CN" altLang="en-US" sz="2000" b="1" dirty="0">
                <a:latin typeface="华文仿宋" panose="02010600040101010101" pitchFamily="2" charset="-122"/>
                <a:ea typeface="华文仿宋" panose="02010600040101010101" pitchFamily="2" charset="-122"/>
              </a:rPr>
              <a:t>月</a:t>
            </a:r>
            <a:r>
              <a:rPr lang="en-US" altLang="zh-CN" sz="2000" b="1" dirty="0">
                <a:latin typeface="华文仿宋" panose="02010600040101010101" pitchFamily="2" charset="-122"/>
                <a:ea typeface="华文仿宋" panose="02010600040101010101" pitchFamily="2" charset="-122"/>
              </a:rPr>
              <a:t>16</a:t>
            </a:r>
            <a:r>
              <a:rPr lang="zh-CN" altLang="en-US" sz="2000" b="1" dirty="0">
                <a:latin typeface="华文仿宋" panose="02010600040101010101" pitchFamily="2" charset="-122"/>
                <a:ea typeface="华文仿宋" panose="02010600040101010101" pitchFamily="2" charset="-122"/>
              </a:rPr>
              <a:t>日，第一个认识系统</a:t>
            </a:r>
            <a:r>
              <a:rPr lang="en-US" altLang="zh-CN" sz="2000" b="1" dirty="0">
                <a:latin typeface="华文仿宋" panose="02010600040101010101" pitchFamily="2" charset="-122"/>
                <a:ea typeface="华文仿宋" panose="02010600040101010101" pitchFamily="2" charset="-122"/>
              </a:rPr>
              <a:t>IBM</a:t>
            </a:r>
            <a:r>
              <a:rPr lang="zh-CN" altLang="en-US" sz="2000" b="1" dirty="0">
                <a:latin typeface="华文仿宋" panose="02010600040101010101" pitchFamily="2" charset="-122"/>
                <a:ea typeface="华文仿宋" panose="02010600040101010101" pitchFamily="2" charset="-122"/>
              </a:rPr>
              <a:t>计算机</a:t>
            </a:r>
            <a:r>
              <a:rPr lang="en-US" altLang="zh-CN" sz="2000" b="1" dirty="0">
                <a:latin typeface="华文仿宋" panose="02010600040101010101" pitchFamily="2" charset="-122"/>
                <a:ea typeface="华文仿宋" panose="02010600040101010101" pitchFamily="2" charset="-122"/>
              </a:rPr>
              <a:t>Watson</a:t>
            </a:r>
            <a:r>
              <a:rPr lang="zh-CN" altLang="en-US" sz="2000" b="1" dirty="0">
                <a:latin typeface="华文仿宋" panose="02010600040101010101" pitchFamily="2" charset="-122"/>
                <a:ea typeface="华文仿宋" panose="02010600040101010101" pitchFamily="2" charset="-122"/>
              </a:rPr>
              <a:t>在美国热门的电视智力问答节目“</a:t>
            </a:r>
            <a:r>
              <a:rPr lang="zh-CN" altLang="en-US" sz="2000" b="1" dirty="0">
                <a:solidFill>
                  <a:srgbClr val="FF0000"/>
                </a:solidFill>
                <a:latin typeface="华文仿宋" panose="02010600040101010101" pitchFamily="2" charset="-122"/>
                <a:ea typeface="华文仿宋" panose="02010600040101010101" pitchFamily="2" charset="-122"/>
              </a:rPr>
              <a:t>危险边缘</a:t>
            </a:r>
            <a:r>
              <a:rPr lang="zh-CN" altLang="en-US" sz="2000" b="1" dirty="0">
                <a:latin typeface="华文仿宋" panose="02010600040101010101" pitchFamily="2" charset="-122"/>
                <a:ea typeface="华文仿宋" panose="02010600040101010101" pitchFamily="2" charset="-122"/>
              </a:rPr>
              <a:t>”（</a:t>
            </a:r>
            <a:r>
              <a:rPr lang="en-US" altLang="zh-CN" sz="2000" b="1" dirty="0">
                <a:latin typeface="华文仿宋" panose="02010600040101010101" pitchFamily="2" charset="-122"/>
                <a:ea typeface="华文仿宋" panose="02010600040101010101" pitchFamily="2" charset="-122"/>
              </a:rPr>
              <a:t>Jeopardy!</a:t>
            </a:r>
            <a:r>
              <a:rPr lang="zh-CN" altLang="en-US" sz="2000" b="1" dirty="0">
                <a:latin typeface="华文仿宋" panose="02010600040101010101" pitchFamily="2" charset="-122"/>
                <a:ea typeface="华文仿宋" panose="02010600040101010101" pitchFamily="2" charset="-122"/>
              </a:rPr>
              <a:t>）中战胜了两位人类冠军选手，最终勇夺冠军宝座！</a:t>
            </a:r>
            <a:r>
              <a:rPr lang="en-US" altLang="zh-CN" sz="2000" b="1" dirty="0">
                <a:latin typeface="华文仿宋" panose="02010600040101010101" pitchFamily="2" charset="-122"/>
                <a:ea typeface="华文仿宋" panose="02010600040101010101" pitchFamily="2" charset="-122"/>
              </a:rPr>
              <a:t>Jeopardy!</a:t>
            </a:r>
            <a:r>
              <a:rPr lang="zh-CN" altLang="en-US" sz="2000" b="1" dirty="0">
                <a:latin typeface="华文仿宋" panose="02010600040101010101" pitchFamily="2" charset="-122"/>
                <a:ea typeface="华文仿宋" panose="02010600040101010101" pitchFamily="2" charset="-122"/>
              </a:rPr>
              <a:t>以其复杂、微妙的文字游戏而著称，真实世界中所产生的各种问题都能在其中有所体现。这也是对于高级认知系统的一次公开实验</a:t>
            </a:r>
            <a:r>
              <a:rPr lang="en-US" altLang="zh-CN" sz="2000" b="1" dirty="0">
                <a:latin typeface="华文仿宋" panose="02010600040101010101" pitchFamily="2" charset="-122"/>
                <a:ea typeface="华文仿宋" panose="02010600040101010101" pitchFamily="2" charset="-122"/>
              </a:rPr>
              <a:t>:</a:t>
            </a:r>
            <a:r>
              <a:rPr lang="zh-CN" altLang="en-US" sz="2000" b="1" dirty="0">
                <a:latin typeface="华文仿宋" panose="02010600040101010101" pitchFamily="2" charset="-122"/>
                <a:ea typeface="华文仿宋" panose="02010600040101010101" pitchFamily="2" charset="-122"/>
              </a:rPr>
              <a:t>这种系统不是简单地程序化运行，而是能通过训练进行自主学习</a:t>
            </a:r>
            <a:endParaRPr lang="en-US" altLang="zh-CN" sz="2000" b="1" dirty="0">
              <a:latin typeface="华文仿宋" panose="02010600040101010101" pitchFamily="2" charset="-122"/>
              <a:ea typeface="华文仿宋" panose="02010600040101010101" pitchFamily="2" charset="-122"/>
            </a:endParaRPr>
          </a:p>
        </p:txBody>
      </p:sp>
      <p:sp>
        <p:nvSpPr>
          <p:cNvPr id="15" name="TextBox 3"/>
          <p:cNvSpPr txBox="1">
            <a:spLocks noChangeArrowheads="1"/>
          </p:cNvSpPr>
          <p:nvPr/>
        </p:nvSpPr>
        <p:spPr bwMode="auto">
          <a:xfrm>
            <a:off x="7409119" y="2060916"/>
            <a:ext cx="4686986" cy="514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945" tIns="41473" rIns="82945" bIns="41473">
            <a:spAutoFit/>
          </a:bodyPr>
          <a:lstStyle>
            <a:lvl1pPr eaLnBrk="0" hangingPunct="0">
              <a:tabLst>
                <a:tab pos="739775" algn="l"/>
                <a:tab pos="1654175" algn="l"/>
                <a:tab pos="2568575" algn="l"/>
                <a:tab pos="3482975" algn="l"/>
                <a:tab pos="4397375" algn="l"/>
                <a:tab pos="5311775" algn="l"/>
                <a:tab pos="6226175" algn="l"/>
                <a:tab pos="7140575" algn="l"/>
                <a:tab pos="8054975" algn="l"/>
                <a:tab pos="8969375" algn="l"/>
                <a:tab pos="9883775" algn="l"/>
              </a:tabLst>
              <a:defRPr sz="900">
                <a:solidFill>
                  <a:schemeClr val="tx1"/>
                </a:solidFill>
                <a:latin typeface="Arial" panose="020B0604020202020204" pitchFamily="34" charset="0"/>
                <a:ea typeface="MS PGothic" panose="020B0600070205080204" pitchFamily="34" charset="-128"/>
              </a:defRPr>
            </a:lvl1pPr>
            <a:lvl2pPr marL="742950" indent="-285750" eaLnBrk="0" hangingPunct="0">
              <a:tabLst>
                <a:tab pos="739775" algn="l"/>
                <a:tab pos="1654175" algn="l"/>
                <a:tab pos="2568575" algn="l"/>
                <a:tab pos="3482975" algn="l"/>
                <a:tab pos="4397375" algn="l"/>
                <a:tab pos="5311775" algn="l"/>
                <a:tab pos="6226175" algn="l"/>
                <a:tab pos="7140575" algn="l"/>
                <a:tab pos="8054975" algn="l"/>
                <a:tab pos="8969375" algn="l"/>
                <a:tab pos="9883775" algn="l"/>
              </a:tabLst>
              <a:defRPr sz="900">
                <a:solidFill>
                  <a:schemeClr val="tx1"/>
                </a:solidFill>
                <a:latin typeface="Arial" panose="020B0604020202020204" pitchFamily="34" charset="0"/>
                <a:ea typeface="MS PGothic" panose="020B0600070205080204" pitchFamily="34" charset="-128"/>
              </a:defRPr>
            </a:lvl2pPr>
            <a:lvl3pPr marL="1143000" indent="-228600" eaLnBrk="0" hangingPunct="0">
              <a:tabLst>
                <a:tab pos="739775" algn="l"/>
                <a:tab pos="1654175" algn="l"/>
                <a:tab pos="2568575" algn="l"/>
                <a:tab pos="3482975" algn="l"/>
                <a:tab pos="4397375" algn="l"/>
                <a:tab pos="5311775" algn="l"/>
                <a:tab pos="6226175" algn="l"/>
                <a:tab pos="7140575" algn="l"/>
                <a:tab pos="8054975" algn="l"/>
                <a:tab pos="8969375" algn="l"/>
                <a:tab pos="9883775" algn="l"/>
              </a:tabLst>
              <a:defRPr sz="900">
                <a:solidFill>
                  <a:schemeClr val="tx1"/>
                </a:solidFill>
                <a:latin typeface="Arial" panose="020B0604020202020204" pitchFamily="34" charset="0"/>
                <a:ea typeface="MS PGothic" panose="020B0600070205080204" pitchFamily="34" charset="-128"/>
              </a:defRPr>
            </a:lvl3pPr>
            <a:lvl4pPr marL="1600200" indent="-228600" eaLnBrk="0" hangingPunct="0">
              <a:tabLst>
                <a:tab pos="739775" algn="l"/>
                <a:tab pos="1654175" algn="l"/>
                <a:tab pos="2568575" algn="l"/>
                <a:tab pos="3482975" algn="l"/>
                <a:tab pos="4397375" algn="l"/>
                <a:tab pos="5311775" algn="l"/>
                <a:tab pos="6226175" algn="l"/>
                <a:tab pos="7140575" algn="l"/>
                <a:tab pos="8054975" algn="l"/>
                <a:tab pos="8969375" algn="l"/>
                <a:tab pos="9883775" algn="l"/>
              </a:tabLst>
              <a:defRPr sz="900">
                <a:solidFill>
                  <a:schemeClr val="tx1"/>
                </a:solidFill>
                <a:latin typeface="Arial" panose="020B0604020202020204" pitchFamily="34" charset="0"/>
                <a:ea typeface="MS PGothic" panose="020B0600070205080204" pitchFamily="34" charset="-128"/>
              </a:defRPr>
            </a:lvl4pPr>
            <a:lvl5pPr marL="2057400" indent="-228600" eaLnBrk="0" hangingPunct="0">
              <a:tabLst>
                <a:tab pos="739775" algn="l"/>
                <a:tab pos="1654175" algn="l"/>
                <a:tab pos="2568575" algn="l"/>
                <a:tab pos="3482975" algn="l"/>
                <a:tab pos="4397375" algn="l"/>
                <a:tab pos="5311775" algn="l"/>
                <a:tab pos="6226175" algn="l"/>
                <a:tab pos="7140575" algn="l"/>
                <a:tab pos="8054975" algn="l"/>
                <a:tab pos="8969375" algn="l"/>
                <a:tab pos="9883775" algn="l"/>
              </a:tabLst>
              <a:defRPr sz="9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buFont typeface="Arial" panose="020B0604020202020204" pitchFamily="34" charset="0"/>
              <a:tabLst>
                <a:tab pos="739775" algn="l"/>
                <a:tab pos="1654175" algn="l"/>
                <a:tab pos="2568575" algn="l"/>
                <a:tab pos="3482975" algn="l"/>
                <a:tab pos="4397375" algn="l"/>
                <a:tab pos="5311775" algn="l"/>
                <a:tab pos="6226175" algn="l"/>
                <a:tab pos="7140575" algn="l"/>
                <a:tab pos="8054975" algn="l"/>
                <a:tab pos="8969375" algn="l"/>
                <a:tab pos="9883775" algn="l"/>
              </a:tabLst>
              <a:defRPr sz="9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buFont typeface="Arial" panose="020B0604020202020204" pitchFamily="34" charset="0"/>
              <a:tabLst>
                <a:tab pos="739775" algn="l"/>
                <a:tab pos="1654175" algn="l"/>
                <a:tab pos="2568575" algn="l"/>
                <a:tab pos="3482975" algn="l"/>
                <a:tab pos="4397375" algn="l"/>
                <a:tab pos="5311775" algn="l"/>
                <a:tab pos="6226175" algn="l"/>
                <a:tab pos="7140575" algn="l"/>
                <a:tab pos="8054975" algn="l"/>
                <a:tab pos="8969375" algn="l"/>
                <a:tab pos="9883775" algn="l"/>
              </a:tabLst>
              <a:defRPr sz="9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buFont typeface="Arial" panose="020B0604020202020204" pitchFamily="34" charset="0"/>
              <a:tabLst>
                <a:tab pos="739775" algn="l"/>
                <a:tab pos="1654175" algn="l"/>
                <a:tab pos="2568575" algn="l"/>
                <a:tab pos="3482975" algn="l"/>
                <a:tab pos="4397375" algn="l"/>
                <a:tab pos="5311775" algn="l"/>
                <a:tab pos="6226175" algn="l"/>
                <a:tab pos="7140575" algn="l"/>
                <a:tab pos="8054975" algn="l"/>
                <a:tab pos="8969375" algn="l"/>
                <a:tab pos="9883775" algn="l"/>
              </a:tabLst>
              <a:defRPr sz="9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buFont typeface="Arial" panose="020B0604020202020204" pitchFamily="34" charset="0"/>
              <a:tabLst>
                <a:tab pos="739775" algn="l"/>
                <a:tab pos="1654175" algn="l"/>
                <a:tab pos="2568575" algn="l"/>
                <a:tab pos="3482975" algn="l"/>
                <a:tab pos="4397375" algn="l"/>
                <a:tab pos="5311775" algn="l"/>
                <a:tab pos="6226175" algn="l"/>
                <a:tab pos="7140575" algn="l"/>
                <a:tab pos="8054975" algn="l"/>
                <a:tab pos="8969375" algn="l"/>
                <a:tab pos="9883775" algn="l"/>
              </a:tabLst>
              <a:defRPr sz="900">
                <a:solidFill>
                  <a:schemeClr val="tx1"/>
                </a:solidFill>
                <a:latin typeface="Arial" panose="020B0604020202020204" pitchFamily="34" charset="0"/>
                <a:ea typeface="MS PGothic" panose="020B0600070205080204" pitchFamily="34" charset="-128"/>
              </a:defRPr>
            </a:lvl9pPr>
          </a:lstStyle>
          <a:p>
            <a:r>
              <a:rPr lang="zh-CN" altLang="en-US" sz="2800" b="1" dirty="0">
                <a:solidFill>
                  <a:srgbClr val="C00000"/>
                </a:solidFill>
                <a:latin typeface="Calibri" panose="020F0502020204030204" pitchFamily="34" charset="0"/>
                <a:ea typeface="宋体" panose="02010600030101010101" pitchFamily="2" charset="-122"/>
              </a:rPr>
              <a:t>理解、推理以及学习的能力</a:t>
            </a:r>
            <a:endParaRPr lang="en-US" altLang="zh-CN" sz="2800" b="1" dirty="0">
              <a:solidFill>
                <a:srgbClr val="C00000"/>
              </a:solidFill>
              <a:latin typeface="Calibri" panose="020F0502020204030204" pitchFamily="34" charset="0"/>
              <a:ea typeface="宋体" panose="02010600030101010101" pitchFamily="2"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340975" y="122555"/>
            <a:ext cx="1714500" cy="1838325"/>
          </a:xfrm>
          <a:prstGeom prst="rect">
            <a:avLst/>
          </a:prstGeom>
        </p:spPr>
      </p:pic>
      <p:sp>
        <p:nvSpPr>
          <p:cNvPr id="7" name="文本框 6"/>
          <p:cNvSpPr txBox="1"/>
          <p:nvPr/>
        </p:nvSpPr>
        <p:spPr>
          <a:xfrm>
            <a:off x="7484586" y="124460"/>
            <a:ext cx="2926080" cy="521970"/>
          </a:xfrm>
          <a:prstGeom prst="rect">
            <a:avLst/>
          </a:prstGeom>
          <a:noFill/>
        </p:spPr>
        <p:txBody>
          <a:bodyPr wrap="square" rtlCol="0">
            <a:spAutoFit/>
          </a:bodyPr>
          <a:lstStyle/>
          <a:p>
            <a:r>
              <a:rPr lang="zh-CN" altLang="zh-CN" sz="2800" dirty="0">
                <a:solidFill>
                  <a:srgbClr val="FF0000"/>
                </a:solidFill>
              </a:rPr>
              <a:t>知识图谱</a:t>
            </a:r>
            <a:r>
              <a:rPr lang="en-US" altLang="zh-CN" sz="2800" dirty="0">
                <a:solidFill>
                  <a:srgbClr val="FF0000"/>
                </a:solidFill>
              </a:rPr>
              <a:t>+</a:t>
            </a:r>
            <a:r>
              <a:rPr lang="zh-CN" altLang="en-US" sz="2800" dirty="0">
                <a:solidFill>
                  <a:srgbClr val="FF0000"/>
                </a:solidFill>
              </a:rPr>
              <a:t>搜索</a:t>
            </a:r>
            <a:r>
              <a:rPr lang="en-US" altLang="zh-CN" dirty="0">
                <a:solidFill>
                  <a:srgbClr val="FF0000"/>
                </a:solidFill>
              </a:rPr>
              <a:t> </a:t>
            </a:r>
          </a:p>
        </p:txBody>
      </p:sp>
      <p:sp>
        <p:nvSpPr>
          <p:cNvPr id="11" name="文本框 10"/>
          <p:cNvSpPr txBox="1"/>
          <p:nvPr/>
        </p:nvSpPr>
        <p:spPr>
          <a:xfrm>
            <a:off x="4966970" y="3855085"/>
            <a:ext cx="646331" cy="276999"/>
          </a:xfrm>
          <a:prstGeom prst="rect">
            <a:avLst/>
          </a:prstGeom>
          <a:noFill/>
        </p:spPr>
        <p:txBody>
          <a:bodyPr wrap="none" rtlCol="0">
            <a:spAutoFit/>
          </a:bodyPr>
          <a:lstStyle/>
          <a:p>
            <a:r>
              <a:rPr lang="zh-CN" altLang="en-US" sz="1200" b="1">
                <a:solidFill>
                  <a:schemeClr val="bg1"/>
                </a:solidFill>
                <a:latin typeface="等线" panose="02010600030101010101" pitchFamily="2" charset="-122"/>
                <a:ea typeface="等线" panose="02010600030101010101" pitchFamily="2" charset="-122"/>
              </a:rPr>
              <a:t>主搜索</a:t>
            </a:r>
          </a:p>
        </p:txBody>
      </p:sp>
      <p:sp>
        <p:nvSpPr>
          <p:cNvPr id="12" name="文本框 11"/>
          <p:cNvSpPr txBox="1"/>
          <p:nvPr/>
        </p:nvSpPr>
        <p:spPr>
          <a:xfrm>
            <a:off x="5459095" y="3009265"/>
            <a:ext cx="646331" cy="276999"/>
          </a:xfrm>
          <a:prstGeom prst="rect">
            <a:avLst/>
          </a:prstGeom>
          <a:noFill/>
        </p:spPr>
        <p:txBody>
          <a:bodyPr wrap="none" rtlCol="0">
            <a:spAutoFit/>
          </a:bodyPr>
          <a:lstStyle/>
          <a:p>
            <a:r>
              <a:rPr lang="zh-CN" altLang="en-US" sz="1200" b="1">
                <a:solidFill>
                  <a:schemeClr val="tx1"/>
                </a:solidFill>
                <a:latin typeface="等线" panose="02010600030101010101" pitchFamily="2" charset="-122"/>
                <a:ea typeface="等线" panose="02010600030101010101" pitchFamily="2" charset="-122"/>
              </a:rPr>
              <a:t>答案源</a:t>
            </a:r>
          </a:p>
        </p:txBody>
      </p:sp>
      <p:sp>
        <p:nvSpPr>
          <p:cNvPr id="13" name="文本框 12"/>
          <p:cNvSpPr txBox="1"/>
          <p:nvPr/>
        </p:nvSpPr>
        <p:spPr>
          <a:xfrm>
            <a:off x="7349322" y="4826000"/>
            <a:ext cx="954108" cy="461665"/>
          </a:xfrm>
          <a:prstGeom prst="rect">
            <a:avLst/>
          </a:prstGeom>
          <a:noFill/>
        </p:spPr>
        <p:txBody>
          <a:bodyPr wrap="none" rtlCol="0">
            <a:spAutoFit/>
          </a:bodyPr>
          <a:lstStyle/>
          <a:p>
            <a:pPr algn="ctr"/>
            <a:r>
              <a:rPr lang="zh-CN" altLang="en-US" sz="1200" b="1">
                <a:solidFill>
                  <a:schemeClr val="bg1"/>
                </a:solidFill>
                <a:latin typeface="等线" panose="02010600030101010101" pitchFamily="2" charset="-122"/>
                <a:ea typeface="等线" panose="02010600030101010101" pitchFamily="2" charset="-122"/>
              </a:rPr>
              <a:t>假设与证据</a:t>
            </a:r>
          </a:p>
          <a:p>
            <a:pPr algn="ctr"/>
            <a:r>
              <a:rPr lang="zh-CN" altLang="en-US" sz="1200" b="1">
                <a:solidFill>
                  <a:schemeClr val="bg1"/>
                </a:solidFill>
                <a:latin typeface="等线" panose="02010600030101010101" pitchFamily="2" charset="-122"/>
                <a:ea typeface="等线" panose="02010600030101010101" pitchFamily="2" charset="-122"/>
              </a:rPr>
              <a:t>评分</a:t>
            </a:r>
          </a:p>
        </p:txBody>
      </p:sp>
      <p:sp>
        <p:nvSpPr>
          <p:cNvPr id="14" name="文本框 13"/>
          <p:cNvSpPr txBox="1"/>
          <p:nvPr/>
        </p:nvSpPr>
        <p:spPr>
          <a:xfrm>
            <a:off x="7922895" y="3778885"/>
            <a:ext cx="800219" cy="461665"/>
          </a:xfrm>
          <a:prstGeom prst="rect">
            <a:avLst/>
          </a:prstGeom>
          <a:noFill/>
        </p:spPr>
        <p:txBody>
          <a:bodyPr wrap="none" rtlCol="0">
            <a:spAutoFit/>
          </a:bodyPr>
          <a:lstStyle/>
          <a:p>
            <a:r>
              <a:rPr lang="zh-CN" altLang="en-US" sz="1200" b="1" dirty="0">
                <a:solidFill>
                  <a:schemeClr val="bg1"/>
                </a:solidFill>
                <a:latin typeface="等线" panose="02010600030101010101" pitchFamily="2" charset="-122"/>
                <a:ea typeface="等线" panose="02010600030101010101" pitchFamily="2" charset="-122"/>
              </a:rPr>
              <a:t>深度证据</a:t>
            </a:r>
            <a:endParaRPr lang="en-US" altLang="zh-CN" sz="1200" b="1" dirty="0">
              <a:solidFill>
                <a:schemeClr val="bg1"/>
              </a:solidFill>
              <a:latin typeface="等线" panose="02010600030101010101" pitchFamily="2" charset="-122"/>
              <a:ea typeface="等线" panose="02010600030101010101" pitchFamily="2" charset="-122"/>
            </a:endParaRPr>
          </a:p>
          <a:p>
            <a:r>
              <a:rPr lang="zh-CN" altLang="en-US" sz="1200" b="1" dirty="0">
                <a:solidFill>
                  <a:schemeClr val="bg1"/>
                </a:solidFill>
                <a:latin typeface="等线" panose="02010600030101010101" pitchFamily="2" charset="-122"/>
                <a:ea typeface="等线" panose="02010600030101010101" pitchFamily="2" charset="-122"/>
              </a:rPr>
              <a:t>打分</a:t>
            </a:r>
          </a:p>
        </p:txBody>
      </p:sp>
      <p:sp>
        <p:nvSpPr>
          <p:cNvPr id="15" name="文本框 14"/>
          <p:cNvSpPr txBox="1"/>
          <p:nvPr/>
        </p:nvSpPr>
        <p:spPr>
          <a:xfrm>
            <a:off x="6978015" y="3763645"/>
            <a:ext cx="800219" cy="461665"/>
          </a:xfrm>
          <a:prstGeom prst="rect">
            <a:avLst/>
          </a:prstGeom>
          <a:noFill/>
        </p:spPr>
        <p:txBody>
          <a:bodyPr wrap="none" rtlCol="0">
            <a:spAutoFit/>
          </a:bodyPr>
          <a:lstStyle/>
          <a:p>
            <a:r>
              <a:rPr lang="zh-CN" altLang="en-US" sz="1200" b="1" dirty="0">
                <a:solidFill>
                  <a:schemeClr val="bg1"/>
                </a:solidFill>
                <a:latin typeface="等线" panose="02010600030101010101" pitchFamily="2" charset="-122"/>
                <a:ea typeface="等线" panose="02010600030101010101" pitchFamily="2" charset="-122"/>
              </a:rPr>
              <a:t>支持证据</a:t>
            </a:r>
            <a:endParaRPr lang="en-US" altLang="zh-CN" sz="1200" b="1" dirty="0">
              <a:solidFill>
                <a:schemeClr val="bg1"/>
              </a:solidFill>
              <a:latin typeface="等线" panose="02010600030101010101" pitchFamily="2" charset="-122"/>
              <a:ea typeface="等线" panose="02010600030101010101" pitchFamily="2" charset="-122"/>
            </a:endParaRPr>
          </a:p>
          <a:p>
            <a:r>
              <a:rPr lang="zh-CN" altLang="en-US" sz="1200" b="1" dirty="0">
                <a:solidFill>
                  <a:schemeClr val="bg1"/>
                </a:solidFill>
                <a:latin typeface="等线" panose="02010600030101010101" pitchFamily="2" charset="-122"/>
                <a:ea typeface="等线" panose="02010600030101010101" pitchFamily="2" charset="-122"/>
              </a:rPr>
              <a:t>查询</a:t>
            </a:r>
          </a:p>
        </p:txBody>
      </p:sp>
      <p:sp>
        <p:nvSpPr>
          <p:cNvPr id="16" name="文本框 15"/>
          <p:cNvSpPr txBox="1"/>
          <p:nvPr/>
        </p:nvSpPr>
        <p:spPr>
          <a:xfrm>
            <a:off x="5805170" y="3794125"/>
            <a:ext cx="800219" cy="461665"/>
          </a:xfrm>
          <a:prstGeom prst="rect">
            <a:avLst/>
          </a:prstGeom>
          <a:noFill/>
        </p:spPr>
        <p:txBody>
          <a:bodyPr wrap="none" rtlCol="0">
            <a:spAutoFit/>
          </a:bodyPr>
          <a:lstStyle/>
          <a:p>
            <a:r>
              <a:rPr lang="zh-CN" altLang="en-US" sz="1200" b="1" dirty="0">
                <a:solidFill>
                  <a:schemeClr val="bg1"/>
                </a:solidFill>
                <a:latin typeface="等线" panose="02010600030101010101" pitchFamily="2" charset="-122"/>
                <a:ea typeface="等线" panose="02010600030101010101" pitchFamily="2" charset="-122"/>
              </a:rPr>
              <a:t>候选答案</a:t>
            </a:r>
            <a:endParaRPr lang="en-US" altLang="zh-CN" sz="1200" b="1" dirty="0">
              <a:solidFill>
                <a:schemeClr val="bg1"/>
              </a:solidFill>
              <a:latin typeface="等线" panose="02010600030101010101" pitchFamily="2" charset="-122"/>
              <a:ea typeface="等线" panose="02010600030101010101" pitchFamily="2" charset="-122"/>
            </a:endParaRPr>
          </a:p>
          <a:p>
            <a:r>
              <a:rPr lang="zh-CN" altLang="en-US" sz="1200" b="1" dirty="0">
                <a:solidFill>
                  <a:schemeClr val="bg1"/>
                </a:solidFill>
                <a:latin typeface="等线" panose="02010600030101010101" pitchFamily="2" charset="-122"/>
                <a:ea typeface="等线" panose="02010600030101010101" pitchFamily="2" charset="-122"/>
              </a:rPr>
              <a:t>生成</a:t>
            </a:r>
          </a:p>
        </p:txBody>
      </p:sp>
      <p:sp>
        <p:nvSpPr>
          <p:cNvPr id="17" name="文本框 16"/>
          <p:cNvSpPr txBox="1"/>
          <p:nvPr/>
        </p:nvSpPr>
        <p:spPr>
          <a:xfrm>
            <a:off x="6448425" y="4872355"/>
            <a:ext cx="646331" cy="276999"/>
          </a:xfrm>
          <a:prstGeom prst="rect">
            <a:avLst/>
          </a:prstGeom>
          <a:noFill/>
        </p:spPr>
        <p:txBody>
          <a:bodyPr wrap="none" rtlCol="0">
            <a:spAutoFit/>
          </a:bodyPr>
          <a:lstStyle/>
          <a:p>
            <a:r>
              <a:rPr lang="zh-CN" altLang="en-US" sz="1200" b="1">
                <a:solidFill>
                  <a:schemeClr val="bg1"/>
                </a:solidFill>
                <a:latin typeface="等线" panose="02010600030101010101" pitchFamily="2" charset="-122"/>
                <a:ea typeface="等线" panose="02010600030101010101" pitchFamily="2" charset="-122"/>
              </a:rPr>
              <a:t>软过滤</a:t>
            </a:r>
          </a:p>
        </p:txBody>
      </p:sp>
      <p:sp>
        <p:nvSpPr>
          <p:cNvPr id="18" name="文本框 17"/>
          <p:cNvSpPr txBox="1"/>
          <p:nvPr/>
        </p:nvSpPr>
        <p:spPr>
          <a:xfrm>
            <a:off x="5344795" y="4872355"/>
            <a:ext cx="800219" cy="276999"/>
          </a:xfrm>
          <a:prstGeom prst="rect">
            <a:avLst/>
          </a:prstGeom>
          <a:noFill/>
        </p:spPr>
        <p:txBody>
          <a:bodyPr wrap="none" rtlCol="0">
            <a:spAutoFit/>
          </a:bodyPr>
          <a:lstStyle/>
          <a:p>
            <a:r>
              <a:rPr lang="zh-CN" altLang="en-US" sz="1200" b="1">
                <a:solidFill>
                  <a:schemeClr val="bg1"/>
                </a:solidFill>
                <a:latin typeface="等线" panose="02010600030101010101" pitchFamily="2" charset="-122"/>
                <a:ea typeface="等线" panose="02010600030101010101" pitchFamily="2" charset="-122"/>
              </a:rPr>
              <a:t>假设生成</a:t>
            </a:r>
          </a:p>
        </p:txBody>
      </p:sp>
      <p:sp>
        <p:nvSpPr>
          <p:cNvPr id="19" name="文本框 18"/>
          <p:cNvSpPr txBox="1"/>
          <p:nvPr/>
        </p:nvSpPr>
        <p:spPr>
          <a:xfrm>
            <a:off x="4290695" y="4872355"/>
            <a:ext cx="868680" cy="276999"/>
          </a:xfrm>
          <a:prstGeom prst="rect">
            <a:avLst/>
          </a:prstGeom>
          <a:noFill/>
        </p:spPr>
        <p:txBody>
          <a:bodyPr wrap="square" rtlCol="0">
            <a:spAutoFit/>
          </a:bodyPr>
          <a:lstStyle/>
          <a:p>
            <a:r>
              <a:rPr lang="zh-CN" altLang="en-US" sz="1200" b="1">
                <a:solidFill>
                  <a:schemeClr val="bg1"/>
                </a:solidFill>
                <a:latin typeface="等线" panose="02010600030101010101" pitchFamily="2" charset="-122"/>
                <a:ea typeface="等线" panose="02010600030101010101" pitchFamily="2" charset="-122"/>
              </a:rPr>
              <a:t>问题分解</a:t>
            </a:r>
          </a:p>
        </p:txBody>
      </p:sp>
      <p:sp>
        <p:nvSpPr>
          <p:cNvPr id="20" name="文本框 19"/>
          <p:cNvSpPr txBox="1"/>
          <p:nvPr/>
        </p:nvSpPr>
        <p:spPr>
          <a:xfrm>
            <a:off x="3236595" y="4872355"/>
            <a:ext cx="868680" cy="276999"/>
          </a:xfrm>
          <a:prstGeom prst="rect">
            <a:avLst/>
          </a:prstGeom>
          <a:noFill/>
        </p:spPr>
        <p:txBody>
          <a:bodyPr wrap="square" rtlCol="0">
            <a:spAutoFit/>
          </a:bodyPr>
          <a:lstStyle/>
          <a:p>
            <a:r>
              <a:rPr lang="zh-CN" altLang="en-US" sz="1200" b="1">
                <a:solidFill>
                  <a:schemeClr val="bg1"/>
                </a:solidFill>
                <a:latin typeface="等线" panose="02010600030101010101" pitchFamily="2" charset="-122"/>
                <a:ea typeface="等线" panose="02010600030101010101" pitchFamily="2" charset="-122"/>
              </a:rPr>
              <a:t>问题分析</a:t>
            </a:r>
          </a:p>
        </p:txBody>
      </p:sp>
      <p:sp>
        <p:nvSpPr>
          <p:cNvPr id="21" name="文本框 20"/>
          <p:cNvSpPr txBox="1"/>
          <p:nvPr/>
        </p:nvSpPr>
        <p:spPr>
          <a:xfrm>
            <a:off x="5344160" y="5537200"/>
            <a:ext cx="800219" cy="276999"/>
          </a:xfrm>
          <a:prstGeom prst="rect">
            <a:avLst/>
          </a:prstGeom>
          <a:noFill/>
        </p:spPr>
        <p:txBody>
          <a:bodyPr wrap="none" rtlCol="0">
            <a:spAutoFit/>
          </a:bodyPr>
          <a:lstStyle/>
          <a:p>
            <a:r>
              <a:rPr lang="zh-CN" altLang="en-US" sz="1200" b="1">
                <a:solidFill>
                  <a:schemeClr val="bg1"/>
                </a:solidFill>
                <a:latin typeface="等线" panose="02010600030101010101" pitchFamily="2" charset="-122"/>
                <a:ea typeface="等线" panose="02010600030101010101" pitchFamily="2" charset="-122"/>
              </a:rPr>
              <a:t>假设生成</a:t>
            </a:r>
          </a:p>
        </p:txBody>
      </p:sp>
      <p:sp>
        <p:nvSpPr>
          <p:cNvPr id="22" name="文本框 21"/>
          <p:cNvSpPr txBox="1"/>
          <p:nvPr/>
        </p:nvSpPr>
        <p:spPr>
          <a:xfrm>
            <a:off x="9566910" y="4811395"/>
            <a:ext cx="954107" cy="461665"/>
          </a:xfrm>
          <a:prstGeom prst="rect">
            <a:avLst/>
          </a:prstGeom>
          <a:noFill/>
        </p:spPr>
        <p:txBody>
          <a:bodyPr wrap="none" rtlCol="0">
            <a:spAutoFit/>
          </a:bodyPr>
          <a:lstStyle/>
          <a:p>
            <a:r>
              <a:rPr lang="zh-CN" altLang="en-US" sz="1200" b="1" dirty="0">
                <a:solidFill>
                  <a:schemeClr val="bg1"/>
                </a:solidFill>
                <a:latin typeface="等线" panose="02010600030101010101" pitchFamily="2" charset="-122"/>
                <a:ea typeface="等线" panose="02010600030101010101" pitchFamily="2" charset="-122"/>
              </a:rPr>
              <a:t>最终合并于</a:t>
            </a:r>
            <a:endParaRPr lang="en-US" altLang="zh-CN" sz="1200" b="1" dirty="0">
              <a:solidFill>
                <a:schemeClr val="bg1"/>
              </a:solidFill>
              <a:latin typeface="等线" panose="02010600030101010101" pitchFamily="2" charset="-122"/>
              <a:ea typeface="等线" panose="02010600030101010101" pitchFamily="2" charset="-122"/>
            </a:endParaRPr>
          </a:p>
          <a:p>
            <a:r>
              <a:rPr lang="zh-CN" altLang="en-US" sz="1200" b="1" dirty="0">
                <a:solidFill>
                  <a:schemeClr val="bg1"/>
                </a:solidFill>
                <a:latin typeface="等线" panose="02010600030101010101" pitchFamily="2" charset="-122"/>
                <a:ea typeface="等线" panose="02010600030101010101" pitchFamily="2" charset="-122"/>
              </a:rPr>
              <a:t>排序</a:t>
            </a:r>
          </a:p>
        </p:txBody>
      </p:sp>
      <p:sp>
        <p:nvSpPr>
          <p:cNvPr id="23" name="文本框 22"/>
          <p:cNvSpPr txBox="1"/>
          <p:nvPr/>
        </p:nvSpPr>
        <p:spPr>
          <a:xfrm>
            <a:off x="8701405" y="4872355"/>
            <a:ext cx="492443" cy="276999"/>
          </a:xfrm>
          <a:prstGeom prst="rect">
            <a:avLst/>
          </a:prstGeom>
          <a:noFill/>
        </p:spPr>
        <p:txBody>
          <a:bodyPr wrap="none" rtlCol="0">
            <a:spAutoFit/>
          </a:bodyPr>
          <a:lstStyle/>
          <a:p>
            <a:r>
              <a:rPr lang="zh-CN" altLang="en-US" sz="1200" b="1">
                <a:solidFill>
                  <a:schemeClr val="bg1"/>
                </a:solidFill>
                <a:latin typeface="等线" panose="02010600030101010101" pitchFamily="2" charset="-122"/>
                <a:ea typeface="等线" panose="02010600030101010101" pitchFamily="2" charset="-122"/>
              </a:rPr>
              <a:t>合成</a:t>
            </a:r>
          </a:p>
        </p:txBody>
      </p:sp>
      <p:sp>
        <p:nvSpPr>
          <p:cNvPr id="24" name="文本框 23"/>
          <p:cNvSpPr txBox="1"/>
          <p:nvPr/>
        </p:nvSpPr>
        <p:spPr>
          <a:xfrm>
            <a:off x="7410282" y="5506720"/>
            <a:ext cx="954108" cy="461665"/>
          </a:xfrm>
          <a:prstGeom prst="rect">
            <a:avLst/>
          </a:prstGeom>
          <a:noFill/>
        </p:spPr>
        <p:txBody>
          <a:bodyPr wrap="none" rtlCol="0">
            <a:spAutoFit/>
          </a:bodyPr>
          <a:lstStyle/>
          <a:p>
            <a:pPr algn="ctr"/>
            <a:r>
              <a:rPr lang="zh-CN" altLang="en-US" sz="1200" b="1" dirty="0">
                <a:solidFill>
                  <a:schemeClr val="bg1"/>
                </a:solidFill>
                <a:latin typeface="等线" panose="02010600030101010101" pitchFamily="2" charset="-122"/>
                <a:ea typeface="等线" panose="02010600030101010101" pitchFamily="2" charset="-122"/>
              </a:rPr>
              <a:t>假设与证据</a:t>
            </a:r>
          </a:p>
          <a:p>
            <a:pPr algn="ctr"/>
            <a:r>
              <a:rPr lang="zh-CN" altLang="en-US" sz="1200" b="1" dirty="0">
                <a:solidFill>
                  <a:schemeClr val="bg1"/>
                </a:solidFill>
                <a:latin typeface="等线" panose="02010600030101010101" pitchFamily="2" charset="-122"/>
                <a:ea typeface="等线" panose="02010600030101010101" pitchFamily="2" charset="-122"/>
              </a:rPr>
              <a:t>评分</a:t>
            </a:r>
          </a:p>
        </p:txBody>
      </p:sp>
      <p:sp>
        <p:nvSpPr>
          <p:cNvPr id="25" name="文本框 24"/>
          <p:cNvSpPr txBox="1"/>
          <p:nvPr/>
        </p:nvSpPr>
        <p:spPr>
          <a:xfrm>
            <a:off x="6395720" y="5537200"/>
            <a:ext cx="646331" cy="276999"/>
          </a:xfrm>
          <a:prstGeom prst="rect">
            <a:avLst/>
          </a:prstGeom>
          <a:noFill/>
        </p:spPr>
        <p:txBody>
          <a:bodyPr wrap="none" rtlCol="0">
            <a:spAutoFit/>
          </a:bodyPr>
          <a:lstStyle/>
          <a:p>
            <a:r>
              <a:rPr lang="zh-CN" altLang="en-US" sz="1200" b="1">
                <a:solidFill>
                  <a:schemeClr val="bg1"/>
                </a:solidFill>
                <a:latin typeface="等线" panose="02010600030101010101" pitchFamily="2" charset="-122"/>
                <a:ea typeface="等线" panose="02010600030101010101" pitchFamily="2" charset="-122"/>
              </a:rPr>
              <a:t>软过滤</a:t>
            </a:r>
          </a:p>
        </p:txBody>
      </p:sp>
      <p:sp>
        <p:nvSpPr>
          <p:cNvPr id="26" name="文本框 25"/>
          <p:cNvSpPr txBox="1"/>
          <p:nvPr/>
        </p:nvSpPr>
        <p:spPr>
          <a:xfrm>
            <a:off x="3331845" y="3745230"/>
            <a:ext cx="492443" cy="276999"/>
          </a:xfrm>
          <a:prstGeom prst="rect">
            <a:avLst/>
          </a:prstGeom>
          <a:noFill/>
        </p:spPr>
        <p:txBody>
          <a:bodyPr wrap="none" rtlCol="0">
            <a:spAutoFit/>
          </a:bodyPr>
          <a:lstStyle/>
          <a:p>
            <a:r>
              <a:rPr lang="zh-CN" altLang="en-US" sz="1200" b="1">
                <a:solidFill>
                  <a:schemeClr val="tx1"/>
                </a:solidFill>
                <a:latin typeface="等线" panose="02010600030101010101" pitchFamily="2" charset="-122"/>
                <a:ea typeface="等线" panose="02010600030101010101" pitchFamily="2" charset="-122"/>
              </a:rPr>
              <a:t>问题</a:t>
            </a:r>
          </a:p>
        </p:txBody>
      </p:sp>
      <p:sp>
        <p:nvSpPr>
          <p:cNvPr id="27" name="文本框 26"/>
          <p:cNvSpPr txBox="1"/>
          <p:nvPr/>
        </p:nvSpPr>
        <p:spPr>
          <a:xfrm>
            <a:off x="9236710" y="5489575"/>
            <a:ext cx="492443" cy="461665"/>
          </a:xfrm>
          <a:prstGeom prst="rect">
            <a:avLst/>
          </a:prstGeom>
          <a:noFill/>
        </p:spPr>
        <p:txBody>
          <a:bodyPr wrap="none" rtlCol="0">
            <a:spAutoFit/>
          </a:bodyPr>
          <a:lstStyle/>
          <a:p>
            <a:r>
              <a:rPr lang="zh-CN" altLang="en-US" sz="1200" b="1">
                <a:solidFill>
                  <a:schemeClr val="tx1"/>
                </a:solidFill>
                <a:latin typeface="等线" panose="02010600030101010101" pitchFamily="2" charset="-122"/>
                <a:ea typeface="等线" panose="02010600030101010101" pitchFamily="2" charset="-122"/>
              </a:rPr>
              <a:t>训练</a:t>
            </a:r>
          </a:p>
          <a:p>
            <a:r>
              <a:rPr lang="zh-CN" altLang="en-US" sz="1200" b="1">
                <a:solidFill>
                  <a:schemeClr val="tx1"/>
                </a:solidFill>
                <a:latin typeface="等线" panose="02010600030101010101" pitchFamily="2" charset="-122"/>
                <a:ea typeface="等线" panose="02010600030101010101" pitchFamily="2" charset="-122"/>
              </a:rPr>
              <a:t>模型</a:t>
            </a:r>
          </a:p>
        </p:txBody>
      </p:sp>
      <p:sp>
        <p:nvSpPr>
          <p:cNvPr id="28" name="文本框 27"/>
          <p:cNvSpPr txBox="1"/>
          <p:nvPr/>
        </p:nvSpPr>
        <p:spPr>
          <a:xfrm>
            <a:off x="7577455" y="3009265"/>
            <a:ext cx="646331" cy="276999"/>
          </a:xfrm>
          <a:prstGeom prst="rect">
            <a:avLst/>
          </a:prstGeom>
          <a:noFill/>
        </p:spPr>
        <p:txBody>
          <a:bodyPr wrap="none" rtlCol="0">
            <a:spAutoFit/>
          </a:bodyPr>
          <a:lstStyle/>
          <a:p>
            <a:r>
              <a:rPr lang="zh-CN" altLang="en-US" sz="1200" b="1">
                <a:solidFill>
                  <a:schemeClr val="tx1"/>
                </a:solidFill>
                <a:latin typeface="等线" panose="02010600030101010101" pitchFamily="2" charset="-122"/>
                <a:ea typeface="等线" panose="02010600030101010101" pitchFamily="2" charset="-122"/>
              </a:rPr>
              <a:t>证据源</a:t>
            </a:r>
          </a:p>
        </p:txBody>
      </p:sp>
      <p:sp>
        <p:nvSpPr>
          <p:cNvPr id="29" name="文本框 28"/>
          <p:cNvSpPr txBox="1"/>
          <p:nvPr/>
        </p:nvSpPr>
        <p:spPr>
          <a:xfrm>
            <a:off x="9481820" y="6152515"/>
            <a:ext cx="1107996" cy="276999"/>
          </a:xfrm>
          <a:prstGeom prst="rect">
            <a:avLst/>
          </a:prstGeom>
          <a:noFill/>
        </p:spPr>
        <p:txBody>
          <a:bodyPr wrap="none" rtlCol="0">
            <a:spAutoFit/>
          </a:bodyPr>
          <a:lstStyle/>
          <a:p>
            <a:r>
              <a:rPr lang="zh-CN" altLang="en-US" sz="1200" b="1">
                <a:solidFill>
                  <a:schemeClr val="tx1"/>
                </a:solidFill>
                <a:latin typeface="等线" panose="02010600030101010101" pitchFamily="2" charset="-122"/>
                <a:ea typeface="等线" panose="02010600030101010101" pitchFamily="2" charset="-122"/>
              </a:rPr>
              <a:t>答案与置信度</a:t>
            </a:r>
          </a:p>
        </p:txBody>
      </p:sp>
      <p:sp>
        <p:nvSpPr>
          <p:cNvPr id="34" name="标题 1"/>
          <p:cNvSpPr txBox="1"/>
          <p:nvPr/>
        </p:nvSpPr>
        <p:spPr>
          <a:xfrm>
            <a:off x="171450" y="342900"/>
            <a:ext cx="10973276" cy="571500"/>
          </a:xfrm>
          <a:prstGeom prst="rect">
            <a:avLst/>
          </a:prstGeom>
          <a:effectLst>
            <a:outerShdw blurRad="50800" dist="38100" dir="5400000" algn="ctr" rotWithShape="0">
              <a:srgbClr val="000000">
                <a:alpha val="30000"/>
              </a:srgbClr>
            </a:outerShdw>
          </a:effectLst>
        </p:spPr>
        <p:txBody>
          <a:bodyPr>
            <a:normAutofit/>
          </a:bodyPr>
          <a:lstStyle>
            <a:lvl1pPr algn="l" defTabSz="914400" rtl="0" eaLnBrk="1" latinLnBrk="0" hangingPunct="1">
              <a:lnSpc>
                <a:spcPct val="90000"/>
              </a:lnSpc>
              <a:spcBef>
                <a:spcPct val="0"/>
              </a:spcBef>
              <a:buNone/>
              <a:defRPr sz="3200" b="1" i="0" kern="1200" baseline="0">
                <a:solidFill>
                  <a:srgbClr val="C00000"/>
                </a:solidFill>
                <a:latin typeface="Arial Unicode MS" panose="020B0604020202020204" pitchFamily="34" charset="-122"/>
                <a:ea typeface="微软雅黑" panose="020B0503020204020204" pitchFamily="34" charset="-122"/>
                <a:cs typeface="+mj-cs"/>
              </a:defRPr>
            </a:lvl1pPr>
          </a:lstStyle>
          <a:p>
            <a:r>
              <a:rPr lang="en-US" altLang="zh-CN" dirty="0" err="1"/>
              <a:t>DeepQA</a:t>
            </a:r>
            <a:r>
              <a:rPr lang="zh-CN" altLang="en-US" dirty="0"/>
              <a:t>的工作原理</a:t>
            </a:r>
          </a:p>
        </p:txBody>
      </p:sp>
      <p:sp>
        <p:nvSpPr>
          <p:cNvPr id="35" name="矩形 34"/>
          <p:cNvSpPr/>
          <p:nvPr/>
        </p:nvSpPr>
        <p:spPr>
          <a:xfrm>
            <a:off x="0" y="342900"/>
            <a:ext cx="171450" cy="571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6" name="内容占位符 2"/>
          <p:cNvSpPr txBox="1"/>
          <p:nvPr/>
        </p:nvSpPr>
        <p:spPr>
          <a:xfrm>
            <a:off x="171449" y="922982"/>
            <a:ext cx="9872513" cy="16446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kern="0" dirty="0">
                <a:latin typeface="黑体" panose="02010609060101010101" pitchFamily="49" charset="-122"/>
                <a:ea typeface="黑体" panose="02010609060101010101" pitchFamily="49" charset="-122"/>
              </a:rPr>
              <a:t>拿到问题后进行一系列的计算，包括语法语义分析、对各个知识库进行搜索、提取备选答案、对备选答案证据的搜寻、对证据强度的计算和综合等等。综合运用了自然语言处理、知识表示与推理、机器学习等技术。</a:t>
            </a:r>
            <a:r>
              <a:rPr lang="zh-CN" altLang="en-US" sz="1800" kern="0" dirty="0">
                <a:solidFill>
                  <a:srgbClr val="FF0000"/>
                </a:solidFill>
                <a:latin typeface="黑体" panose="02010609060101010101" pitchFamily="49" charset="-122"/>
                <a:ea typeface="黑体" panose="02010609060101010101" pitchFamily="49" charset="-122"/>
              </a:rPr>
              <a:t>主要技术原理是通过搜寻很多知识源，从多角度运用非常多的小算法，对各种可能的答案进行综合判断和学习</a:t>
            </a:r>
            <a:r>
              <a:rPr lang="zh-CN" altLang="en-US" sz="1800" kern="0" dirty="0">
                <a:latin typeface="黑体" panose="02010609060101010101" pitchFamily="49" charset="-122"/>
                <a:ea typeface="黑体" panose="02010609060101010101" pitchFamily="49" charset="-122"/>
              </a:rPr>
              <a:t>。这就使得系统依赖少数知识源或少数算法的脆弱性得到了极大的降低，从而大大提高其性能。</a:t>
            </a:r>
            <a:endParaRPr lang="en-US" altLang="zh-CN" sz="1800" kern="0" dirty="0">
              <a:latin typeface="黑体" panose="02010609060101010101" pitchFamily="49" charset="-122"/>
              <a:ea typeface="黑体" panose="02010609060101010101" pitchFamily="49" charset="-122"/>
            </a:endParaRPr>
          </a:p>
        </p:txBody>
      </p:sp>
      <p:sp>
        <p:nvSpPr>
          <p:cNvPr id="39" name="内容占位符 2"/>
          <p:cNvSpPr txBox="1"/>
          <p:nvPr/>
        </p:nvSpPr>
        <p:spPr bwMode="auto">
          <a:xfrm>
            <a:off x="-15239" y="2750512"/>
            <a:ext cx="2377440" cy="1226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a:defRPr/>
            </a:pPr>
            <a:r>
              <a:rPr lang="zh-CN" altLang="en-US" sz="1700" i="1" kern="0" dirty="0">
                <a:latin typeface="微软雅黑" panose="020B0503020204020204" pitchFamily="34" charset="-122"/>
                <a:ea typeface="微软雅黑" panose="020B0503020204020204" pitchFamily="34" charset="-122"/>
              </a:rPr>
              <a:t>知识库：包含了各种百科全书、词典、新闻等知识库</a:t>
            </a:r>
          </a:p>
          <a:p>
            <a:pPr>
              <a:defRPr/>
            </a:pPr>
            <a:r>
              <a:rPr lang="en-US" altLang="zh-CN" sz="1700" i="1" kern="0" dirty="0" err="1">
                <a:latin typeface="微软雅黑" panose="020B0503020204020204" pitchFamily="34" charset="-122"/>
                <a:ea typeface="微软雅黑" panose="020B0503020204020204" pitchFamily="34" charset="-122"/>
              </a:rPr>
              <a:t>DeepQA</a:t>
            </a:r>
            <a:r>
              <a:rPr lang="zh-CN" altLang="en-US" sz="1700" i="1" kern="0" dirty="0">
                <a:latin typeface="微软雅黑" panose="020B0503020204020204" pitchFamily="34" charset="-122"/>
                <a:ea typeface="微软雅黑" panose="020B0503020204020204" pitchFamily="34" charset="-122"/>
              </a:rPr>
              <a:t>：问题分析、分类、分解，推理。形成假说，融合排序</a:t>
            </a:r>
            <a:endParaRPr lang="en-US" altLang="zh-CN" sz="1700" i="1" kern="0" dirty="0">
              <a:latin typeface="微软雅黑" panose="020B0503020204020204" pitchFamily="34" charset="-122"/>
              <a:ea typeface="微软雅黑" panose="020B0503020204020204" pitchFamily="34" charset="-122"/>
            </a:endParaRPr>
          </a:p>
          <a:p>
            <a:pPr>
              <a:defRPr/>
            </a:pPr>
            <a:r>
              <a:rPr lang="zh-CN" altLang="en-US" sz="1700" i="1" kern="0" dirty="0">
                <a:latin typeface="微软雅黑" panose="020B0503020204020204" pitchFamily="34" charset="-122"/>
                <a:ea typeface="微软雅黑" panose="020B0503020204020204" pitchFamily="34" charset="-122"/>
              </a:rPr>
              <a:t>以统计推理为主</a:t>
            </a:r>
          </a:p>
          <a:p>
            <a:pPr>
              <a:defRPr/>
            </a:pPr>
            <a:r>
              <a:rPr lang="zh-CN" altLang="en-US" sz="1700" i="1" kern="0" dirty="0">
                <a:latin typeface="微软雅黑" panose="020B0503020204020204" pitchFamily="34" charset="-122"/>
                <a:ea typeface="微软雅黑" panose="020B0503020204020204" pitchFamily="34" charset="-122"/>
              </a:rPr>
              <a:t>不同的评价函数，例如关键字匹配程度、时间关系的匹配程度、地理位置匹配的程度、类型匹配程度，等等</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从查询到结果证明（</a:t>
            </a:r>
            <a:r>
              <a:rPr lang="en-US" altLang="zh-CN" dirty="0"/>
              <a:t>IBM Watson</a:t>
            </a:r>
            <a:r>
              <a:rPr lang="zh-CN" altLang="en-US" dirty="0"/>
              <a:t>）</a:t>
            </a:r>
          </a:p>
        </p:txBody>
      </p:sp>
      <p:grpSp>
        <p:nvGrpSpPr>
          <p:cNvPr id="3" name="Group 2"/>
          <p:cNvGrpSpPr/>
          <p:nvPr/>
        </p:nvGrpSpPr>
        <p:grpSpPr>
          <a:xfrm>
            <a:off x="166562" y="656440"/>
            <a:ext cx="11756980" cy="3553552"/>
            <a:chOff x="349250" y="1753551"/>
            <a:chExt cx="11942404" cy="3897296"/>
          </a:xfrm>
        </p:grpSpPr>
        <p:pic>
          <p:nvPicPr>
            <p:cNvPr id="4" name="image27.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3731"/>
            <a:stretch>
              <a:fillRect/>
            </a:stretch>
          </p:blipFill>
          <p:spPr bwMode="auto">
            <a:xfrm>
              <a:off x="436034" y="1753551"/>
              <a:ext cx="11855620" cy="3545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5" name="Rectangle 5"/>
            <p:cNvSpPr/>
            <p:nvPr/>
          </p:nvSpPr>
          <p:spPr bwMode="ltGray">
            <a:xfrm>
              <a:off x="349250" y="5175080"/>
              <a:ext cx="723900" cy="475767"/>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rgbClr val="FFFFFF"/>
                </a:soli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6" name="Rectangle 6"/>
            <p:cNvSpPr/>
            <p:nvPr/>
          </p:nvSpPr>
          <p:spPr bwMode="ltGray">
            <a:xfrm>
              <a:off x="11654537" y="5174023"/>
              <a:ext cx="517372" cy="475767"/>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rgbClr val="FFFFFF"/>
                </a:solidFill>
                <a:latin typeface="华文细黑" panose="02010600040101010101" pitchFamily="2" charset="-122"/>
                <a:ea typeface="华文细黑" panose="02010600040101010101" pitchFamily="2" charset="-122"/>
                <a:cs typeface="华文细黑" panose="02010600040101010101" pitchFamily="2" charset="-122"/>
              </a:endParaRPr>
            </a:p>
          </p:txBody>
        </p:sp>
      </p:grpSp>
      <p:sp>
        <p:nvSpPr>
          <p:cNvPr id="7" name="Left-Right Arrow 7"/>
          <p:cNvSpPr/>
          <p:nvPr/>
        </p:nvSpPr>
        <p:spPr>
          <a:xfrm>
            <a:off x="793071" y="3999877"/>
            <a:ext cx="5488475" cy="317944"/>
          </a:xfrm>
          <a:prstGeom prst="leftRightArrow">
            <a:avLst>
              <a:gd name="adj1" fmla="val 100000"/>
              <a:gd name="adj2" fmla="val 50000"/>
            </a:avLst>
          </a:prstGeom>
          <a:solidFill>
            <a:srgbClr val="C00000"/>
          </a:solidFill>
          <a:ln w="6350" cmpd="sng">
            <a:noFill/>
          </a:ln>
          <a:effectLst/>
        </p:spPr>
        <p:style>
          <a:lnRef idx="1">
            <a:schemeClr val="accent1"/>
          </a:lnRef>
          <a:fillRef idx="3">
            <a:schemeClr val="accent1"/>
          </a:fillRef>
          <a:effectRef idx="2">
            <a:schemeClr val="accent1"/>
          </a:effectRef>
          <a:fontRef idx="minor">
            <a:schemeClr val="lt1"/>
          </a:fontRef>
        </p:style>
        <p:txBody>
          <a:bodyPr lIns="77109" tIns="38555" rIns="77109" bIns="38555" anchor="ctr"/>
          <a:lstStyle/>
          <a:p>
            <a:pPr algn="ctr">
              <a:defRPr/>
            </a:pPr>
            <a:r>
              <a:rPr lang="zh-CN" altLang="en-US"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rPr>
              <a:t>自然语言处理</a:t>
            </a:r>
            <a:endParaRPr lang="en-US"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8" name="Left-Right Arrow 8"/>
          <p:cNvSpPr/>
          <p:nvPr/>
        </p:nvSpPr>
        <p:spPr>
          <a:xfrm>
            <a:off x="2280571" y="4376554"/>
            <a:ext cx="6932919" cy="317944"/>
          </a:xfrm>
          <a:prstGeom prst="leftRightArrow">
            <a:avLst>
              <a:gd name="adj1" fmla="val 100000"/>
              <a:gd name="adj2" fmla="val 50000"/>
            </a:avLst>
          </a:prstGeom>
          <a:solidFill>
            <a:srgbClr val="C7672E"/>
          </a:solidFill>
          <a:ln w="6350" cmpd="sng">
            <a:noFill/>
          </a:ln>
          <a:effectLst/>
        </p:spPr>
        <p:style>
          <a:lnRef idx="1">
            <a:schemeClr val="accent1"/>
          </a:lnRef>
          <a:fillRef idx="3">
            <a:schemeClr val="accent1"/>
          </a:fillRef>
          <a:effectRef idx="2">
            <a:schemeClr val="accent1"/>
          </a:effectRef>
          <a:fontRef idx="minor">
            <a:schemeClr val="lt1"/>
          </a:fontRef>
        </p:style>
        <p:txBody>
          <a:bodyPr lIns="77109" tIns="38555" rIns="77109" bIns="38555" anchor="ctr"/>
          <a:lstStyle/>
          <a:p>
            <a:pPr algn="ctr">
              <a:defRPr/>
            </a:pPr>
            <a:r>
              <a:rPr lang="zh-CN" altLang="en-US"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rPr>
              <a:t>信息检索</a:t>
            </a:r>
            <a:endParaRPr lang="en-US"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9" name="Left-Right Arrow 9"/>
          <p:cNvSpPr/>
          <p:nvPr/>
        </p:nvSpPr>
        <p:spPr>
          <a:xfrm>
            <a:off x="6281547" y="5552457"/>
            <a:ext cx="3097023" cy="317944"/>
          </a:xfrm>
          <a:prstGeom prst="leftRightArrow">
            <a:avLst>
              <a:gd name="adj1" fmla="val 100000"/>
              <a:gd name="adj2" fmla="val 50000"/>
            </a:avLst>
          </a:prstGeom>
          <a:solidFill>
            <a:schemeClr val="accent2"/>
          </a:solidFill>
          <a:ln w="63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77109" tIns="38555" rIns="77109" bIns="38555" anchor="ctr"/>
          <a:lstStyle/>
          <a:p>
            <a:pPr algn="ctr">
              <a:defRPr/>
            </a:pPr>
            <a:r>
              <a:rPr lang="zh-CN" altLang="en-US"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rPr>
              <a:t>深层分析</a:t>
            </a:r>
            <a:endParaRPr lang="en-US"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10" name="Left-Right Arrow 10"/>
          <p:cNvSpPr/>
          <p:nvPr/>
        </p:nvSpPr>
        <p:spPr>
          <a:xfrm>
            <a:off x="9337470" y="5786651"/>
            <a:ext cx="2382984" cy="322036"/>
          </a:xfrm>
          <a:prstGeom prst="leftRightArrow">
            <a:avLst>
              <a:gd name="adj1" fmla="val 100000"/>
              <a:gd name="adj2" fmla="val 50000"/>
            </a:avLst>
          </a:prstGeom>
          <a:solidFill>
            <a:schemeClr val="accent6">
              <a:lumMod val="5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lIns="77109" tIns="38555" rIns="77109" bIns="38555" anchor="ctr"/>
          <a:lstStyle/>
          <a:p>
            <a:pPr algn="ctr">
              <a:defRPr/>
            </a:pPr>
            <a:r>
              <a:rPr lang="zh-CN" altLang="en-US"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rPr>
              <a:t>机器学习</a:t>
            </a:r>
            <a:endParaRPr lang="en-US"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11" name="Left-Right Arrow 11"/>
          <p:cNvSpPr/>
          <p:nvPr/>
        </p:nvSpPr>
        <p:spPr>
          <a:xfrm>
            <a:off x="6281545" y="5154050"/>
            <a:ext cx="5322124" cy="317944"/>
          </a:xfrm>
          <a:prstGeom prst="leftRightArrow">
            <a:avLst>
              <a:gd name="adj1" fmla="val 100000"/>
              <a:gd name="adj2" fmla="val 50000"/>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77109" tIns="38555" rIns="77109" bIns="38555" anchor="ctr"/>
          <a:lstStyle/>
          <a:p>
            <a:pPr algn="ctr">
              <a:defRPr/>
            </a:pPr>
            <a:r>
              <a:rPr lang="zh-CN" altLang="en-US"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rPr>
              <a:t>并行与分布式计算</a:t>
            </a:r>
            <a:endParaRPr lang="en-US"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12" name="Left-Right Arrow 12"/>
          <p:cNvSpPr/>
          <p:nvPr/>
        </p:nvSpPr>
        <p:spPr>
          <a:xfrm>
            <a:off x="3970821" y="4763415"/>
            <a:ext cx="5265772" cy="317944"/>
          </a:xfrm>
          <a:prstGeom prst="leftRightArrow">
            <a:avLst>
              <a:gd name="adj1" fmla="val 100000"/>
              <a:gd name="adj2"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77109" tIns="38555" rIns="77109" bIns="38555" anchor="ctr"/>
          <a:lstStyle/>
          <a:p>
            <a:pPr algn="ctr">
              <a:defRPr/>
            </a:pPr>
            <a:r>
              <a:rPr lang="zh-CN" altLang="en-US"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rPr>
              <a:t>知识表达和推理</a:t>
            </a:r>
            <a:endParaRPr lang="en-US"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13" name="TextBox 12"/>
          <p:cNvSpPr txBox="1"/>
          <p:nvPr/>
        </p:nvSpPr>
        <p:spPr>
          <a:xfrm>
            <a:off x="1131536" y="6136650"/>
            <a:ext cx="9397426" cy="675630"/>
          </a:xfrm>
          <a:prstGeom prst="rightArrow">
            <a:avLst/>
          </a:prstGeom>
          <a:solidFill>
            <a:schemeClr val="bg2">
              <a:lumMod val="85000"/>
            </a:schemeClr>
          </a:solidFill>
        </p:spPr>
        <p:txBody>
          <a:bodyPr wrap="square" lIns="0" tIns="0" rIns="0" bIns="0" rtlCol="0" anchor="ctr">
            <a:noAutofit/>
          </a:bodyPr>
          <a:lstStyle/>
          <a:p>
            <a:pPr indent="-205740" algn="ctr">
              <a:spcAft>
                <a:spcPts val="675"/>
              </a:spcAft>
            </a:pPr>
            <a:r>
              <a:rPr lang="zh-CN" altLang="en-US" b="1" dirty="0">
                <a:solidFill>
                  <a:srgbClr val="000000"/>
                </a:solidFill>
                <a:latin typeface="华文细黑" panose="02010600040101010101" pitchFamily="2" charset="-122"/>
                <a:ea typeface="华文细黑" panose="02010600040101010101" pitchFamily="2" charset="-122"/>
                <a:cs typeface="华文细黑" panose="02010600040101010101" pitchFamily="2" charset="-122"/>
              </a:rPr>
              <a:t>所有这些过程将在不到</a:t>
            </a:r>
            <a:r>
              <a:rPr lang="en-US" altLang="zh-CN" b="1" dirty="0">
                <a:solidFill>
                  <a:srgbClr val="000000"/>
                </a:solidFill>
                <a:latin typeface="华文细黑" panose="02010600040101010101" pitchFamily="2" charset="-122"/>
                <a:ea typeface="华文细黑" panose="02010600040101010101" pitchFamily="2" charset="-122"/>
                <a:cs typeface="华文细黑" panose="02010600040101010101" pitchFamily="2" charset="-122"/>
              </a:rPr>
              <a:t>2</a:t>
            </a:r>
            <a:r>
              <a:rPr lang="zh-CN" altLang="en-US" b="1" dirty="0">
                <a:solidFill>
                  <a:srgbClr val="000000"/>
                </a:solidFill>
                <a:latin typeface="华文细黑" panose="02010600040101010101" pitchFamily="2" charset="-122"/>
                <a:ea typeface="华文细黑" panose="02010600040101010101" pitchFamily="2" charset="-122"/>
                <a:cs typeface="华文细黑" panose="02010600040101010101" pitchFamily="2" charset="-122"/>
              </a:rPr>
              <a:t>秒内完成</a:t>
            </a:r>
            <a:r>
              <a:rPr lang="en-US" altLang="zh-CN" b="1" dirty="0">
                <a:solidFill>
                  <a:srgbClr val="000000"/>
                </a:solidFill>
                <a:latin typeface="华文细黑" panose="02010600040101010101" pitchFamily="2" charset="-122"/>
                <a:ea typeface="华文细黑" panose="02010600040101010101" pitchFamily="2" charset="-122"/>
                <a:cs typeface="华文细黑" panose="02010600040101010101" pitchFamily="2" charset="-122"/>
              </a:rPr>
              <a:t>…</a:t>
            </a:r>
            <a:endParaRPr lang="en-GB" b="1" dirty="0">
              <a:solidFill>
                <a:srgbClr val="000000"/>
              </a:soli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14" name="Shape 96"/>
          <p:cNvSpPr>
            <a:spLocks noChangeArrowheads="1"/>
          </p:cNvSpPr>
          <p:nvPr/>
        </p:nvSpPr>
        <p:spPr bwMode="auto">
          <a:xfrm>
            <a:off x="10546080" y="6163052"/>
            <a:ext cx="1447800" cy="597127"/>
          </a:xfrm>
          <a:prstGeom prst="roundRect">
            <a:avLst/>
          </a:prstGeom>
          <a:solidFill>
            <a:schemeClr val="accent6"/>
          </a:solidFill>
          <a:ln>
            <a:noFill/>
          </a:ln>
        </p:spPr>
        <p:txBody>
          <a:bodyPr wrap="square" lIns="44386" tIns="44386" rIns="44386" bIns="44386">
            <a:noAutofit/>
          </a:bodyPr>
          <a:lstStyle>
            <a:lvl1pPr>
              <a:spcBef>
                <a:spcPct val="20000"/>
              </a:spcBef>
              <a:buChar char="•"/>
              <a:defRPr sz="2000">
                <a:solidFill>
                  <a:srgbClr val="004266"/>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000">
                <a:solidFill>
                  <a:srgbClr val="004266"/>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zh-CN" altLang="en-US" sz="1800"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rPr>
              <a:t>结果</a:t>
            </a:r>
            <a:r>
              <a:rPr lang="en-US" altLang="zh-CN" sz="1800"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rPr>
              <a:t>&amp;</a:t>
            </a:r>
            <a:r>
              <a:rPr lang="zh-CN" altLang="en-US" sz="1800"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rPr>
              <a:t>佐证</a:t>
            </a:r>
            <a:endParaRPr lang="en-US" altLang="en-US" sz="1800"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15" name="Shape 96"/>
          <p:cNvSpPr>
            <a:spLocks noChangeArrowheads="1"/>
          </p:cNvSpPr>
          <p:nvPr/>
        </p:nvSpPr>
        <p:spPr bwMode="auto">
          <a:xfrm>
            <a:off x="119026" y="6262324"/>
            <a:ext cx="1134114" cy="405642"/>
          </a:xfrm>
          <a:prstGeom prst="roundRect">
            <a:avLst/>
          </a:prstGeom>
          <a:solidFill>
            <a:schemeClr val="accent6"/>
          </a:solidFill>
          <a:ln>
            <a:noFill/>
          </a:ln>
        </p:spPr>
        <p:txBody>
          <a:bodyPr wrap="square" lIns="44386" tIns="44386" rIns="44386" bIns="44386" anchor="ctr">
            <a:spAutoFit/>
          </a:bodyPr>
          <a:lstStyle>
            <a:lvl1pPr>
              <a:spcBef>
                <a:spcPct val="20000"/>
              </a:spcBef>
              <a:buChar char="•"/>
              <a:defRPr sz="2000">
                <a:solidFill>
                  <a:srgbClr val="004266"/>
                </a:solidFill>
                <a:latin typeface="Arial" panose="020B060402020202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000">
                <a:solidFill>
                  <a:srgbClr val="004266"/>
                </a:solidFill>
                <a:latin typeface="Arial" panose="020B060402020202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zh-CN" altLang="en-US" sz="1800"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rPr>
              <a:t>问题</a:t>
            </a:r>
            <a:endParaRPr lang="en-US" altLang="en-US" sz="1800"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endParaRPr>
          </a:p>
        </p:txBody>
      </p:sp>
      <p:grpSp>
        <p:nvGrpSpPr>
          <p:cNvPr id="38" name="组合 37"/>
          <p:cNvGrpSpPr/>
          <p:nvPr/>
        </p:nvGrpSpPr>
        <p:grpSpPr>
          <a:xfrm>
            <a:off x="137160" y="1018724"/>
            <a:ext cx="4128249" cy="1903633"/>
            <a:chOff x="1950718" y="1907585"/>
            <a:chExt cx="6111242" cy="2758679"/>
          </a:xfrm>
        </p:grpSpPr>
        <p:sp>
          <p:nvSpPr>
            <p:cNvPr id="39" name="Rectangle 278"/>
            <p:cNvSpPr>
              <a:spLocks noChangeArrowheads="1"/>
            </p:cNvSpPr>
            <p:nvPr/>
          </p:nvSpPr>
          <p:spPr bwMode="auto">
            <a:xfrm>
              <a:off x="4170377" y="2437915"/>
              <a:ext cx="1676011" cy="2224095"/>
            </a:xfrm>
            <a:prstGeom prst="roundRect">
              <a:avLst>
                <a:gd name="adj" fmla="val 11005"/>
              </a:avLst>
            </a:prstGeom>
            <a:solidFill>
              <a:schemeClr val="accent2">
                <a:lumMod val="50000"/>
              </a:schemeClr>
            </a:solidFill>
            <a:ln w="38100" cap="rnd" algn="ctr">
              <a:solidFill>
                <a:schemeClr val="tx1"/>
              </a:solidFill>
              <a:prstDash val="solid"/>
              <a:round/>
            </a:ln>
            <a:effectLst/>
            <a:scene3d>
              <a:camera prst="orthographicFront"/>
              <a:lightRig rig="threePt" dir="t"/>
            </a:scene3d>
            <a:sp3d>
              <a:bevelT/>
            </a:sp3d>
          </p:spPr>
          <p:txBody>
            <a:bodyPr lIns="46779" tIns="46779" rIns="46779" bIns="46779"/>
            <a:lstStyle>
              <a:lvl1pPr>
                <a:defRPr>
                  <a:solidFill>
                    <a:schemeClr val="tx1"/>
                  </a:solidFill>
                  <a:latin typeface="Arial" panose="020B0604020202020204" pitchFamily="34" charset="0"/>
                  <a:ea typeface="ヒラギノ角ゴ Pro W3" pitchFamily="120" charset="-128"/>
                </a:defRPr>
              </a:lvl1pPr>
              <a:lvl2pPr marL="742950" indent="-285750">
                <a:defRPr>
                  <a:solidFill>
                    <a:schemeClr val="tx1"/>
                  </a:solidFill>
                  <a:latin typeface="Arial" panose="020B0604020202020204" pitchFamily="34" charset="0"/>
                  <a:ea typeface="ヒラギノ角ゴ Pro W3" pitchFamily="120" charset="-128"/>
                </a:defRPr>
              </a:lvl2pPr>
              <a:lvl3pPr marL="1143000" indent="-228600">
                <a:defRPr>
                  <a:solidFill>
                    <a:schemeClr val="tx1"/>
                  </a:solidFill>
                  <a:latin typeface="Arial" panose="020B0604020202020204" pitchFamily="34" charset="0"/>
                  <a:ea typeface="ヒラギノ角ゴ Pro W3" pitchFamily="120" charset="-128"/>
                </a:defRPr>
              </a:lvl3pPr>
              <a:lvl4pPr marL="1600200" indent="-228600">
                <a:defRPr>
                  <a:solidFill>
                    <a:schemeClr val="tx1"/>
                  </a:solidFill>
                  <a:latin typeface="Arial" panose="020B0604020202020204" pitchFamily="34" charset="0"/>
                  <a:ea typeface="ヒラギノ角ゴ Pro W3" pitchFamily="120" charset="-128"/>
                </a:defRPr>
              </a:lvl4pPr>
              <a:lvl5pPr marL="2057400" indent="-228600">
                <a:defRPr>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 W3" pitchFamily="120" charset="-128"/>
                </a:defRPr>
              </a:lvl9pPr>
            </a:lstStyle>
            <a:p>
              <a:pPr algn="ctr">
                <a:lnSpc>
                  <a:spcPts val="800"/>
                </a:lnSpc>
                <a:spcAft>
                  <a:spcPts val="1200"/>
                </a:spcAft>
                <a:defRPr/>
              </a:pPr>
              <a:r>
                <a:rPr lang="en-US" altLang="en-US" sz="1300" b="1" u="sng" dirty="0">
                  <a:solidFill>
                    <a:srgbClr val="FFFFFF"/>
                  </a:solidFill>
                  <a:latin typeface="黑体" panose="02010609060101010101" pitchFamily="49" charset="-122"/>
                  <a:ea typeface="黑体" panose="02010609060101010101" pitchFamily="49" charset="-122"/>
                  <a:cs typeface="华文细黑" panose="02010600040101010101" pitchFamily="2" charset="-122"/>
                </a:rPr>
                <a:t>Watson</a:t>
              </a:r>
            </a:p>
            <a:p>
              <a:pPr algn="ctr">
                <a:lnSpc>
                  <a:spcPts val="800"/>
                </a:lnSpc>
                <a:spcAft>
                  <a:spcPts val="1200"/>
                </a:spcAft>
                <a:defRPr/>
              </a:pPr>
              <a:r>
                <a:rPr lang="zh-CN" altLang="en-US" sz="1300" b="1" u="sng" dirty="0">
                  <a:solidFill>
                    <a:srgbClr val="FFFFFF"/>
                  </a:solidFill>
                  <a:latin typeface="黑体" panose="02010609060101010101" pitchFamily="49" charset="-122"/>
                  <a:ea typeface="黑体" panose="02010609060101010101" pitchFamily="49" charset="-122"/>
                  <a:cs typeface="华文细黑" panose="02010600040101010101" pitchFamily="2" charset="-122"/>
                </a:rPr>
                <a:t>语料库</a:t>
              </a:r>
              <a:endParaRPr lang="en-US" altLang="en-US" sz="1300" b="1" u="sng" dirty="0">
                <a:solidFill>
                  <a:srgbClr val="FFFFFF"/>
                </a:solidFill>
                <a:latin typeface="黑体" panose="02010609060101010101" pitchFamily="49" charset="-122"/>
                <a:ea typeface="黑体" panose="02010609060101010101" pitchFamily="49" charset="-122"/>
                <a:cs typeface="华文细黑" panose="02010600040101010101" pitchFamily="2" charset="-122"/>
              </a:endParaRPr>
            </a:p>
            <a:p>
              <a:pPr algn="ctr">
                <a:lnSpc>
                  <a:spcPts val="800"/>
                </a:lnSpc>
                <a:spcAft>
                  <a:spcPts val="1200"/>
                </a:spcAft>
                <a:defRPr/>
              </a:pPr>
              <a:r>
                <a:rPr lang="en-US" altLang="en-US" sz="1300" b="1" dirty="0">
                  <a:solidFill>
                    <a:srgbClr val="FFFFFF"/>
                  </a:solidFill>
                  <a:latin typeface="黑体" panose="02010609060101010101" pitchFamily="49" charset="-122"/>
                  <a:ea typeface="黑体" panose="02010609060101010101" pitchFamily="49" charset="-122"/>
                  <a:cs typeface="华文细黑" panose="02010600040101010101" pitchFamily="2" charset="-122"/>
                </a:rPr>
                <a:t>100GB</a:t>
              </a:r>
              <a:r>
                <a:rPr lang="zh-CN" altLang="en-US" sz="1300" b="1" dirty="0">
                  <a:solidFill>
                    <a:srgbClr val="FFFFFF"/>
                  </a:solidFill>
                  <a:latin typeface="黑体" panose="02010609060101010101" pitchFamily="49" charset="-122"/>
                  <a:ea typeface="黑体" panose="02010609060101010101" pitchFamily="49" charset="-122"/>
                  <a:cs typeface="华文细黑" panose="02010600040101010101" pitchFamily="2" charset="-122"/>
                </a:rPr>
                <a:t>数据</a:t>
              </a:r>
              <a:endParaRPr lang="en-US" altLang="en-US" sz="1300" b="1" dirty="0">
                <a:solidFill>
                  <a:srgbClr val="FFFFFF"/>
                </a:solidFill>
                <a:latin typeface="黑体" panose="02010609060101010101" pitchFamily="49" charset="-122"/>
                <a:ea typeface="黑体" panose="02010609060101010101" pitchFamily="49" charset="-122"/>
                <a:cs typeface="华文细黑" panose="02010600040101010101" pitchFamily="2" charset="-122"/>
              </a:endParaRPr>
            </a:p>
            <a:p>
              <a:pPr algn="ctr">
                <a:lnSpc>
                  <a:spcPts val="800"/>
                </a:lnSpc>
                <a:spcAft>
                  <a:spcPts val="1200"/>
                </a:spcAft>
                <a:defRPr/>
              </a:pPr>
              <a:r>
                <a:rPr lang="en-US" altLang="en-US" sz="1300" b="1" dirty="0">
                  <a:solidFill>
                    <a:srgbClr val="FFFFFF"/>
                  </a:solidFill>
                  <a:latin typeface="黑体" panose="02010609060101010101" pitchFamily="49" charset="-122"/>
                  <a:ea typeface="黑体" panose="02010609060101010101" pitchFamily="49" charset="-122"/>
                  <a:cs typeface="华文细黑" panose="02010600040101010101" pitchFamily="2" charset="-122"/>
                </a:rPr>
                <a:t>100K</a:t>
              </a:r>
              <a:r>
                <a:rPr lang="zh-CN" altLang="en-US" sz="1300" b="1" dirty="0">
                  <a:solidFill>
                    <a:srgbClr val="FFFFFF"/>
                  </a:solidFill>
                  <a:latin typeface="黑体" panose="02010609060101010101" pitchFamily="49" charset="-122"/>
                  <a:ea typeface="黑体" panose="02010609060101010101" pitchFamily="49" charset="-122"/>
                  <a:cs typeface="华文细黑" panose="02010600040101010101" pitchFamily="2" charset="-122"/>
                </a:rPr>
                <a:t>文档</a:t>
              </a:r>
              <a:endParaRPr lang="en-US" altLang="en-US" sz="1300" b="1" dirty="0">
                <a:solidFill>
                  <a:srgbClr val="FFFFFF"/>
                </a:solidFill>
                <a:latin typeface="黑体" panose="02010609060101010101" pitchFamily="49" charset="-122"/>
                <a:ea typeface="黑体" panose="02010609060101010101" pitchFamily="49" charset="-122"/>
                <a:cs typeface="华文细黑" panose="02010600040101010101" pitchFamily="2" charset="-122"/>
              </a:endParaRPr>
            </a:p>
            <a:p>
              <a:pPr algn="ctr">
                <a:lnSpc>
                  <a:spcPts val="800"/>
                </a:lnSpc>
                <a:spcAft>
                  <a:spcPts val="1200"/>
                </a:spcAft>
                <a:defRPr/>
              </a:pPr>
              <a:r>
                <a:rPr lang="zh-CN" altLang="en-US" sz="1300" b="1" dirty="0">
                  <a:solidFill>
                    <a:srgbClr val="FFFFFF"/>
                  </a:solidFill>
                  <a:latin typeface="黑体" panose="02010609060101010101" pitchFamily="49" charset="-122"/>
                  <a:ea typeface="黑体" panose="02010609060101010101" pitchFamily="49" charset="-122"/>
                  <a:cs typeface="华文细黑" panose="02010600040101010101" pitchFamily="2" charset="-122"/>
                </a:rPr>
                <a:t>千万概念和</a:t>
              </a:r>
              <a:endParaRPr lang="en-US" altLang="zh-CN" sz="1300" b="1" dirty="0">
                <a:solidFill>
                  <a:srgbClr val="FFFFFF"/>
                </a:solidFill>
                <a:latin typeface="黑体" panose="02010609060101010101" pitchFamily="49" charset="-122"/>
                <a:ea typeface="黑体" panose="02010609060101010101" pitchFamily="49" charset="-122"/>
                <a:cs typeface="华文细黑" panose="02010600040101010101" pitchFamily="2" charset="-122"/>
              </a:endParaRPr>
            </a:p>
            <a:p>
              <a:pPr algn="ctr">
                <a:lnSpc>
                  <a:spcPts val="800"/>
                </a:lnSpc>
                <a:spcAft>
                  <a:spcPts val="1200"/>
                </a:spcAft>
                <a:defRPr/>
              </a:pPr>
              <a:r>
                <a:rPr lang="zh-CN" altLang="en-US" sz="1300" b="1" dirty="0">
                  <a:solidFill>
                    <a:srgbClr val="FFFFFF"/>
                  </a:solidFill>
                  <a:latin typeface="黑体" panose="02010609060101010101" pitchFamily="49" charset="-122"/>
                  <a:ea typeface="黑体" panose="02010609060101010101" pitchFamily="49" charset="-122"/>
                  <a:cs typeface="华文细黑" panose="02010600040101010101" pitchFamily="2" charset="-122"/>
                </a:rPr>
                <a:t>逻辑关系</a:t>
              </a:r>
              <a:endParaRPr lang="en-US" altLang="en-US" sz="1300" b="1" dirty="0">
                <a:solidFill>
                  <a:srgbClr val="FFFFFF"/>
                </a:solidFill>
                <a:latin typeface="黑体" panose="02010609060101010101" pitchFamily="49" charset="-122"/>
                <a:ea typeface="黑体" panose="02010609060101010101" pitchFamily="49" charset="-122"/>
                <a:cs typeface="华文细黑" panose="02010600040101010101" pitchFamily="2" charset="-122"/>
              </a:endParaRPr>
            </a:p>
          </p:txBody>
        </p:sp>
        <p:sp>
          <p:nvSpPr>
            <p:cNvPr id="40" name="object 10"/>
            <p:cNvSpPr txBox="1">
              <a:spLocks noChangeArrowheads="1"/>
            </p:cNvSpPr>
            <p:nvPr/>
          </p:nvSpPr>
          <p:spPr bwMode="auto">
            <a:xfrm>
              <a:off x="1950718" y="1907585"/>
              <a:ext cx="1873511" cy="469428"/>
            </a:xfrm>
            <a:prstGeom prst="rect">
              <a:avLst/>
            </a:prstGeom>
            <a:noFill/>
            <a:ln w="38100">
              <a:noFill/>
              <a:miter lim="800000"/>
            </a:ln>
          </p:spPr>
          <p:txBody>
            <a:bodyPr lIns="0" tIns="0" rIns="0" bIns="0" anchor="ctr"/>
            <a:lstStyle>
              <a:lvl1pPr marL="9525">
                <a:defRPr>
                  <a:solidFill>
                    <a:schemeClr val="tx1"/>
                  </a:solidFill>
                  <a:latin typeface="Arial" panose="020B0604020202020204" pitchFamily="34" charset="0"/>
                  <a:ea typeface="ヒラギノ角ゴ Pro W3" pitchFamily="120" charset="-128"/>
                </a:defRPr>
              </a:lvl1pPr>
              <a:lvl2pPr marL="742950" indent="-285750">
                <a:defRPr>
                  <a:solidFill>
                    <a:schemeClr val="tx1"/>
                  </a:solidFill>
                  <a:latin typeface="Arial" panose="020B0604020202020204" pitchFamily="34" charset="0"/>
                  <a:ea typeface="ヒラギノ角ゴ Pro W3" pitchFamily="120" charset="-128"/>
                </a:defRPr>
              </a:lvl2pPr>
              <a:lvl3pPr marL="1143000" indent="-228600">
                <a:defRPr>
                  <a:solidFill>
                    <a:schemeClr val="tx1"/>
                  </a:solidFill>
                  <a:latin typeface="Arial" panose="020B0604020202020204" pitchFamily="34" charset="0"/>
                  <a:ea typeface="ヒラギノ角ゴ Pro W3" pitchFamily="120" charset="-128"/>
                </a:defRPr>
              </a:lvl3pPr>
              <a:lvl4pPr marL="1600200" indent="-228600">
                <a:defRPr>
                  <a:solidFill>
                    <a:schemeClr val="tx1"/>
                  </a:solidFill>
                  <a:latin typeface="Arial" panose="020B0604020202020204" pitchFamily="34" charset="0"/>
                  <a:ea typeface="ヒラギノ角ゴ Pro W3" pitchFamily="120" charset="-128"/>
                </a:defRPr>
              </a:lvl4pPr>
              <a:lvl5pPr marL="2057400" indent="-228600">
                <a:defRPr>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 W3" pitchFamily="120" charset="-128"/>
                </a:defRPr>
              </a:lvl9pPr>
            </a:lstStyle>
            <a:p>
              <a:pPr algn="ctr">
                <a:defRPr/>
              </a:pPr>
              <a:r>
                <a:rPr lang="zh-CN" altLang="en-US" sz="1400" b="1" dirty="0">
                  <a:solidFill>
                    <a:srgbClr val="E0301E"/>
                  </a:solidFill>
                  <a:latin typeface="华文细黑" panose="02010600040101010101" pitchFamily="2" charset="-122"/>
                  <a:ea typeface="华文细黑" panose="02010600040101010101" pitchFamily="2" charset="-122"/>
                  <a:cs typeface="华文细黑" panose="02010600040101010101" pitchFamily="2" charset="-122"/>
                </a:rPr>
                <a:t>内部数据源示例</a:t>
              </a:r>
              <a:endParaRPr lang="en-US" altLang="en-US" sz="1400" b="1" dirty="0">
                <a:solidFill>
                  <a:srgbClr val="E0301E"/>
                </a:soli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41" name="Rectangle 7"/>
            <p:cNvSpPr/>
            <p:nvPr/>
          </p:nvSpPr>
          <p:spPr>
            <a:xfrm>
              <a:off x="2057400" y="2438059"/>
              <a:ext cx="1398646" cy="281025"/>
            </a:xfrm>
            <a:prstGeom prst="rect">
              <a:avLst/>
            </a:prstGeom>
            <a:solidFill>
              <a:schemeClr val="accent2"/>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lIns="91400" tIns="45700" rIns="91400" bIns="45700" anchor="ctr"/>
            <a:lstStyle/>
            <a:p>
              <a:pPr algn="ctr">
                <a:defRPr/>
              </a:pPr>
              <a:r>
                <a:rPr lang="zh-CN" altLang="en-US" sz="9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rPr>
                <a:t>研究报告</a:t>
              </a:r>
              <a:endParaRPr lang="en-US" sz="9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42" name="Rectangle 8"/>
            <p:cNvSpPr/>
            <p:nvPr/>
          </p:nvSpPr>
          <p:spPr>
            <a:xfrm>
              <a:off x="2057400" y="2762940"/>
              <a:ext cx="1398646" cy="281025"/>
            </a:xfrm>
            <a:prstGeom prst="rect">
              <a:avLst/>
            </a:prstGeom>
            <a:solidFill>
              <a:schemeClr val="accent2"/>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lIns="91400" tIns="45700" rIns="91400" bIns="45700" anchor="ctr"/>
            <a:lstStyle/>
            <a:p>
              <a:pPr algn="ctr">
                <a:defRPr/>
              </a:pPr>
              <a:r>
                <a:rPr lang="zh-CN" altLang="en-US" sz="9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rPr>
                <a:t>客户档案                     </a:t>
              </a:r>
              <a:r>
                <a:rPr lang="en-US" sz="9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rPr>
                <a:t>    </a:t>
              </a:r>
            </a:p>
            <a:p>
              <a:pPr algn="ctr">
                <a:defRPr/>
              </a:pPr>
              <a:r>
                <a:rPr lang="en-US" sz="9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rPr>
                <a:t>(</a:t>
              </a:r>
              <a:r>
                <a:rPr lang="zh-CN" altLang="en-US" sz="9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rPr>
                <a:t>消除识别信息</a:t>
              </a:r>
              <a:r>
                <a:rPr lang="en-US" sz="9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rPr>
                <a:t>)</a:t>
              </a:r>
            </a:p>
          </p:txBody>
        </p:sp>
        <p:sp>
          <p:nvSpPr>
            <p:cNvPr id="43" name="Rectangle 9"/>
            <p:cNvSpPr/>
            <p:nvPr/>
          </p:nvSpPr>
          <p:spPr>
            <a:xfrm>
              <a:off x="2057400" y="3087821"/>
              <a:ext cx="1398646" cy="279973"/>
            </a:xfrm>
            <a:prstGeom prst="rect">
              <a:avLst/>
            </a:prstGeom>
            <a:solidFill>
              <a:schemeClr val="accent2"/>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lIns="91400" tIns="45700" rIns="91400" bIns="45700" anchor="ctr"/>
            <a:lstStyle/>
            <a:p>
              <a:pPr algn="ctr">
                <a:defRPr/>
              </a:pPr>
              <a:r>
                <a:rPr lang="zh-CN" altLang="en-US" sz="9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rPr>
                <a:t>客户分析概要</a:t>
              </a:r>
              <a:endParaRPr lang="en-US" sz="9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44" name="Rectangle 10"/>
            <p:cNvSpPr/>
            <p:nvPr/>
          </p:nvSpPr>
          <p:spPr>
            <a:xfrm>
              <a:off x="2057400" y="3411649"/>
              <a:ext cx="1398646" cy="279973"/>
            </a:xfrm>
            <a:prstGeom prst="rect">
              <a:avLst/>
            </a:prstGeom>
            <a:solidFill>
              <a:schemeClr val="accent2"/>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lIns="91400" tIns="45700" rIns="91400" bIns="45700" anchor="ctr"/>
            <a:lstStyle/>
            <a:p>
              <a:pPr algn="ctr">
                <a:defRPr/>
              </a:pPr>
              <a:r>
                <a:rPr lang="zh-CN" altLang="en-US" sz="9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rPr>
                <a:t>内部政策</a:t>
              </a:r>
              <a:endParaRPr lang="en-US" sz="9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45" name="Rectangle 11"/>
            <p:cNvSpPr/>
            <p:nvPr/>
          </p:nvSpPr>
          <p:spPr>
            <a:xfrm>
              <a:off x="2057400" y="3735478"/>
              <a:ext cx="1398646" cy="281025"/>
            </a:xfrm>
            <a:prstGeom prst="rect">
              <a:avLst/>
            </a:prstGeom>
            <a:solidFill>
              <a:schemeClr val="accent2"/>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lIns="91400" tIns="45700" rIns="91400" bIns="45700" anchor="ctr"/>
            <a:lstStyle/>
            <a:p>
              <a:pPr algn="ctr">
                <a:defRPr/>
              </a:pPr>
              <a:r>
                <a:rPr lang="en-US" sz="9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rPr>
                <a:t>COE</a:t>
              </a:r>
              <a:r>
                <a:rPr lang="zh-CN" altLang="en-US" sz="9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rPr>
                <a:t>报告</a:t>
              </a:r>
              <a:endParaRPr lang="en-US" sz="9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46" name="Rectangle 12"/>
            <p:cNvSpPr/>
            <p:nvPr/>
          </p:nvSpPr>
          <p:spPr>
            <a:xfrm>
              <a:off x="2057400" y="4060358"/>
              <a:ext cx="1398646" cy="281025"/>
            </a:xfrm>
            <a:prstGeom prst="rect">
              <a:avLst/>
            </a:prstGeom>
            <a:solidFill>
              <a:schemeClr val="accent2"/>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lIns="91400" tIns="45700" rIns="91400" bIns="45700" anchor="ctr"/>
            <a:lstStyle/>
            <a:p>
              <a:pPr algn="ctr">
                <a:defRPr/>
              </a:pPr>
              <a:r>
                <a:rPr lang="zh-CN" altLang="en-US" sz="9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rPr>
                <a:t>交付物</a:t>
              </a:r>
              <a:endParaRPr lang="en-US" sz="9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47" name="Isosceles Triangle 13"/>
            <p:cNvSpPr/>
            <p:nvPr/>
          </p:nvSpPr>
          <p:spPr>
            <a:xfrm rot="5400000">
              <a:off x="2711707" y="3422253"/>
              <a:ext cx="2225047" cy="262975"/>
            </a:xfrm>
            <a:prstGeom prst="triangle">
              <a:avLst/>
            </a:prstGeom>
            <a:solidFill>
              <a:schemeClr val="accent2"/>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lIns="91400" tIns="45700" rIns="91400" bIns="45700" anchor="ctr"/>
            <a:lstStyle/>
            <a:p>
              <a:pPr algn="ctr">
                <a:defRPr/>
              </a:pPr>
              <a:endParaRPr lang="en-US" sz="1000" dirty="0">
                <a:solidFill>
                  <a:srgbClr val="DC6900"/>
                </a:soli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48" name="Rectangle 14"/>
            <p:cNvSpPr/>
            <p:nvPr/>
          </p:nvSpPr>
          <p:spPr>
            <a:xfrm>
              <a:off x="2057400" y="4385239"/>
              <a:ext cx="1398646" cy="281025"/>
            </a:xfrm>
            <a:prstGeom prst="rect">
              <a:avLst/>
            </a:prstGeom>
            <a:solidFill>
              <a:schemeClr val="accent2"/>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lIns="91400" tIns="45700" rIns="91400" bIns="45700" anchor="ctr"/>
            <a:lstStyle/>
            <a:p>
              <a:pPr algn="ctr">
                <a:defRPr/>
              </a:pPr>
              <a:r>
                <a:rPr lang="zh-CN" altLang="en-US" sz="9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rPr>
                <a:t>其他</a:t>
              </a:r>
              <a:endParaRPr lang="en-US" sz="900" b="1" dirty="0">
                <a:solidFill>
                  <a:schemeClr val="bg1"/>
                </a:soli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49" name="object 10"/>
            <p:cNvSpPr txBox="1">
              <a:spLocks noChangeArrowheads="1"/>
            </p:cNvSpPr>
            <p:nvPr/>
          </p:nvSpPr>
          <p:spPr bwMode="auto">
            <a:xfrm>
              <a:off x="6074113" y="2081252"/>
              <a:ext cx="1987847" cy="295762"/>
            </a:xfrm>
            <a:prstGeom prst="rect">
              <a:avLst/>
            </a:prstGeom>
            <a:noFill/>
            <a:ln w="38100">
              <a:noFill/>
              <a:miter lim="800000"/>
            </a:ln>
          </p:spPr>
          <p:txBody>
            <a:bodyPr lIns="0" tIns="0" rIns="0" bIns="0" anchor="ctr"/>
            <a:lstStyle>
              <a:lvl1pPr marL="9525">
                <a:defRPr>
                  <a:solidFill>
                    <a:schemeClr val="tx1"/>
                  </a:solidFill>
                  <a:latin typeface="Arial" panose="020B0604020202020204" pitchFamily="34" charset="0"/>
                  <a:ea typeface="ヒラギノ角ゴ Pro W3" pitchFamily="120" charset="-128"/>
                </a:defRPr>
              </a:lvl1pPr>
              <a:lvl2pPr marL="742950" indent="-285750">
                <a:defRPr>
                  <a:solidFill>
                    <a:schemeClr val="tx1"/>
                  </a:solidFill>
                  <a:latin typeface="Arial" panose="020B0604020202020204" pitchFamily="34" charset="0"/>
                  <a:ea typeface="ヒラギノ角ゴ Pro W3" pitchFamily="120" charset="-128"/>
                </a:defRPr>
              </a:lvl2pPr>
              <a:lvl3pPr marL="1143000" indent="-228600">
                <a:defRPr>
                  <a:solidFill>
                    <a:schemeClr val="tx1"/>
                  </a:solidFill>
                  <a:latin typeface="Arial" panose="020B0604020202020204" pitchFamily="34" charset="0"/>
                  <a:ea typeface="ヒラギノ角ゴ Pro W3" pitchFamily="120" charset="-128"/>
                </a:defRPr>
              </a:lvl3pPr>
              <a:lvl4pPr marL="1600200" indent="-228600">
                <a:defRPr>
                  <a:solidFill>
                    <a:schemeClr val="tx1"/>
                  </a:solidFill>
                  <a:latin typeface="Arial" panose="020B0604020202020204" pitchFamily="34" charset="0"/>
                  <a:ea typeface="ヒラギノ角ゴ Pro W3" pitchFamily="120" charset="-128"/>
                </a:defRPr>
              </a:lvl4pPr>
              <a:lvl5pPr marL="2057400" indent="-228600">
                <a:defRPr>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 W3" pitchFamily="120" charset="-128"/>
                </a:defRPr>
              </a:lvl9pPr>
            </a:lstStyle>
            <a:p>
              <a:pPr algn="ctr">
                <a:defRPr/>
              </a:pPr>
              <a:r>
                <a:rPr lang="zh-CN" altLang="en-US" sz="1400" b="1" dirty="0">
                  <a:solidFill>
                    <a:srgbClr val="E0301E"/>
                  </a:solidFill>
                  <a:latin typeface="华文细黑" panose="02010600040101010101" pitchFamily="2" charset="-122"/>
                  <a:ea typeface="华文细黑" panose="02010600040101010101" pitchFamily="2" charset="-122"/>
                  <a:cs typeface="华文细黑" panose="02010600040101010101" pitchFamily="2" charset="-122"/>
                </a:rPr>
                <a:t>外部数据源示例</a:t>
              </a:r>
              <a:endParaRPr lang="en-US" altLang="en-US" sz="1400" b="1" dirty="0">
                <a:solidFill>
                  <a:srgbClr val="E0301E"/>
                </a:soli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50" name="Rectangle 16"/>
            <p:cNvSpPr/>
            <p:nvPr/>
          </p:nvSpPr>
          <p:spPr>
            <a:xfrm>
              <a:off x="6573786" y="2438060"/>
              <a:ext cx="1399706" cy="279973"/>
            </a:xfrm>
            <a:prstGeom prst="rect">
              <a:avLst/>
            </a:prstGeom>
            <a:solidFill>
              <a:schemeClr val="accent6">
                <a:lumMod val="75000"/>
              </a:schemeClr>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lIns="91400" tIns="45700" rIns="91400" bIns="45700" anchor="ctr"/>
            <a:lstStyle/>
            <a:p>
              <a:pPr algn="ctr">
                <a:defRPr/>
              </a:pPr>
              <a:r>
                <a:rPr lang="zh-CN" altLang="en-US" sz="900"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rPr>
                <a:t>公开报告</a:t>
              </a:r>
              <a:endParaRPr lang="en-US" sz="900"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51" name="Rectangle 17"/>
            <p:cNvSpPr/>
            <p:nvPr/>
          </p:nvSpPr>
          <p:spPr>
            <a:xfrm>
              <a:off x="6573786" y="2761537"/>
              <a:ext cx="1399706" cy="279973"/>
            </a:xfrm>
            <a:prstGeom prst="rect">
              <a:avLst/>
            </a:prstGeom>
            <a:solidFill>
              <a:schemeClr val="accent6">
                <a:lumMod val="75000"/>
              </a:schemeClr>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lIns="91400" tIns="45700" rIns="91400" bIns="45700" anchor="ctr"/>
            <a:lstStyle/>
            <a:p>
              <a:pPr algn="ctr">
                <a:defRPr/>
              </a:pPr>
              <a:r>
                <a:rPr lang="zh-CN" altLang="en-US" sz="900"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rPr>
                <a:t>条例章程</a:t>
              </a:r>
              <a:endParaRPr lang="en-US" sz="900"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52" name="Rectangle 18"/>
            <p:cNvSpPr/>
            <p:nvPr/>
          </p:nvSpPr>
          <p:spPr>
            <a:xfrm>
              <a:off x="6573786" y="3085014"/>
              <a:ext cx="1399706" cy="281025"/>
            </a:xfrm>
            <a:prstGeom prst="rect">
              <a:avLst/>
            </a:prstGeom>
            <a:solidFill>
              <a:schemeClr val="accent6">
                <a:lumMod val="75000"/>
              </a:schemeClr>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lIns="91400" tIns="45700" rIns="91400" bIns="45700" anchor="ctr"/>
            <a:lstStyle/>
            <a:p>
              <a:pPr algn="ctr">
                <a:defRPr/>
              </a:pPr>
              <a:r>
                <a:rPr lang="zh-CN" altLang="en-US" sz="900"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rPr>
                <a:t>风险分析和数据</a:t>
              </a:r>
              <a:endParaRPr lang="en-US" sz="900"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53" name="Rectangle 19"/>
            <p:cNvSpPr/>
            <p:nvPr/>
          </p:nvSpPr>
          <p:spPr>
            <a:xfrm>
              <a:off x="6573786" y="3409543"/>
              <a:ext cx="1399706" cy="281025"/>
            </a:xfrm>
            <a:prstGeom prst="rect">
              <a:avLst/>
            </a:prstGeom>
            <a:solidFill>
              <a:schemeClr val="accent6">
                <a:lumMod val="75000"/>
              </a:schemeClr>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lIns="91400" tIns="45700" rIns="91400" bIns="45700" anchor="ctr"/>
            <a:lstStyle/>
            <a:p>
              <a:pPr algn="ctr">
                <a:defRPr/>
              </a:pPr>
              <a:r>
                <a:rPr lang="zh-CN" altLang="en-US" sz="900"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rPr>
                <a:t>政策</a:t>
              </a:r>
              <a:endParaRPr lang="en-US" sz="900"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54" name="Rectangle 20"/>
            <p:cNvSpPr/>
            <p:nvPr/>
          </p:nvSpPr>
          <p:spPr>
            <a:xfrm>
              <a:off x="6573786" y="3734074"/>
              <a:ext cx="1399706" cy="279973"/>
            </a:xfrm>
            <a:prstGeom prst="rect">
              <a:avLst/>
            </a:prstGeom>
            <a:solidFill>
              <a:schemeClr val="accent6">
                <a:lumMod val="75000"/>
              </a:schemeClr>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lIns="91400" tIns="45700" rIns="91400" bIns="45700" anchor="ctr"/>
            <a:lstStyle/>
            <a:p>
              <a:pPr algn="ctr">
                <a:defRPr/>
              </a:pPr>
              <a:r>
                <a:rPr lang="zh-CN" altLang="en-US" sz="900"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rPr>
                <a:t>法律</a:t>
              </a:r>
              <a:endParaRPr lang="en-US" sz="900"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55" name="Rectangle 21"/>
            <p:cNvSpPr/>
            <p:nvPr/>
          </p:nvSpPr>
          <p:spPr>
            <a:xfrm>
              <a:off x="6573786" y="4057551"/>
              <a:ext cx="1399706" cy="279973"/>
            </a:xfrm>
            <a:prstGeom prst="rect">
              <a:avLst/>
            </a:prstGeom>
            <a:solidFill>
              <a:schemeClr val="accent6">
                <a:lumMod val="75000"/>
              </a:schemeClr>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lIns="91400" tIns="45700" rIns="91400" bIns="45700" anchor="ctr"/>
            <a:lstStyle/>
            <a:p>
              <a:pPr algn="ctr">
                <a:defRPr/>
              </a:pPr>
              <a:r>
                <a:rPr lang="zh-CN" altLang="en-US" sz="900"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rPr>
                <a:t>咨询文件</a:t>
              </a:r>
              <a:endParaRPr lang="en-US" sz="900"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56" name="Isosceles Triangle 22"/>
            <p:cNvSpPr/>
            <p:nvPr/>
          </p:nvSpPr>
          <p:spPr>
            <a:xfrm rot="16200000">
              <a:off x="5094134" y="3420144"/>
              <a:ext cx="2223995" cy="264035"/>
            </a:xfrm>
            <a:prstGeom prst="triangle">
              <a:avLst/>
            </a:prstGeom>
            <a:solidFill>
              <a:schemeClr val="accent6">
                <a:lumMod val="75000"/>
              </a:schemeClr>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lIns="91400" tIns="45700" rIns="91400" bIns="45700" anchor="ctr"/>
            <a:lstStyle/>
            <a:p>
              <a:pPr algn="ctr">
                <a:defRPr/>
              </a:pPr>
              <a:endParaRPr lang="en-US" sz="1000"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endParaRPr>
            </a:p>
          </p:txBody>
        </p:sp>
        <p:sp>
          <p:nvSpPr>
            <p:cNvPr id="57" name="Rectangle 23"/>
            <p:cNvSpPr/>
            <p:nvPr/>
          </p:nvSpPr>
          <p:spPr>
            <a:xfrm>
              <a:off x="6573786" y="4385239"/>
              <a:ext cx="1399706" cy="281025"/>
            </a:xfrm>
            <a:prstGeom prst="rect">
              <a:avLst/>
            </a:prstGeom>
            <a:solidFill>
              <a:schemeClr val="accent6">
                <a:lumMod val="75000"/>
              </a:schemeClr>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lIns="91400" tIns="45700" rIns="91400" bIns="45700" anchor="ctr"/>
            <a:lstStyle/>
            <a:p>
              <a:pPr algn="ctr">
                <a:defRPr/>
              </a:pPr>
              <a:r>
                <a:rPr lang="zh-CN" altLang="en-US" sz="900"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rPr>
                <a:t>应用指导</a:t>
              </a:r>
              <a:endParaRPr lang="en-US" sz="900" b="1" dirty="0">
                <a:solidFill>
                  <a:srgbClr val="FFFFFF"/>
                </a:solidFill>
                <a:latin typeface="华文细黑" panose="02010600040101010101" pitchFamily="2" charset="-122"/>
                <a:ea typeface="华文细黑" panose="02010600040101010101" pitchFamily="2" charset="-122"/>
                <a:cs typeface="华文细黑" panose="02010600040101010101" pitchFamily="2" charset="-122"/>
              </a:endParaRPr>
            </a:p>
          </p:txBody>
        </p:sp>
        <p:pic>
          <p:nvPicPr>
            <p:cNvPr id="58" name="Picture 19"/>
            <p:cNvPicPr>
              <a:picLocks noChangeAspect="1" noChangeArrowheads="1"/>
            </p:cNvPicPr>
            <p:nvPr/>
          </p:nvPicPr>
          <p:blipFill>
            <a:blip r:embed="rId3">
              <a:duotone>
                <a:schemeClr val="accent6">
                  <a:shade val="45000"/>
                  <a:satMod val="135000"/>
                </a:schemeClr>
                <a:prstClr val="white"/>
              </a:duotone>
            </a:blip>
            <a:srcRect/>
            <a:stretch>
              <a:fillRect/>
            </a:stretch>
          </p:blipFill>
          <p:spPr bwMode="auto">
            <a:xfrm>
              <a:off x="4760784" y="1907585"/>
              <a:ext cx="495199" cy="490478"/>
            </a:xfrm>
            <a:prstGeom prst="rect">
              <a:avLst/>
            </a:prstGeom>
            <a:noFill/>
            <a:ln w="9525">
              <a:noFill/>
              <a:miter lim="800000"/>
              <a:headEnd/>
              <a:tailEnd/>
            </a:ln>
          </p:spPr>
        </p:pic>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组合 13"/>
          <p:cNvGrpSpPr/>
          <p:nvPr/>
        </p:nvGrpSpPr>
        <p:grpSpPr bwMode="auto">
          <a:xfrm>
            <a:off x="2447925" y="2501900"/>
            <a:ext cx="7296150" cy="981075"/>
            <a:chOff x="0" y="135717"/>
            <a:chExt cx="4331070" cy="582450"/>
          </a:xfrm>
        </p:grpSpPr>
        <p:sp>
          <p:nvSpPr>
            <p:cNvPr id="49159" name="任意多边形 45"/>
            <p:cNvSpPr/>
            <p:nvPr/>
          </p:nvSpPr>
          <p:spPr bwMode="auto">
            <a:xfrm>
              <a:off x="21207" y="616567"/>
              <a:ext cx="1307927" cy="101600"/>
            </a:xfrm>
            <a:custGeom>
              <a:avLst/>
              <a:gdLst>
                <a:gd name="T0" fmla="*/ 0 w 1307927"/>
                <a:gd name="T1" fmla="*/ 0 h 101600"/>
                <a:gd name="T2" fmla="*/ 1223454 w 1307927"/>
                <a:gd name="T3" fmla="*/ 0 h 101600"/>
                <a:gd name="T4" fmla="*/ 1307927 w 1307927"/>
                <a:gd name="T5" fmla="*/ 101600 h 101600"/>
                <a:gd name="T6" fmla="*/ 0 w 1307927"/>
                <a:gd name="T7" fmla="*/ 101600 h 101600"/>
                <a:gd name="T8" fmla="*/ 0 w 1307927"/>
                <a:gd name="T9" fmla="*/ 0 h 101600"/>
                <a:gd name="T10" fmla="*/ 0 60000 65536"/>
                <a:gd name="T11" fmla="*/ 0 60000 65536"/>
                <a:gd name="T12" fmla="*/ 0 60000 65536"/>
                <a:gd name="T13" fmla="*/ 0 60000 65536"/>
                <a:gd name="T14" fmla="*/ 0 60000 65536"/>
                <a:gd name="T15" fmla="*/ 0 w 1307927"/>
                <a:gd name="T16" fmla="*/ 0 h 101600"/>
                <a:gd name="T17" fmla="*/ 1307927 w 1307927"/>
                <a:gd name="T18" fmla="*/ 101600 h 101600"/>
              </a:gdLst>
              <a:ahLst/>
              <a:cxnLst>
                <a:cxn ang="T10">
                  <a:pos x="T0" y="T1"/>
                </a:cxn>
                <a:cxn ang="T11">
                  <a:pos x="T2" y="T3"/>
                </a:cxn>
                <a:cxn ang="T12">
                  <a:pos x="T4" y="T5"/>
                </a:cxn>
                <a:cxn ang="T13">
                  <a:pos x="T6" y="T7"/>
                </a:cxn>
                <a:cxn ang="T14">
                  <a:pos x="T8" y="T9"/>
                </a:cxn>
              </a:cxnLst>
              <a:rect l="T15" t="T16" r="T17" b="T18"/>
              <a:pathLst>
                <a:path w="1307927" h="101600">
                  <a:moveTo>
                    <a:pt x="0" y="0"/>
                  </a:moveTo>
                  <a:lnTo>
                    <a:pt x="1223454" y="0"/>
                  </a:lnTo>
                  <a:lnTo>
                    <a:pt x="1307927" y="101600"/>
                  </a:lnTo>
                  <a:lnTo>
                    <a:pt x="0" y="101600"/>
                  </a:lnTo>
                  <a:lnTo>
                    <a:pt x="0" y="0"/>
                  </a:lnTo>
                  <a:close/>
                </a:path>
              </a:pathLst>
            </a:custGeom>
            <a:solidFill>
              <a:srgbClr val="E5AA57"/>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9160" name="任意多边形 126"/>
            <p:cNvSpPr/>
            <p:nvPr/>
          </p:nvSpPr>
          <p:spPr bwMode="auto">
            <a:xfrm>
              <a:off x="1439654" y="616567"/>
              <a:ext cx="2891416" cy="101600"/>
            </a:xfrm>
            <a:custGeom>
              <a:avLst/>
              <a:gdLst>
                <a:gd name="T0" fmla="*/ 0 w 2891416"/>
                <a:gd name="T1" fmla="*/ 0 h 101600"/>
                <a:gd name="T2" fmla="*/ 2891416 w 2891416"/>
                <a:gd name="T3" fmla="*/ 0 h 101600"/>
                <a:gd name="T4" fmla="*/ 2891416 w 2891416"/>
                <a:gd name="T5" fmla="*/ 101600 h 101600"/>
                <a:gd name="T6" fmla="*/ 84473 w 2891416"/>
                <a:gd name="T7" fmla="*/ 101600 h 101600"/>
                <a:gd name="T8" fmla="*/ 0 w 2891416"/>
                <a:gd name="T9" fmla="*/ 0 h 101600"/>
                <a:gd name="T10" fmla="*/ 0 60000 65536"/>
                <a:gd name="T11" fmla="*/ 0 60000 65536"/>
                <a:gd name="T12" fmla="*/ 0 60000 65536"/>
                <a:gd name="T13" fmla="*/ 0 60000 65536"/>
                <a:gd name="T14" fmla="*/ 0 60000 65536"/>
                <a:gd name="T15" fmla="*/ 0 w 2891416"/>
                <a:gd name="T16" fmla="*/ 0 h 101600"/>
                <a:gd name="T17" fmla="*/ 2891416 w 2891416"/>
                <a:gd name="T18" fmla="*/ 101600 h 101600"/>
              </a:gdLst>
              <a:ahLst/>
              <a:cxnLst>
                <a:cxn ang="T10">
                  <a:pos x="T0" y="T1"/>
                </a:cxn>
                <a:cxn ang="T11">
                  <a:pos x="T2" y="T3"/>
                </a:cxn>
                <a:cxn ang="T12">
                  <a:pos x="T4" y="T5"/>
                </a:cxn>
                <a:cxn ang="T13">
                  <a:pos x="T6" y="T7"/>
                </a:cxn>
                <a:cxn ang="T14">
                  <a:pos x="T8" y="T9"/>
                </a:cxn>
              </a:cxnLst>
              <a:rect l="T15" t="T16" r="T17" b="T18"/>
              <a:pathLst>
                <a:path w="2891416" h="101600">
                  <a:moveTo>
                    <a:pt x="0" y="0"/>
                  </a:moveTo>
                  <a:lnTo>
                    <a:pt x="2891416" y="0"/>
                  </a:lnTo>
                  <a:lnTo>
                    <a:pt x="2891416" y="101600"/>
                  </a:lnTo>
                  <a:lnTo>
                    <a:pt x="84473" y="101600"/>
                  </a:lnTo>
                  <a:lnTo>
                    <a:pt x="0" y="0"/>
                  </a:lnTo>
                  <a:close/>
                </a:path>
              </a:pathLst>
            </a:custGeom>
            <a:solidFill>
              <a:srgbClr val="0176AB"/>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49161" name="文本框 69"/>
            <p:cNvSpPr txBox="1">
              <a:spLocks noChangeArrowheads="1"/>
            </p:cNvSpPr>
            <p:nvPr/>
          </p:nvSpPr>
          <p:spPr bwMode="auto">
            <a:xfrm>
              <a:off x="1591673" y="135717"/>
              <a:ext cx="2568758" cy="42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000" b="1" dirty="0">
                  <a:solidFill>
                    <a:srgbClr val="262626"/>
                  </a:solidFill>
                  <a:latin typeface="微软雅黑" panose="020B0503020204020204" pitchFamily="34" charset="-122"/>
                  <a:ea typeface="微软雅黑" panose="020B0503020204020204" pitchFamily="34" charset="-122"/>
                </a:rPr>
                <a:t>人工智能</a:t>
              </a:r>
              <a:r>
                <a:rPr lang="en-US" altLang="zh-CN" sz="4000" b="1" dirty="0">
                  <a:solidFill>
                    <a:srgbClr val="262626"/>
                  </a:solidFill>
                  <a:latin typeface="微软雅黑" panose="020B0503020204020204" pitchFamily="34" charset="-122"/>
                  <a:ea typeface="微软雅黑" panose="020B0503020204020204" pitchFamily="34" charset="-122"/>
                </a:rPr>
                <a:t>3.0</a:t>
              </a:r>
              <a:endParaRPr lang="zh-CN" altLang="zh-CN" sz="4000" b="1" dirty="0">
                <a:solidFill>
                  <a:srgbClr val="262626"/>
                </a:solidFill>
                <a:latin typeface="微软雅黑" panose="020B0503020204020204" pitchFamily="34" charset="-122"/>
                <a:ea typeface="微软雅黑" panose="020B0503020204020204" pitchFamily="34" charset="-122"/>
              </a:endParaRPr>
            </a:p>
          </p:txBody>
        </p:sp>
        <p:sp>
          <p:nvSpPr>
            <p:cNvPr id="49162" name="文本框 69"/>
            <p:cNvSpPr txBox="1">
              <a:spLocks noChangeArrowheads="1"/>
            </p:cNvSpPr>
            <p:nvPr/>
          </p:nvSpPr>
          <p:spPr bwMode="auto">
            <a:xfrm>
              <a:off x="0" y="146159"/>
              <a:ext cx="1329134" cy="456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zh-CN" sz="4400" b="1">
                  <a:solidFill>
                    <a:srgbClr val="262626"/>
                  </a:solidFill>
                  <a:latin typeface="微软雅黑" panose="020B0503020204020204" pitchFamily="34" charset="-122"/>
                  <a:ea typeface="微软雅黑" panose="020B0503020204020204" pitchFamily="34" charset="-122"/>
                </a:rPr>
                <a:t>第</a:t>
              </a:r>
              <a:r>
                <a:rPr lang="zh-CN" altLang="en-US" sz="4400" b="1">
                  <a:solidFill>
                    <a:srgbClr val="262626"/>
                  </a:solidFill>
                  <a:latin typeface="微软雅黑" panose="020B0503020204020204" pitchFamily="34" charset="-122"/>
                  <a:ea typeface="微软雅黑" panose="020B0503020204020204" pitchFamily="34" charset="-122"/>
                </a:rPr>
                <a:t>三</a:t>
              </a:r>
              <a:r>
                <a:rPr lang="zh-CN" altLang="zh-CN" sz="4400" b="1">
                  <a:solidFill>
                    <a:srgbClr val="262626"/>
                  </a:solidFill>
                  <a:latin typeface="微软雅黑" panose="020B0503020204020204" pitchFamily="34" charset="-122"/>
                  <a:ea typeface="微软雅黑" panose="020B0503020204020204" pitchFamily="34" charset="-122"/>
                </a:rPr>
                <a:t>节</a:t>
              </a:r>
            </a:p>
          </p:txBody>
        </p:sp>
      </p:grpSp>
      <p:sp>
        <p:nvSpPr>
          <p:cNvPr id="49155" name="矩形 47"/>
          <p:cNvSpPr>
            <a:spLocks noChangeArrowheads="1"/>
          </p:cNvSpPr>
          <p:nvPr/>
        </p:nvSpPr>
        <p:spPr bwMode="auto">
          <a:xfrm>
            <a:off x="5129213" y="3590925"/>
            <a:ext cx="38115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en-US" altLang="zh-CN" sz="2400" dirty="0">
                <a:solidFill>
                  <a:srgbClr val="262626"/>
                </a:solidFill>
                <a:latin typeface="微软雅黑" panose="020B0503020204020204" pitchFamily="34" charset="-122"/>
                <a:ea typeface="微软雅黑" panose="020B0503020204020204" pitchFamily="34" charset="-122"/>
              </a:rPr>
              <a:t>AI</a:t>
            </a:r>
            <a:r>
              <a:rPr lang="zh-CN" altLang="en-US" sz="2400" dirty="0">
                <a:solidFill>
                  <a:srgbClr val="262626"/>
                </a:solidFill>
                <a:latin typeface="微软雅黑" panose="020B0503020204020204" pitchFamily="34" charset="-122"/>
                <a:ea typeface="微软雅黑" panose="020B0503020204020204" pitchFamily="34" charset="-122"/>
              </a:rPr>
              <a:t>技术的新特征</a:t>
            </a:r>
            <a:endParaRPr lang="zh-CN" altLang="zh-CN" sz="2400" dirty="0">
              <a:solidFill>
                <a:srgbClr val="262626"/>
              </a:solidFill>
              <a:latin typeface="微软雅黑" panose="020B0503020204020204" pitchFamily="34" charset="-122"/>
              <a:ea typeface="微软雅黑" panose="020B0503020204020204" pitchFamily="34" charset="-122"/>
            </a:endParaRPr>
          </a:p>
          <a:p>
            <a:pPr eaLnBrk="1" hangingPunct="1">
              <a:lnSpc>
                <a:spcPct val="100000"/>
              </a:lnSpc>
              <a:spcBef>
                <a:spcPct val="0"/>
              </a:spcBef>
            </a:pPr>
            <a:endParaRPr lang="zh-CN" altLang="en-US" sz="2400" dirty="0">
              <a:solidFill>
                <a:srgbClr val="262626"/>
              </a:solidFill>
              <a:latin typeface="微软雅黑" panose="020B0503020204020204" pitchFamily="34" charset="-122"/>
              <a:ea typeface="微软雅黑" panose="020B0503020204020204" pitchFamily="34" charset="-122"/>
            </a:endParaRPr>
          </a:p>
        </p:txBody>
      </p:sp>
      <p:sp>
        <p:nvSpPr>
          <p:cNvPr id="49156" name="矩形 50"/>
          <p:cNvSpPr>
            <a:spLocks noChangeArrowheads="1"/>
          </p:cNvSpPr>
          <p:nvPr/>
        </p:nvSpPr>
        <p:spPr bwMode="auto">
          <a:xfrm>
            <a:off x="5129213" y="4122738"/>
            <a:ext cx="4919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en-US" altLang="zh-CN" sz="2400" dirty="0">
                <a:solidFill>
                  <a:srgbClr val="262626"/>
                </a:solidFill>
                <a:latin typeface="微软雅黑" panose="020B0503020204020204" pitchFamily="34" charset="-122"/>
                <a:ea typeface="微软雅黑" panose="020B0503020204020204" pitchFamily="34" charset="-122"/>
              </a:rPr>
              <a:t>AI</a:t>
            </a:r>
            <a:r>
              <a:rPr lang="zh-CN" altLang="en-US" sz="2400" dirty="0">
                <a:solidFill>
                  <a:srgbClr val="262626"/>
                </a:solidFill>
                <a:latin typeface="微软雅黑" panose="020B0503020204020204" pitchFamily="34" charset="-122"/>
                <a:ea typeface="微软雅黑" panose="020B0503020204020204" pitchFamily="34" charset="-122"/>
              </a:rPr>
              <a:t>走向</a:t>
            </a:r>
            <a:r>
              <a:rPr lang="en-US" altLang="zh-CN" sz="2400" dirty="0">
                <a:solidFill>
                  <a:srgbClr val="262626"/>
                </a:solidFill>
                <a:latin typeface="微软雅黑" panose="020B0503020204020204" pitchFamily="34" charset="-122"/>
                <a:ea typeface="微软雅黑" panose="020B0503020204020204" pitchFamily="34" charset="-122"/>
              </a:rPr>
              <a:t>3.0</a:t>
            </a:r>
            <a:endParaRPr lang="zh-CN" altLang="zh-CN" sz="2400" dirty="0">
              <a:solidFill>
                <a:srgbClr val="262626"/>
              </a:solidFill>
              <a:latin typeface="微软雅黑" panose="020B0503020204020204" pitchFamily="34" charset="-122"/>
              <a:ea typeface="微软雅黑" panose="020B0503020204020204" pitchFamily="34" charset="-122"/>
            </a:endParaRPr>
          </a:p>
        </p:txBody>
      </p:sp>
      <p:sp>
        <p:nvSpPr>
          <p:cNvPr id="49157" name="矩形 50"/>
          <p:cNvSpPr>
            <a:spLocks noChangeArrowheads="1"/>
          </p:cNvSpPr>
          <p:nvPr/>
        </p:nvSpPr>
        <p:spPr bwMode="auto">
          <a:xfrm>
            <a:off x="5132388" y="4641850"/>
            <a:ext cx="364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zh-CN" altLang="en-US" sz="2400" dirty="0">
                <a:solidFill>
                  <a:srgbClr val="262626"/>
                </a:solidFill>
                <a:latin typeface="微软雅黑" panose="020B0503020204020204" pitchFamily="34" charset="-122"/>
                <a:ea typeface="微软雅黑" panose="020B0503020204020204" pitchFamily="34" charset="-122"/>
              </a:rPr>
              <a:t>认知计算</a:t>
            </a:r>
          </a:p>
        </p:txBody>
      </p:sp>
      <p:sp>
        <p:nvSpPr>
          <p:cNvPr id="49158" name="矩形 50"/>
          <p:cNvSpPr>
            <a:spLocks noChangeArrowheads="1"/>
          </p:cNvSpPr>
          <p:nvPr/>
        </p:nvSpPr>
        <p:spPr bwMode="auto">
          <a:xfrm>
            <a:off x="5132388" y="5129213"/>
            <a:ext cx="364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pPr>
            <a:r>
              <a:rPr lang="en-US" altLang="zh-CN" sz="2400" dirty="0">
                <a:solidFill>
                  <a:srgbClr val="262626"/>
                </a:solidFill>
                <a:latin typeface="微软雅黑" panose="020B0503020204020204" pitchFamily="34" charset="-122"/>
                <a:ea typeface="微软雅黑" panose="020B0503020204020204" pitchFamily="34" charset="-122"/>
              </a:rPr>
              <a:t>AI3.0</a:t>
            </a:r>
            <a:r>
              <a:rPr lang="zh-CN" altLang="en-US" sz="2400" dirty="0">
                <a:solidFill>
                  <a:srgbClr val="262626"/>
                </a:solidFill>
                <a:latin typeface="微软雅黑" panose="020B0503020204020204" pitchFamily="34" charset="-122"/>
                <a:ea typeface="微软雅黑" panose="020B0503020204020204" pitchFamily="34" charset="-122"/>
              </a:rPr>
              <a:t>面对的挑战</a:t>
            </a:r>
          </a:p>
        </p:txBody>
      </p:sp>
      <p:sp>
        <p:nvSpPr>
          <p:cNvPr id="11" name="右箭头 10"/>
          <p:cNvSpPr/>
          <p:nvPr/>
        </p:nvSpPr>
        <p:spPr>
          <a:xfrm rot="10800000">
            <a:off x="8531442" y="5053965"/>
            <a:ext cx="1131570" cy="518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753" y="3416618"/>
            <a:ext cx="2512803" cy="11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5" name="直接箭头连接符 44"/>
          <p:cNvCxnSpPr>
            <a:stCxn id="13" idx="3"/>
            <a:endCxn id="17" idx="1"/>
          </p:cNvCxnSpPr>
          <p:nvPr/>
        </p:nvCxnSpPr>
        <p:spPr>
          <a:xfrm flipV="1">
            <a:off x="5864225" y="922338"/>
            <a:ext cx="844550" cy="94615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13" idx="3"/>
            <a:endCxn id="19" idx="1"/>
          </p:cNvCxnSpPr>
          <p:nvPr/>
        </p:nvCxnSpPr>
        <p:spPr>
          <a:xfrm>
            <a:off x="5864225" y="1868488"/>
            <a:ext cx="844550" cy="757237"/>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bwMode="auto">
          <a:xfrm>
            <a:off x="3963988" y="1063625"/>
            <a:ext cx="1900238" cy="473075"/>
          </a:xfrm>
          <a:prstGeom prst="roundRect">
            <a:avLst/>
          </a:prstGeom>
          <a:solidFill>
            <a:schemeClr val="bg2">
              <a:lumMod val="90000"/>
            </a:schemeClr>
          </a:solidFill>
          <a:ln>
            <a:solidFill>
              <a:schemeClr val="accent1">
                <a:lumMod val="20000"/>
                <a:lumOff val="80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1400" b="1" dirty="0">
                <a:solidFill>
                  <a:schemeClr val="tx1"/>
                </a:solidFill>
                <a:latin typeface="黑体" panose="02010609060101010101" pitchFamily="49" charset="-122"/>
                <a:ea typeface="黑体" panose="02010609060101010101" pitchFamily="49" charset="-122"/>
              </a:rPr>
              <a:t>语音识别</a:t>
            </a:r>
          </a:p>
        </p:txBody>
      </p:sp>
      <p:sp>
        <p:nvSpPr>
          <p:cNvPr id="10" name="圆角矩形 9"/>
          <p:cNvSpPr/>
          <p:nvPr/>
        </p:nvSpPr>
        <p:spPr bwMode="auto">
          <a:xfrm>
            <a:off x="1219200" y="1725613"/>
            <a:ext cx="1900238" cy="473075"/>
          </a:xfrm>
          <a:prstGeom prst="roundRect">
            <a:avLst/>
          </a:prstGeom>
          <a:solidFill>
            <a:srgbClr val="FF3300"/>
          </a:solidFill>
        </p:spPr>
        <p:style>
          <a:lnRef idx="1">
            <a:schemeClr val="accent6"/>
          </a:lnRef>
          <a:fillRef idx="3">
            <a:schemeClr val="accent6"/>
          </a:fillRef>
          <a:effectRef idx="2">
            <a:schemeClr val="accent6"/>
          </a:effectRef>
          <a:fontRef idx="minor">
            <a:schemeClr val="lt1"/>
          </a:fontRef>
        </p:style>
        <p:txBody>
          <a:bodyPr anchor="ctr"/>
          <a:lstStyle/>
          <a:p>
            <a:pPr algn="ctr">
              <a:defRPr/>
            </a:pPr>
            <a:r>
              <a:rPr lang="zh-CN" altLang="en-US" sz="1400" b="1" dirty="0">
                <a:solidFill>
                  <a:schemeClr val="tx1"/>
                </a:solidFill>
                <a:latin typeface="黑体" panose="02010609060101010101" pitchFamily="49" charset="-122"/>
                <a:ea typeface="黑体" panose="02010609060101010101" pitchFamily="49" charset="-122"/>
              </a:rPr>
              <a:t>大数据智能</a:t>
            </a:r>
          </a:p>
        </p:txBody>
      </p:sp>
      <p:sp>
        <p:nvSpPr>
          <p:cNvPr id="13" name="圆角矩形 12"/>
          <p:cNvSpPr/>
          <p:nvPr/>
        </p:nvSpPr>
        <p:spPr bwMode="auto">
          <a:xfrm>
            <a:off x="3963988" y="1631950"/>
            <a:ext cx="1900238" cy="473075"/>
          </a:xfrm>
          <a:prstGeom prst="roundRect">
            <a:avLst/>
          </a:prstGeom>
          <a:solidFill>
            <a:schemeClr val="bg2">
              <a:lumMod val="90000"/>
            </a:schemeClr>
          </a:solidFill>
          <a:ln>
            <a:solidFill>
              <a:schemeClr val="accent1">
                <a:lumMod val="20000"/>
                <a:lumOff val="80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1400" b="1" dirty="0">
                <a:solidFill>
                  <a:schemeClr val="tx1"/>
                </a:solidFill>
                <a:latin typeface="黑体" panose="02010609060101010101" pitchFamily="49" charset="-122"/>
                <a:ea typeface="黑体" panose="02010609060101010101" pitchFamily="49" charset="-122"/>
              </a:rPr>
              <a:t>自然语言理解</a:t>
            </a:r>
          </a:p>
        </p:txBody>
      </p:sp>
      <p:sp>
        <p:nvSpPr>
          <p:cNvPr id="14" name="圆角矩形 13"/>
          <p:cNvSpPr/>
          <p:nvPr/>
        </p:nvSpPr>
        <p:spPr bwMode="auto">
          <a:xfrm>
            <a:off x="3963988" y="2767013"/>
            <a:ext cx="1900238" cy="473075"/>
          </a:xfrm>
          <a:prstGeom prst="roundRect">
            <a:avLst/>
          </a:prstGeom>
          <a:solidFill>
            <a:schemeClr val="bg2">
              <a:lumMod val="90000"/>
            </a:schemeClr>
          </a:solidFill>
          <a:ln>
            <a:solidFill>
              <a:schemeClr val="accent1">
                <a:lumMod val="20000"/>
                <a:lumOff val="80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altLang="zh-CN" sz="1400" b="1" dirty="0">
                <a:solidFill>
                  <a:schemeClr val="tx1"/>
                </a:solidFill>
                <a:latin typeface="黑体" panose="02010609060101010101" pitchFamily="49" charset="-122"/>
                <a:ea typeface="黑体" panose="02010609060101010101" pitchFamily="49" charset="-122"/>
              </a:rPr>
              <a:t>…………………</a:t>
            </a:r>
            <a:endParaRPr lang="zh-CN" altLang="en-US" sz="1400" b="1" dirty="0">
              <a:solidFill>
                <a:schemeClr val="tx1"/>
              </a:solidFill>
              <a:latin typeface="黑体" panose="02010609060101010101" pitchFamily="49" charset="-122"/>
              <a:ea typeface="黑体" panose="02010609060101010101" pitchFamily="49" charset="-122"/>
            </a:endParaRPr>
          </a:p>
        </p:txBody>
      </p:sp>
      <p:sp>
        <p:nvSpPr>
          <p:cNvPr id="15" name="圆角矩形 14"/>
          <p:cNvSpPr/>
          <p:nvPr/>
        </p:nvSpPr>
        <p:spPr bwMode="auto">
          <a:xfrm>
            <a:off x="3963988" y="2198688"/>
            <a:ext cx="1900238" cy="473075"/>
          </a:xfrm>
          <a:prstGeom prst="roundRect">
            <a:avLst/>
          </a:prstGeom>
          <a:solidFill>
            <a:schemeClr val="bg2">
              <a:lumMod val="90000"/>
            </a:schemeClr>
          </a:solidFill>
          <a:ln>
            <a:solidFill>
              <a:schemeClr val="accent1">
                <a:lumMod val="20000"/>
                <a:lumOff val="80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1400" b="1" dirty="0">
                <a:solidFill>
                  <a:schemeClr val="tx1"/>
                </a:solidFill>
                <a:latin typeface="黑体" panose="02010609060101010101" pitchFamily="49" charset="-122"/>
                <a:ea typeface="黑体" panose="02010609060101010101" pitchFamily="49" charset="-122"/>
              </a:rPr>
              <a:t>图像识别</a:t>
            </a:r>
          </a:p>
        </p:txBody>
      </p:sp>
      <p:sp>
        <p:nvSpPr>
          <p:cNvPr id="17" name="圆角矩形 16"/>
          <p:cNvSpPr/>
          <p:nvPr/>
        </p:nvSpPr>
        <p:spPr bwMode="auto">
          <a:xfrm>
            <a:off x="6708775" y="685800"/>
            <a:ext cx="1900238" cy="473075"/>
          </a:xfrm>
          <a:prstGeom prst="roundRect">
            <a:avLst/>
          </a:prstGeom>
          <a:solidFill>
            <a:schemeClr val="bg2"/>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400" b="1" dirty="0">
                <a:solidFill>
                  <a:schemeClr val="tx1"/>
                </a:solidFill>
                <a:latin typeface="黑体" panose="02010609060101010101" pitchFamily="49" charset="-122"/>
                <a:ea typeface="黑体" panose="02010609060101010101" pitchFamily="49" charset="-122"/>
              </a:rPr>
              <a:t>聊天界面</a:t>
            </a:r>
            <a:endParaRPr lang="en-US" altLang="zh-CN" sz="1400" b="1" dirty="0">
              <a:solidFill>
                <a:schemeClr val="tx1"/>
              </a:solidFill>
              <a:latin typeface="黑体" panose="02010609060101010101" pitchFamily="49" charset="-122"/>
              <a:ea typeface="黑体" panose="02010609060101010101" pitchFamily="49" charset="-122"/>
            </a:endParaRPr>
          </a:p>
          <a:p>
            <a:pPr algn="ctr">
              <a:defRPr/>
            </a:pPr>
            <a:r>
              <a:rPr lang="zh-CN" altLang="en-US" sz="1400" b="1" dirty="0">
                <a:solidFill>
                  <a:schemeClr val="tx1"/>
                </a:solidFill>
                <a:latin typeface="黑体" panose="02010609060101010101" pitchFamily="49" charset="-122"/>
                <a:ea typeface="黑体" panose="02010609060101010101" pitchFamily="49" charset="-122"/>
              </a:rPr>
              <a:t>（小冰）</a:t>
            </a:r>
          </a:p>
        </p:txBody>
      </p:sp>
      <p:sp>
        <p:nvSpPr>
          <p:cNvPr id="18" name="圆角矩形 17"/>
          <p:cNvSpPr/>
          <p:nvPr/>
        </p:nvSpPr>
        <p:spPr bwMode="auto">
          <a:xfrm>
            <a:off x="6708775" y="1254125"/>
            <a:ext cx="1900238" cy="471488"/>
          </a:xfrm>
          <a:prstGeom prst="roundRect">
            <a:avLst/>
          </a:prstGeom>
          <a:solidFill>
            <a:schemeClr val="bg2"/>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400" b="1" dirty="0">
                <a:solidFill>
                  <a:schemeClr val="tx1"/>
                </a:solidFill>
                <a:latin typeface="黑体" panose="02010609060101010101" pitchFamily="49" charset="-122"/>
                <a:ea typeface="黑体" panose="02010609060101010101" pitchFamily="49" charset="-122"/>
              </a:rPr>
              <a:t>语音助手</a:t>
            </a:r>
            <a:endParaRPr lang="en-US" altLang="zh-CN" sz="1400" b="1" dirty="0">
              <a:solidFill>
                <a:schemeClr val="tx1"/>
              </a:solidFill>
              <a:latin typeface="黑体" panose="02010609060101010101" pitchFamily="49" charset="-122"/>
              <a:ea typeface="黑体" panose="02010609060101010101" pitchFamily="49" charset="-122"/>
            </a:endParaRPr>
          </a:p>
          <a:p>
            <a:pPr algn="ctr">
              <a:defRPr/>
            </a:pPr>
            <a:r>
              <a:rPr lang="zh-CN" altLang="en-US" sz="1400" b="1" dirty="0">
                <a:solidFill>
                  <a:schemeClr val="tx1"/>
                </a:solidFill>
                <a:latin typeface="黑体" panose="02010609060101010101" pitchFamily="49" charset="-122"/>
                <a:ea typeface="黑体" panose="02010609060101010101" pitchFamily="49" charset="-122"/>
              </a:rPr>
              <a:t>（</a:t>
            </a:r>
            <a:r>
              <a:rPr lang="en-US" altLang="zh-CN" sz="1400" b="1" dirty="0">
                <a:solidFill>
                  <a:schemeClr val="tx1"/>
                </a:solidFill>
                <a:latin typeface="黑体" panose="02010609060101010101" pitchFamily="49" charset="-122"/>
                <a:ea typeface="黑体" panose="02010609060101010101" pitchFamily="49" charset="-122"/>
              </a:rPr>
              <a:t>Siri</a:t>
            </a:r>
            <a:r>
              <a:rPr lang="zh-CN" altLang="en-US" sz="1400" b="1" dirty="0">
                <a:solidFill>
                  <a:schemeClr val="tx1"/>
                </a:solidFill>
                <a:latin typeface="黑体" panose="02010609060101010101" pitchFamily="49" charset="-122"/>
                <a:ea typeface="黑体" panose="02010609060101010101" pitchFamily="49" charset="-122"/>
              </a:rPr>
              <a:t>）</a:t>
            </a:r>
          </a:p>
        </p:txBody>
      </p:sp>
      <p:sp>
        <p:nvSpPr>
          <p:cNvPr id="19" name="圆角矩形 18"/>
          <p:cNvSpPr/>
          <p:nvPr/>
        </p:nvSpPr>
        <p:spPr bwMode="auto">
          <a:xfrm>
            <a:off x="6708775" y="2389188"/>
            <a:ext cx="1900238" cy="471487"/>
          </a:xfrm>
          <a:prstGeom prst="roundRect">
            <a:avLst/>
          </a:prstGeom>
          <a:solidFill>
            <a:schemeClr val="bg2"/>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400" b="1" dirty="0">
                <a:solidFill>
                  <a:schemeClr val="tx1"/>
                </a:solidFill>
                <a:latin typeface="黑体" panose="02010609060101010101" pitchFamily="49" charset="-122"/>
                <a:ea typeface="黑体" panose="02010609060101010101" pitchFamily="49" charset="-122"/>
              </a:rPr>
              <a:t>翻译</a:t>
            </a:r>
            <a:endParaRPr lang="en-US" altLang="zh-CN" sz="1400" b="1" dirty="0">
              <a:solidFill>
                <a:schemeClr val="tx1"/>
              </a:solidFill>
              <a:latin typeface="黑体" panose="02010609060101010101" pitchFamily="49" charset="-122"/>
              <a:ea typeface="黑体" panose="02010609060101010101" pitchFamily="49" charset="-122"/>
            </a:endParaRPr>
          </a:p>
          <a:p>
            <a:pPr algn="ctr">
              <a:defRPr/>
            </a:pPr>
            <a:r>
              <a:rPr lang="zh-CN" altLang="en-US" sz="1400" b="1" dirty="0">
                <a:solidFill>
                  <a:schemeClr val="tx1"/>
                </a:solidFill>
                <a:latin typeface="黑体" panose="02010609060101010101" pitchFamily="49" charset="-122"/>
                <a:ea typeface="黑体" panose="02010609060101010101" pitchFamily="49" charset="-122"/>
              </a:rPr>
              <a:t>（谷歌）</a:t>
            </a:r>
          </a:p>
        </p:txBody>
      </p:sp>
      <p:sp>
        <p:nvSpPr>
          <p:cNvPr id="20" name="圆角矩形 19"/>
          <p:cNvSpPr/>
          <p:nvPr/>
        </p:nvSpPr>
        <p:spPr bwMode="auto">
          <a:xfrm>
            <a:off x="6708775" y="1820863"/>
            <a:ext cx="1900238" cy="473075"/>
          </a:xfrm>
          <a:prstGeom prst="roundRect">
            <a:avLst/>
          </a:prstGeom>
          <a:solidFill>
            <a:schemeClr val="bg2"/>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400" b="1" dirty="0">
                <a:solidFill>
                  <a:schemeClr val="tx1"/>
                </a:solidFill>
                <a:latin typeface="黑体" panose="02010609060101010101" pitchFamily="49" charset="-122"/>
                <a:ea typeface="黑体" panose="02010609060101010101" pitchFamily="49" charset="-122"/>
              </a:rPr>
              <a:t>语音记录</a:t>
            </a:r>
            <a:endParaRPr lang="en-US" altLang="zh-CN" sz="1400" b="1" dirty="0">
              <a:solidFill>
                <a:schemeClr val="tx1"/>
              </a:solidFill>
              <a:latin typeface="黑体" panose="02010609060101010101" pitchFamily="49" charset="-122"/>
              <a:ea typeface="黑体" panose="02010609060101010101" pitchFamily="49" charset="-122"/>
            </a:endParaRPr>
          </a:p>
          <a:p>
            <a:pPr algn="ctr">
              <a:defRPr/>
            </a:pPr>
            <a:r>
              <a:rPr lang="zh-CN" altLang="en-US" sz="1400" b="1" dirty="0">
                <a:solidFill>
                  <a:schemeClr val="tx1"/>
                </a:solidFill>
                <a:latin typeface="黑体" panose="02010609060101010101" pitchFamily="49" charset="-122"/>
                <a:ea typeface="黑体" panose="02010609060101010101" pitchFamily="49" charset="-122"/>
              </a:rPr>
              <a:t>（讯飞）</a:t>
            </a:r>
          </a:p>
        </p:txBody>
      </p:sp>
      <p:sp>
        <p:nvSpPr>
          <p:cNvPr id="21" name="圆角矩形 20"/>
          <p:cNvSpPr/>
          <p:nvPr/>
        </p:nvSpPr>
        <p:spPr bwMode="auto">
          <a:xfrm>
            <a:off x="6708775" y="2955925"/>
            <a:ext cx="1900238" cy="473075"/>
          </a:xfrm>
          <a:prstGeom prst="roundRect">
            <a:avLst/>
          </a:prstGeom>
          <a:solidFill>
            <a:schemeClr val="bg2"/>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400" b="1" dirty="0">
                <a:solidFill>
                  <a:schemeClr val="tx1"/>
                </a:solidFill>
                <a:latin typeface="黑体" panose="02010609060101010101" pitchFamily="49" charset="-122"/>
                <a:ea typeface="黑体" panose="02010609060101010101" pitchFamily="49" charset="-122"/>
              </a:rPr>
              <a:t>智能音箱</a:t>
            </a:r>
            <a:endParaRPr lang="en-US" altLang="zh-CN" sz="1400" b="1" dirty="0">
              <a:solidFill>
                <a:schemeClr val="tx1"/>
              </a:solidFill>
              <a:latin typeface="黑体" panose="02010609060101010101" pitchFamily="49" charset="-122"/>
              <a:ea typeface="黑体" panose="02010609060101010101" pitchFamily="49" charset="-122"/>
            </a:endParaRPr>
          </a:p>
          <a:p>
            <a:pPr algn="ctr">
              <a:defRPr/>
            </a:pPr>
            <a:r>
              <a:rPr lang="zh-CN" altLang="en-US" sz="1400" b="1" dirty="0">
                <a:solidFill>
                  <a:schemeClr val="tx1"/>
                </a:solidFill>
                <a:latin typeface="黑体" panose="02010609060101010101" pitchFamily="49" charset="-122"/>
                <a:ea typeface="黑体" panose="02010609060101010101" pitchFamily="49" charset="-122"/>
              </a:rPr>
              <a:t>（亚马逊</a:t>
            </a:r>
            <a:r>
              <a:rPr lang="en-US" altLang="zh-CN" sz="1400" b="1" dirty="0">
                <a:solidFill>
                  <a:schemeClr val="tx1"/>
                </a:solidFill>
                <a:latin typeface="黑体" panose="02010609060101010101" pitchFamily="49" charset="-122"/>
                <a:ea typeface="黑体" panose="02010609060101010101" pitchFamily="49" charset="-122"/>
              </a:rPr>
              <a:t>Echo</a:t>
            </a:r>
            <a:r>
              <a:rPr lang="zh-CN" altLang="en-US" sz="1400" b="1" dirty="0">
                <a:solidFill>
                  <a:schemeClr val="tx1"/>
                </a:solidFill>
                <a:latin typeface="黑体" panose="02010609060101010101" pitchFamily="49" charset="-122"/>
                <a:ea typeface="黑体" panose="02010609060101010101" pitchFamily="49" charset="-122"/>
              </a:rPr>
              <a:t>）</a:t>
            </a:r>
          </a:p>
        </p:txBody>
      </p:sp>
      <p:cxnSp>
        <p:nvCxnSpPr>
          <p:cNvPr id="23" name="直接箭头连接符 22"/>
          <p:cNvCxnSpPr>
            <a:stCxn id="10" idx="3"/>
            <a:endCxn id="9" idx="1"/>
          </p:cNvCxnSpPr>
          <p:nvPr/>
        </p:nvCxnSpPr>
        <p:spPr bwMode="auto">
          <a:xfrm flipV="1">
            <a:off x="3119438" y="1300164"/>
            <a:ext cx="844551" cy="661987"/>
          </a:xfrm>
          <a:prstGeom prst="straightConnector1">
            <a:avLst/>
          </a:prstGeom>
          <a:ln>
            <a:solidFill>
              <a:srgbClr val="FF3300"/>
            </a:solidFill>
            <a:tailEnd type="arrow"/>
          </a:ln>
        </p:spPr>
        <p:style>
          <a:lnRef idx="1">
            <a:schemeClr val="accent6"/>
          </a:lnRef>
          <a:fillRef idx="0">
            <a:schemeClr val="accent6"/>
          </a:fillRef>
          <a:effectRef idx="0">
            <a:schemeClr val="accent6"/>
          </a:effectRef>
          <a:fontRef idx="minor">
            <a:schemeClr val="tx1"/>
          </a:fontRef>
        </p:style>
      </p:cxnSp>
      <p:cxnSp>
        <p:nvCxnSpPr>
          <p:cNvPr id="29" name="直接箭头连接符 28"/>
          <p:cNvCxnSpPr>
            <a:stCxn id="10" idx="3"/>
            <a:endCxn id="13" idx="1"/>
          </p:cNvCxnSpPr>
          <p:nvPr/>
        </p:nvCxnSpPr>
        <p:spPr bwMode="auto">
          <a:xfrm flipV="1">
            <a:off x="3119438" y="1868488"/>
            <a:ext cx="844551" cy="93662"/>
          </a:xfrm>
          <a:prstGeom prst="straightConnector1">
            <a:avLst/>
          </a:prstGeom>
          <a:ln>
            <a:solidFill>
              <a:srgbClr val="FF3300"/>
            </a:solidFill>
            <a:tailEnd type="arrow"/>
          </a:ln>
        </p:spPr>
        <p:style>
          <a:lnRef idx="1">
            <a:schemeClr val="accent6"/>
          </a:lnRef>
          <a:fillRef idx="0">
            <a:schemeClr val="accent6"/>
          </a:fillRef>
          <a:effectRef idx="0">
            <a:schemeClr val="accent6"/>
          </a:effectRef>
          <a:fontRef idx="minor">
            <a:schemeClr val="tx1"/>
          </a:fontRef>
        </p:style>
      </p:cxnSp>
      <p:cxnSp>
        <p:nvCxnSpPr>
          <p:cNvPr id="31" name="直接箭头连接符 30"/>
          <p:cNvCxnSpPr>
            <a:stCxn id="10" idx="3"/>
            <a:endCxn id="15" idx="1"/>
          </p:cNvCxnSpPr>
          <p:nvPr/>
        </p:nvCxnSpPr>
        <p:spPr bwMode="auto">
          <a:xfrm>
            <a:off x="3119438" y="1962150"/>
            <a:ext cx="844551" cy="473075"/>
          </a:xfrm>
          <a:prstGeom prst="straightConnector1">
            <a:avLst/>
          </a:prstGeom>
          <a:ln>
            <a:solidFill>
              <a:srgbClr val="FF3300"/>
            </a:solidFill>
            <a:tailEnd type="arrow"/>
          </a:ln>
        </p:spPr>
        <p:style>
          <a:lnRef idx="1">
            <a:schemeClr val="accent6"/>
          </a:lnRef>
          <a:fillRef idx="0">
            <a:schemeClr val="accent6"/>
          </a:fillRef>
          <a:effectRef idx="0">
            <a:schemeClr val="accent6"/>
          </a:effectRef>
          <a:fontRef idx="minor">
            <a:schemeClr val="tx1"/>
          </a:fontRef>
        </p:style>
      </p:cxnSp>
      <p:cxnSp>
        <p:nvCxnSpPr>
          <p:cNvPr id="33" name="直接箭头连接符 32"/>
          <p:cNvCxnSpPr>
            <a:stCxn id="10" idx="3"/>
            <a:endCxn id="14" idx="1"/>
          </p:cNvCxnSpPr>
          <p:nvPr/>
        </p:nvCxnSpPr>
        <p:spPr bwMode="auto">
          <a:xfrm>
            <a:off x="3119438" y="1962150"/>
            <a:ext cx="844551" cy="1041401"/>
          </a:xfrm>
          <a:prstGeom prst="straightConnector1">
            <a:avLst/>
          </a:prstGeom>
          <a:ln>
            <a:solidFill>
              <a:srgbClr val="FF3300"/>
            </a:solidFill>
            <a:tailEnd type="arrow"/>
          </a:ln>
        </p:spPr>
        <p:style>
          <a:lnRef idx="1">
            <a:schemeClr val="accent6"/>
          </a:lnRef>
          <a:fillRef idx="0">
            <a:schemeClr val="accent6"/>
          </a:fillRef>
          <a:effectRef idx="0">
            <a:schemeClr val="accent6"/>
          </a:effectRef>
          <a:fontRef idx="minor">
            <a:schemeClr val="tx1"/>
          </a:fontRef>
        </p:style>
      </p:cxnSp>
      <p:cxnSp>
        <p:nvCxnSpPr>
          <p:cNvPr id="35" name="直接箭头连接符 34"/>
          <p:cNvCxnSpPr>
            <a:stCxn id="9" idx="3"/>
            <a:endCxn id="17" idx="1"/>
          </p:cNvCxnSpPr>
          <p:nvPr/>
        </p:nvCxnSpPr>
        <p:spPr bwMode="auto">
          <a:xfrm flipV="1">
            <a:off x="5864224" y="922337"/>
            <a:ext cx="844551" cy="377825"/>
          </a:xfrm>
          <a:prstGeom prst="straightConnector1">
            <a:avLst/>
          </a:prstGeom>
          <a:ln>
            <a:solidFill>
              <a:srgbClr val="7030A0"/>
            </a:solidFill>
            <a:tailEnd type="arrow"/>
          </a:ln>
        </p:spPr>
        <p:style>
          <a:lnRef idx="1">
            <a:schemeClr val="accent6"/>
          </a:lnRef>
          <a:fillRef idx="3">
            <a:schemeClr val="accent6"/>
          </a:fillRef>
          <a:effectRef idx="2">
            <a:schemeClr val="accent6"/>
          </a:effectRef>
          <a:fontRef idx="minor">
            <a:schemeClr val="lt1"/>
          </a:fontRef>
        </p:style>
      </p:cxnSp>
      <p:cxnSp>
        <p:nvCxnSpPr>
          <p:cNvPr id="37" name="直接箭头连接符 36"/>
          <p:cNvCxnSpPr>
            <a:stCxn id="9" idx="3"/>
            <a:endCxn id="18" idx="1"/>
          </p:cNvCxnSpPr>
          <p:nvPr/>
        </p:nvCxnSpPr>
        <p:spPr bwMode="auto">
          <a:xfrm>
            <a:off x="5864224" y="1300164"/>
            <a:ext cx="844551" cy="188912"/>
          </a:xfrm>
          <a:prstGeom prst="straightConnector1">
            <a:avLst/>
          </a:prstGeom>
          <a:ln>
            <a:solidFill>
              <a:srgbClr val="7030A0"/>
            </a:solidFill>
            <a:tailEnd type="arrow"/>
          </a:ln>
        </p:spPr>
        <p:style>
          <a:lnRef idx="1">
            <a:schemeClr val="accent6"/>
          </a:lnRef>
          <a:fillRef idx="3">
            <a:schemeClr val="accent6"/>
          </a:fillRef>
          <a:effectRef idx="2">
            <a:schemeClr val="accent6"/>
          </a:effectRef>
          <a:fontRef idx="minor">
            <a:schemeClr val="lt1"/>
          </a:fontRef>
        </p:style>
      </p:cxnSp>
      <p:cxnSp>
        <p:nvCxnSpPr>
          <p:cNvPr id="39" name="直接箭头连接符 38"/>
          <p:cNvCxnSpPr>
            <a:stCxn id="9" idx="3"/>
            <a:endCxn id="20" idx="1"/>
          </p:cNvCxnSpPr>
          <p:nvPr/>
        </p:nvCxnSpPr>
        <p:spPr bwMode="auto">
          <a:xfrm>
            <a:off x="5864224" y="1300164"/>
            <a:ext cx="844551" cy="757236"/>
          </a:xfrm>
          <a:prstGeom prst="straightConnector1">
            <a:avLst/>
          </a:prstGeom>
          <a:ln>
            <a:solidFill>
              <a:srgbClr val="7030A0"/>
            </a:solidFill>
            <a:tailEnd type="arrow"/>
          </a:ln>
        </p:spPr>
        <p:style>
          <a:lnRef idx="1">
            <a:schemeClr val="accent6"/>
          </a:lnRef>
          <a:fillRef idx="3">
            <a:schemeClr val="accent6"/>
          </a:fillRef>
          <a:effectRef idx="2">
            <a:schemeClr val="accent6"/>
          </a:effectRef>
          <a:fontRef idx="minor">
            <a:schemeClr val="lt1"/>
          </a:fontRef>
        </p:style>
      </p:cxnSp>
      <p:cxnSp>
        <p:nvCxnSpPr>
          <p:cNvPr id="41" name="直接箭头连接符 40"/>
          <p:cNvCxnSpPr>
            <a:stCxn id="9" idx="3"/>
            <a:endCxn id="19" idx="1"/>
          </p:cNvCxnSpPr>
          <p:nvPr/>
        </p:nvCxnSpPr>
        <p:spPr bwMode="auto">
          <a:xfrm>
            <a:off x="5864224" y="1300164"/>
            <a:ext cx="844551" cy="1325562"/>
          </a:xfrm>
          <a:prstGeom prst="straightConnector1">
            <a:avLst/>
          </a:prstGeom>
          <a:ln>
            <a:solidFill>
              <a:srgbClr val="7030A0"/>
            </a:solidFill>
            <a:tailEnd type="arrow"/>
          </a:ln>
        </p:spPr>
        <p:style>
          <a:lnRef idx="1">
            <a:schemeClr val="accent6"/>
          </a:lnRef>
          <a:fillRef idx="3">
            <a:schemeClr val="accent6"/>
          </a:fillRef>
          <a:effectRef idx="2">
            <a:schemeClr val="accent6"/>
          </a:effectRef>
          <a:fontRef idx="minor">
            <a:schemeClr val="lt1"/>
          </a:fontRef>
        </p:style>
      </p:cxnSp>
      <p:cxnSp>
        <p:nvCxnSpPr>
          <p:cNvPr id="43" name="直接箭头连接符 42"/>
          <p:cNvCxnSpPr>
            <a:stCxn id="9" idx="3"/>
            <a:endCxn id="21" idx="1"/>
          </p:cNvCxnSpPr>
          <p:nvPr/>
        </p:nvCxnSpPr>
        <p:spPr bwMode="auto">
          <a:xfrm>
            <a:off x="5864224" y="1300164"/>
            <a:ext cx="844551" cy="1892300"/>
          </a:xfrm>
          <a:prstGeom prst="straightConnector1">
            <a:avLst/>
          </a:prstGeom>
          <a:ln>
            <a:solidFill>
              <a:srgbClr val="7030A0"/>
            </a:solidFill>
            <a:tailEnd type="arrow"/>
          </a:ln>
        </p:spPr>
        <p:style>
          <a:lnRef idx="1">
            <a:schemeClr val="accent6"/>
          </a:lnRef>
          <a:fillRef idx="3">
            <a:schemeClr val="accent6"/>
          </a:fillRef>
          <a:effectRef idx="2">
            <a:schemeClr val="accent6"/>
          </a:effectRef>
          <a:fontRef idx="minor">
            <a:schemeClr val="lt1"/>
          </a:fontRef>
        </p:style>
      </p:cxnSp>
      <p:cxnSp>
        <p:nvCxnSpPr>
          <p:cNvPr id="47" name="直接箭头连接符 46"/>
          <p:cNvCxnSpPr>
            <a:stCxn id="13" idx="3"/>
            <a:endCxn id="18" idx="1"/>
          </p:cNvCxnSpPr>
          <p:nvPr/>
        </p:nvCxnSpPr>
        <p:spPr bwMode="auto">
          <a:xfrm flipV="1">
            <a:off x="5864224" y="1489075"/>
            <a:ext cx="844551" cy="379413"/>
          </a:xfrm>
          <a:prstGeom prst="straightConnector1">
            <a:avLst/>
          </a:prstGeom>
          <a:ln>
            <a:solidFill>
              <a:srgbClr val="7030A0"/>
            </a:solidFill>
            <a:tailEnd type="arrow"/>
          </a:ln>
        </p:spPr>
        <p:style>
          <a:lnRef idx="1">
            <a:schemeClr val="accent6"/>
          </a:lnRef>
          <a:fillRef idx="3">
            <a:schemeClr val="accent6"/>
          </a:fillRef>
          <a:effectRef idx="2">
            <a:schemeClr val="accent6"/>
          </a:effectRef>
          <a:fontRef idx="minor">
            <a:schemeClr val="lt1"/>
          </a:fontRef>
        </p:style>
      </p:cxnSp>
      <p:cxnSp>
        <p:nvCxnSpPr>
          <p:cNvPr id="49" name="直接箭头连接符 48"/>
          <p:cNvCxnSpPr>
            <a:stCxn id="13" idx="3"/>
            <a:endCxn id="20" idx="1"/>
          </p:cNvCxnSpPr>
          <p:nvPr/>
        </p:nvCxnSpPr>
        <p:spPr bwMode="auto">
          <a:xfrm>
            <a:off x="5864224" y="1868488"/>
            <a:ext cx="844551" cy="188912"/>
          </a:xfrm>
          <a:prstGeom prst="straightConnector1">
            <a:avLst/>
          </a:prstGeom>
          <a:ln>
            <a:solidFill>
              <a:srgbClr val="7030A0"/>
            </a:solidFill>
            <a:tailEnd type="arrow"/>
          </a:ln>
        </p:spPr>
        <p:style>
          <a:lnRef idx="1">
            <a:schemeClr val="accent6"/>
          </a:lnRef>
          <a:fillRef idx="3">
            <a:schemeClr val="accent6"/>
          </a:fillRef>
          <a:effectRef idx="2">
            <a:schemeClr val="accent6"/>
          </a:effectRef>
          <a:fontRef idx="minor">
            <a:schemeClr val="lt1"/>
          </a:fontRef>
        </p:style>
      </p:cxnSp>
      <p:cxnSp>
        <p:nvCxnSpPr>
          <p:cNvPr id="53" name="直接箭头连接符 52"/>
          <p:cNvCxnSpPr>
            <a:stCxn id="13" idx="3"/>
            <a:endCxn id="21" idx="1"/>
          </p:cNvCxnSpPr>
          <p:nvPr/>
        </p:nvCxnSpPr>
        <p:spPr bwMode="auto">
          <a:xfrm>
            <a:off x="5864224" y="1868488"/>
            <a:ext cx="844551" cy="1323974"/>
          </a:xfrm>
          <a:prstGeom prst="straightConnector1">
            <a:avLst/>
          </a:prstGeom>
          <a:ln>
            <a:solidFill>
              <a:srgbClr val="7030A0"/>
            </a:solidFill>
            <a:tailEnd type="arrow"/>
          </a:ln>
        </p:spPr>
        <p:style>
          <a:lnRef idx="1">
            <a:schemeClr val="accent6"/>
          </a:lnRef>
          <a:fillRef idx="3">
            <a:schemeClr val="accent6"/>
          </a:fillRef>
          <a:effectRef idx="2">
            <a:schemeClr val="accent6"/>
          </a:effectRef>
          <a:fontRef idx="minor">
            <a:schemeClr val="lt1"/>
          </a:fontRef>
        </p:style>
      </p:cxnSp>
      <p:cxnSp>
        <p:nvCxnSpPr>
          <p:cNvPr id="60" name="直接箭头连接符 59"/>
          <p:cNvCxnSpPr>
            <a:stCxn id="17" idx="3"/>
          </p:cNvCxnSpPr>
          <p:nvPr/>
        </p:nvCxnSpPr>
        <p:spPr bwMode="auto">
          <a:xfrm flipV="1">
            <a:off x="8609013" y="914400"/>
            <a:ext cx="738187" cy="79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bwMode="auto">
          <a:xfrm flipV="1">
            <a:off x="8609013" y="2057400"/>
            <a:ext cx="738187" cy="79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bwMode="auto">
          <a:xfrm flipV="1">
            <a:off x="8609013" y="1447800"/>
            <a:ext cx="738187" cy="79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bwMode="auto">
          <a:xfrm flipV="1">
            <a:off x="8609013" y="2590800"/>
            <a:ext cx="738187" cy="79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bwMode="auto">
          <a:xfrm flipV="1">
            <a:off x="8609013" y="3200400"/>
            <a:ext cx="738187" cy="79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bwMode="auto">
          <a:xfrm>
            <a:off x="9347200" y="685800"/>
            <a:ext cx="1828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chemeClr val="tx1"/>
                </a:solidFill>
                <a:latin typeface="黑体" panose="02010609060101010101" pitchFamily="49" charset="-122"/>
                <a:ea typeface="黑体" panose="02010609060101010101" pitchFamily="49" charset="-122"/>
              </a:rPr>
              <a:t>PC</a:t>
            </a:r>
            <a:r>
              <a:rPr lang="zh-CN" altLang="en-US" b="1" dirty="0">
                <a:solidFill>
                  <a:schemeClr val="tx1"/>
                </a:solidFill>
                <a:latin typeface="黑体" panose="02010609060101010101" pitchFamily="49" charset="-122"/>
                <a:ea typeface="黑体" panose="02010609060101010101" pitchFamily="49" charset="-122"/>
              </a:rPr>
              <a:t>智能交互</a:t>
            </a:r>
          </a:p>
        </p:txBody>
      </p:sp>
      <p:sp>
        <p:nvSpPr>
          <p:cNvPr id="106" name="矩形 105"/>
          <p:cNvSpPr/>
          <p:nvPr/>
        </p:nvSpPr>
        <p:spPr bwMode="auto">
          <a:xfrm>
            <a:off x="9347200" y="1295400"/>
            <a:ext cx="21336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chemeClr val="tx1"/>
                </a:solidFill>
                <a:latin typeface="黑体" panose="02010609060101010101" pitchFamily="49" charset="-122"/>
                <a:ea typeface="黑体" panose="02010609060101010101" pitchFamily="49" charset="-122"/>
              </a:rPr>
              <a:t>智能手机交互</a:t>
            </a:r>
          </a:p>
        </p:txBody>
      </p:sp>
      <p:sp>
        <p:nvSpPr>
          <p:cNvPr id="107" name="矩形 106"/>
          <p:cNvSpPr/>
          <p:nvPr/>
        </p:nvSpPr>
        <p:spPr bwMode="auto">
          <a:xfrm>
            <a:off x="9245600" y="1828800"/>
            <a:ext cx="26416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chemeClr val="tx1"/>
                </a:solidFill>
                <a:latin typeface="黑体" panose="02010609060101010101" pitchFamily="49" charset="-122"/>
                <a:ea typeface="黑体" panose="02010609060101010101" pitchFamily="49" charset="-122"/>
              </a:rPr>
              <a:t>智能记录、搜索</a:t>
            </a:r>
          </a:p>
        </p:txBody>
      </p:sp>
      <p:sp>
        <p:nvSpPr>
          <p:cNvPr id="108" name="矩形 107"/>
          <p:cNvSpPr/>
          <p:nvPr/>
        </p:nvSpPr>
        <p:spPr bwMode="auto">
          <a:xfrm>
            <a:off x="9144000" y="2438400"/>
            <a:ext cx="1828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chemeClr val="tx1"/>
                </a:solidFill>
                <a:latin typeface="黑体" panose="02010609060101010101" pitchFamily="49" charset="-122"/>
                <a:ea typeface="黑体" panose="02010609060101010101" pitchFamily="49" charset="-122"/>
              </a:rPr>
              <a:t>智能翻译</a:t>
            </a:r>
          </a:p>
        </p:txBody>
      </p:sp>
      <p:sp>
        <p:nvSpPr>
          <p:cNvPr id="109" name="矩形 108"/>
          <p:cNvSpPr/>
          <p:nvPr/>
        </p:nvSpPr>
        <p:spPr bwMode="auto">
          <a:xfrm>
            <a:off x="9245600" y="3048000"/>
            <a:ext cx="26416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chemeClr val="tx1"/>
                </a:solidFill>
                <a:latin typeface="黑体" panose="02010609060101010101" pitchFamily="49" charset="-122"/>
                <a:ea typeface="黑体" panose="02010609060101010101" pitchFamily="49" charset="-122"/>
              </a:rPr>
              <a:t>智能家居（已售出</a:t>
            </a:r>
            <a:r>
              <a:rPr lang="en-US" altLang="zh-CN" b="1" dirty="0">
                <a:solidFill>
                  <a:schemeClr val="tx1"/>
                </a:solidFill>
                <a:latin typeface="黑体" panose="02010609060101010101" pitchFamily="49" charset="-122"/>
                <a:ea typeface="黑体" panose="02010609060101010101" pitchFamily="49" charset="-122"/>
              </a:rPr>
              <a:t>1000</a:t>
            </a:r>
            <a:r>
              <a:rPr lang="zh-CN" altLang="en-US" b="1" dirty="0">
                <a:solidFill>
                  <a:schemeClr val="tx1"/>
                </a:solidFill>
                <a:latin typeface="黑体" panose="02010609060101010101" pitchFamily="49" charset="-122"/>
                <a:ea typeface="黑体" panose="02010609060101010101" pitchFamily="49" charset="-122"/>
              </a:rPr>
              <a:t>万台）</a:t>
            </a:r>
          </a:p>
        </p:txBody>
      </p:sp>
      <p:sp>
        <p:nvSpPr>
          <p:cNvPr id="72742" name="TextBox 111"/>
          <p:cNvSpPr txBox="1">
            <a:spLocks noChangeArrowheads="1"/>
          </p:cNvSpPr>
          <p:nvPr/>
        </p:nvSpPr>
        <p:spPr bwMode="auto">
          <a:xfrm>
            <a:off x="1016000" y="1371600"/>
            <a:ext cx="2743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400" b="1">
                <a:latin typeface="黑体" panose="02010609060101010101" pitchFamily="49" charset="-122"/>
                <a:ea typeface="黑体" panose="02010609060101010101" pitchFamily="49" charset="-122"/>
              </a:rPr>
              <a:t>（理论与基础技术）</a:t>
            </a:r>
          </a:p>
        </p:txBody>
      </p:sp>
      <p:sp>
        <p:nvSpPr>
          <p:cNvPr id="72743" name="TextBox 112"/>
          <p:cNvSpPr txBox="1">
            <a:spLocks noChangeArrowheads="1"/>
          </p:cNvSpPr>
          <p:nvPr/>
        </p:nvSpPr>
        <p:spPr bwMode="auto">
          <a:xfrm>
            <a:off x="4165600" y="762000"/>
            <a:ext cx="2743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400" b="1">
                <a:latin typeface="黑体" panose="02010609060101010101" pitchFamily="49" charset="-122"/>
                <a:ea typeface="黑体" panose="02010609060101010101" pitchFamily="49" charset="-122"/>
              </a:rPr>
              <a:t>（技术研究）</a:t>
            </a:r>
          </a:p>
        </p:txBody>
      </p:sp>
      <p:sp>
        <p:nvSpPr>
          <p:cNvPr id="72744" name="TextBox 113"/>
          <p:cNvSpPr txBox="1">
            <a:spLocks noChangeArrowheads="1"/>
          </p:cNvSpPr>
          <p:nvPr/>
        </p:nvSpPr>
        <p:spPr bwMode="auto">
          <a:xfrm>
            <a:off x="6807200" y="381000"/>
            <a:ext cx="2743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400" b="1" dirty="0">
                <a:latin typeface="黑体" panose="02010609060101010101" pitchFamily="49" charset="-122"/>
                <a:ea typeface="黑体" panose="02010609060101010101" pitchFamily="49" charset="-122"/>
              </a:rPr>
              <a:t>（应用研发）</a:t>
            </a:r>
          </a:p>
        </p:txBody>
      </p:sp>
      <p:sp>
        <p:nvSpPr>
          <p:cNvPr id="72745" name="TextBox 129"/>
          <p:cNvSpPr txBox="1">
            <a:spLocks noChangeArrowheads="1"/>
          </p:cNvSpPr>
          <p:nvPr/>
        </p:nvSpPr>
        <p:spPr bwMode="auto">
          <a:xfrm>
            <a:off x="4470400" y="5638800"/>
            <a:ext cx="2743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400" b="1">
                <a:latin typeface="黑体" panose="02010609060101010101" pitchFamily="49" charset="-122"/>
                <a:ea typeface="黑体" panose="02010609060101010101" pitchFamily="49" charset="-122"/>
              </a:rPr>
              <a:t>（商业技术模式）</a:t>
            </a:r>
          </a:p>
        </p:txBody>
      </p:sp>
      <p:sp>
        <p:nvSpPr>
          <p:cNvPr id="72717" name="TextBox 127"/>
          <p:cNvSpPr txBox="1">
            <a:spLocks noChangeArrowheads="1"/>
          </p:cNvSpPr>
          <p:nvPr/>
        </p:nvSpPr>
        <p:spPr bwMode="auto">
          <a:xfrm>
            <a:off x="1117600" y="5532120"/>
            <a:ext cx="2032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400" b="1" dirty="0">
                <a:latin typeface="黑体" panose="02010609060101010101" pitchFamily="49" charset="-122"/>
                <a:ea typeface="黑体" panose="02010609060101010101" pitchFamily="49" charset="-122"/>
              </a:rPr>
              <a:t>（产品开发）</a:t>
            </a:r>
          </a:p>
        </p:txBody>
      </p:sp>
      <p:grpSp>
        <p:nvGrpSpPr>
          <p:cNvPr id="72718" name="组合 140"/>
          <p:cNvGrpSpPr/>
          <p:nvPr/>
        </p:nvGrpSpPr>
        <p:grpSpPr bwMode="auto">
          <a:xfrm>
            <a:off x="1016000" y="3886200"/>
            <a:ext cx="10769600" cy="2438400"/>
            <a:chOff x="1295400" y="3886200"/>
            <a:chExt cx="7543800" cy="2438400"/>
          </a:xfrm>
        </p:grpSpPr>
        <p:grpSp>
          <p:nvGrpSpPr>
            <p:cNvPr id="72719" name="组合 97"/>
            <p:cNvGrpSpPr/>
            <p:nvPr/>
          </p:nvGrpSpPr>
          <p:grpSpPr bwMode="auto">
            <a:xfrm>
              <a:off x="1295400" y="3886200"/>
              <a:ext cx="5867400" cy="2438400"/>
              <a:chOff x="1295400" y="3505200"/>
              <a:chExt cx="5867400" cy="2438400"/>
            </a:xfrm>
          </p:grpSpPr>
          <p:sp>
            <p:nvSpPr>
              <p:cNvPr id="66" name="圆角矩形 65"/>
              <p:cNvSpPr/>
              <p:nvPr/>
            </p:nvSpPr>
            <p:spPr>
              <a:xfrm>
                <a:off x="1295400" y="4343400"/>
                <a:ext cx="1523438" cy="787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400" b="1" dirty="0">
                    <a:solidFill>
                      <a:schemeClr val="tx1"/>
                    </a:solidFill>
                    <a:latin typeface="黑体" panose="02010609060101010101" pitchFamily="49" charset="-122"/>
                    <a:ea typeface="黑体" panose="02010609060101010101" pitchFamily="49" charset="-122"/>
                  </a:rPr>
                  <a:t>智能音箱</a:t>
                </a:r>
                <a:endParaRPr lang="en-US" altLang="zh-CN" sz="1400" b="1" dirty="0">
                  <a:solidFill>
                    <a:schemeClr val="tx1"/>
                  </a:solidFill>
                  <a:latin typeface="黑体" panose="02010609060101010101" pitchFamily="49" charset="-122"/>
                  <a:ea typeface="黑体" panose="02010609060101010101" pitchFamily="49" charset="-122"/>
                </a:endParaRPr>
              </a:p>
              <a:p>
                <a:pPr algn="ctr">
                  <a:defRPr/>
                </a:pPr>
                <a:r>
                  <a:rPr lang="zh-CN" altLang="en-US" sz="1400" b="1" dirty="0">
                    <a:solidFill>
                      <a:schemeClr val="tx1"/>
                    </a:solidFill>
                    <a:latin typeface="黑体" panose="02010609060101010101" pitchFamily="49" charset="-122"/>
                    <a:ea typeface="黑体" panose="02010609060101010101" pitchFamily="49" charset="-122"/>
                  </a:rPr>
                  <a:t>（亚马逊、谷歌、苹果、京东</a:t>
                </a:r>
                <a:r>
                  <a:rPr lang="en-US" altLang="zh-CN" sz="1400" b="1" dirty="0">
                    <a:solidFill>
                      <a:schemeClr val="tx1"/>
                    </a:solidFill>
                    <a:latin typeface="黑体" panose="02010609060101010101" pitchFamily="49" charset="-122"/>
                    <a:ea typeface="黑体" panose="02010609060101010101" pitchFamily="49" charset="-122"/>
                  </a:rPr>
                  <a:t>……</a:t>
                </a:r>
                <a:r>
                  <a:rPr lang="zh-CN" altLang="en-US" sz="1400" b="1" dirty="0">
                    <a:solidFill>
                      <a:schemeClr val="tx1"/>
                    </a:solidFill>
                    <a:latin typeface="黑体" panose="02010609060101010101" pitchFamily="49" charset="-122"/>
                    <a:ea typeface="黑体" panose="02010609060101010101" pitchFamily="49" charset="-122"/>
                  </a:rPr>
                  <a:t>）</a:t>
                </a:r>
              </a:p>
            </p:txBody>
          </p:sp>
          <p:grpSp>
            <p:nvGrpSpPr>
              <p:cNvPr id="72726" name="组合 84"/>
              <p:cNvGrpSpPr/>
              <p:nvPr/>
            </p:nvGrpSpPr>
            <p:grpSpPr bwMode="auto">
              <a:xfrm>
                <a:off x="3581400" y="3505200"/>
                <a:ext cx="3581400" cy="2438400"/>
                <a:chOff x="3581400" y="2971800"/>
                <a:chExt cx="3657600" cy="2971800"/>
              </a:xfrm>
            </p:grpSpPr>
            <p:sp>
              <p:nvSpPr>
                <p:cNvPr id="67" name="圆角矩形 66"/>
                <p:cNvSpPr/>
                <p:nvPr/>
              </p:nvSpPr>
              <p:spPr>
                <a:xfrm>
                  <a:off x="3581675" y="3809554"/>
                  <a:ext cx="533759" cy="1143446"/>
                </a:xfrm>
                <a:prstGeom prst="roundRect">
                  <a:avLst/>
                </a:prstGeom>
                <a:solidFill>
                  <a:srgbClr val="FF3300"/>
                </a:solidFill>
              </p:spPr>
              <p:style>
                <a:lnRef idx="1">
                  <a:schemeClr val="accent6"/>
                </a:lnRef>
                <a:fillRef idx="3">
                  <a:schemeClr val="accent6"/>
                </a:fillRef>
                <a:effectRef idx="2">
                  <a:schemeClr val="accent6"/>
                </a:effectRef>
                <a:fontRef idx="minor">
                  <a:schemeClr val="lt1"/>
                </a:fontRef>
              </p:style>
              <p:txBody>
                <a:bodyPr anchor="ctr"/>
                <a:lstStyle/>
                <a:p>
                  <a:pPr algn="ctr">
                    <a:defRPr/>
                  </a:pPr>
                  <a:r>
                    <a:rPr lang="zh-CN" altLang="en-US" sz="1400" b="1" dirty="0">
                      <a:solidFill>
                        <a:schemeClr val="tx1"/>
                      </a:solidFill>
                      <a:latin typeface="黑体" panose="02010609060101010101" pitchFamily="49" charset="-122"/>
                      <a:ea typeface="黑体" panose="02010609060101010101" pitchFamily="49" charset="-122"/>
                    </a:rPr>
                    <a:t>开放平台</a:t>
                  </a:r>
                </a:p>
              </p:txBody>
            </p:sp>
            <p:sp>
              <p:nvSpPr>
                <p:cNvPr id="70" name="圆角矩形 69"/>
                <p:cNvSpPr/>
                <p:nvPr/>
              </p:nvSpPr>
              <p:spPr>
                <a:xfrm>
                  <a:off x="4191524" y="3809554"/>
                  <a:ext cx="1218561" cy="533995"/>
                </a:xfrm>
                <a:prstGeom prst="roundRect">
                  <a:avLst/>
                </a:prstGeom>
                <a:solidFill>
                  <a:srgbClr val="FF3300"/>
                </a:solidFill>
              </p:spPr>
              <p:style>
                <a:lnRef idx="1">
                  <a:schemeClr val="accent6"/>
                </a:lnRef>
                <a:fillRef idx="3">
                  <a:schemeClr val="accent6"/>
                </a:fillRef>
                <a:effectRef idx="2">
                  <a:schemeClr val="accent6"/>
                </a:effectRef>
                <a:fontRef idx="minor">
                  <a:schemeClr val="lt1"/>
                </a:fontRef>
              </p:style>
              <p:txBody>
                <a:bodyPr anchor="ctr"/>
                <a:lstStyle/>
                <a:p>
                  <a:pPr algn="ctr">
                    <a:defRPr/>
                  </a:pPr>
                  <a:r>
                    <a:rPr lang="en-US" altLang="zh-CN" sz="1400" b="1" dirty="0">
                      <a:solidFill>
                        <a:schemeClr val="tx1"/>
                      </a:solidFill>
                      <a:latin typeface="黑体" panose="02010609060101010101" pitchFamily="49" charset="-122"/>
                      <a:ea typeface="黑体" panose="02010609060101010101" pitchFamily="49" charset="-122"/>
                    </a:rPr>
                    <a:t>APP</a:t>
                  </a:r>
                  <a:r>
                    <a:rPr lang="zh-CN" altLang="en-US" sz="1400" b="1" dirty="0">
                      <a:solidFill>
                        <a:schemeClr val="tx1"/>
                      </a:solidFill>
                      <a:latin typeface="黑体" panose="02010609060101010101" pitchFamily="49" charset="-122"/>
                      <a:ea typeface="黑体" panose="02010609060101010101" pitchFamily="49" charset="-122"/>
                    </a:rPr>
                    <a:t>应用软件</a:t>
                  </a:r>
                </a:p>
              </p:txBody>
            </p:sp>
            <p:sp>
              <p:nvSpPr>
                <p:cNvPr id="71" name="圆角矩形 70"/>
                <p:cNvSpPr/>
                <p:nvPr/>
              </p:nvSpPr>
              <p:spPr>
                <a:xfrm>
                  <a:off x="4191524" y="4419005"/>
                  <a:ext cx="1218561" cy="533995"/>
                </a:xfrm>
                <a:prstGeom prst="roundRect">
                  <a:avLst/>
                </a:prstGeom>
                <a:solidFill>
                  <a:srgbClr val="FF3300"/>
                </a:solidFill>
              </p:spPr>
              <p:style>
                <a:lnRef idx="1">
                  <a:schemeClr val="accent6"/>
                </a:lnRef>
                <a:fillRef idx="3">
                  <a:schemeClr val="accent6"/>
                </a:fillRef>
                <a:effectRef idx="2">
                  <a:schemeClr val="accent6"/>
                </a:effectRef>
                <a:fontRef idx="minor">
                  <a:schemeClr val="lt1"/>
                </a:fontRef>
              </p:style>
              <p:txBody>
                <a:bodyPr anchor="ctr"/>
                <a:lstStyle/>
                <a:p>
                  <a:pPr algn="ctr">
                    <a:defRPr/>
                  </a:pPr>
                  <a:r>
                    <a:rPr lang="zh-CN" altLang="en-US" sz="1400" b="1" dirty="0">
                      <a:solidFill>
                        <a:schemeClr val="tx1"/>
                      </a:solidFill>
                      <a:latin typeface="黑体" panose="02010609060101010101" pitchFamily="49" charset="-122"/>
                      <a:ea typeface="黑体" panose="02010609060101010101" pitchFamily="49" charset="-122"/>
                    </a:rPr>
                    <a:t>嵌入硬件</a:t>
                  </a:r>
                </a:p>
              </p:txBody>
            </p:sp>
            <p:cxnSp>
              <p:nvCxnSpPr>
                <p:cNvPr id="73" name="直接连接符 72"/>
                <p:cNvCxnSpPr/>
                <p:nvPr/>
              </p:nvCxnSpPr>
              <p:spPr>
                <a:xfrm flipV="1">
                  <a:off x="5486175" y="3656707"/>
                  <a:ext cx="304356" cy="762298"/>
                </a:xfrm>
                <a:prstGeom prst="line">
                  <a:avLst/>
                </a:prstGeom>
                <a:ln>
                  <a:solidFill>
                    <a:srgbClr val="FF3300"/>
                  </a:solidFill>
                </a:ln>
              </p:spPr>
              <p:style>
                <a:lnRef idx="3">
                  <a:schemeClr val="accent6"/>
                </a:lnRef>
                <a:fillRef idx="0">
                  <a:schemeClr val="accent6"/>
                </a:fillRef>
                <a:effectRef idx="2">
                  <a:schemeClr val="accent6"/>
                </a:effectRef>
                <a:fontRef idx="minor">
                  <a:schemeClr val="tx1"/>
                </a:fontRef>
              </p:style>
            </p:cxnSp>
            <p:cxnSp>
              <p:nvCxnSpPr>
                <p:cNvPr id="75" name="直接连接符 74"/>
                <p:cNvCxnSpPr/>
                <p:nvPr/>
              </p:nvCxnSpPr>
              <p:spPr>
                <a:xfrm>
                  <a:off x="5486175" y="4419005"/>
                  <a:ext cx="304356" cy="686842"/>
                </a:xfrm>
                <a:prstGeom prst="line">
                  <a:avLst/>
                </a:prstGeom>
                <a:ln>
                  <a:solidFill>
                    <a:srgbClr val="FF3300"/>
                  </a:solidFill>
                </a:ln>
              </p:spPr>
              <p:style>
                <a:lnRef idx="3">
                  <a:schemeClr val="accent6"/>
                </a:lnRef>
                <a:fillRef idx="0">
                  <a:schemeClr val="accent6"/>
                </a:fillRef>
                <a:effectRef idx="2">
                  <a:schemeClr val="accent6"/>
                </a:effectRef>
                <a:fontRef idx="minor">
                  <a:schemeClr val="tx1"/>
                </a:fontRef>
              </p:style>
            </p:cxnSp>
            <p:sp>
              <p:nvSpPr>
                <p:cNvPr id="76" name="圆角矩形 75"/>
                <p:cNvSpPr/>
                <p:nvPr/>
              </p:nvSpPr>
              <p:spPr>
                <a:xfrm>
                  <a:off x="5867756" y="2971800"/>
                  <a:ext cx="1370739" cy="305693"/>
                </a:xfrm>
                <a:prstGeom prst="round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zh-CN" altLang="en-US" sz="1400" b="1" dirty="0">
                      <a:solidFill>
                        <a:schemeClr val="tx1"/>
                      </a:solidFill>
                      <a:latin typeface="黑体" panose="02010609060101010101" pitchFamily="49" charset="-122"/>
                      <a:ea typeface="黑体" panose="02010609060101010101" pitchFamily="49" charset="-122"/>
                    </a:rPr>
                    <a:t>语音打车</a:t>
                  </a:r>
                </a:p>
              </p:txBody>
            </p:sp>
            <p:sp>
              <p:nvSpPr>
                <p:cNvPr id="77" name="圆角矩形 76"/>
                <p:cNvSpPr/>
                <p:nvPr/>
              </p:nvSpPr>
              <p:spPr>
                <a:xfrm>
                  <a:off x="5867756" y="3352949"/>
                  <a:ext cx="1370739" cy="303758"/>
                </a:xfrm>
                <a:prstGeom prst="round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zh-CN" altLang="en-US" sz="1400" b="1" dirty="0">
                      <a:solidFill>
                        <a:schemeClr val="tx1"/>
                      </a:solidFill>
                      <a:latin typeface="黑体" panose="02010609060101010101" pitchFamily="49" charset="-122"/>
                      <a:ea typeface="黑体" panose="02010609060101010101" pitchFamily="49" charset="-122"/>
                    </a:rPr>
                    <a:t>叫外卖</a:t>
                  </a:r>
                </a:p>
              </p:txBody>
            </p:sp>
            <p:sp>
              <p:nvSpPr>
                <p:cNvPr id="78" name="圆角矩形 77"/>
                <p:cNvSpPr/>
                <p:nvPr/>
              </p:nvSpPr>
              <p:spPr>
                <a:xfrm>
                  <a:off x="5867756" y="3734098"/>
                  <a:ext cx="1370739" cy="303759"/>
                </a:xfrm>
                <a:prstGeom prst="round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zh-CN" altLang="en-US" sz="1400" b="1" dirty="0">
                      <a:solidFill>
                        <a:schemeClr val="tx1"/>
                      </a:solidFill>
                      <a:latin typeface="黑体" panose="02010609060101010101" pitchFamily="49" charset="-122"/>
                      <a:ea typeface="黑体" panose="02010609060101010101" pitchFamily="49" charset="-122"/>
                    </a:rPr>
                    <a:t>查询</a:t>
                  </a:r>
                </a:p>
              </p:txBody>
            </p:sp>
            <p:sp>
              <p:nvSpPr>
                <p:cNvPr id="79" name="圆角矩形 78"/>
                <p:cNvSpPr/>
                <p:nvPr/>
              </p:nvSpPr>
              <p:spPr>
                <a:xfrm>
                  <a:off x="5867756" y="4115247"/>
                  <a:ext cx="1370739" cy="303758"/>
                </a:xfrm>
                <a:prstGeom prst="round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altLang="zh-CN" sz="1400" b="1" dirty="0">
                      <a:solidFill>
                        <a:schemeClr val="tx1"/>
                      </a:solidFill>
                      <a:latin typeface="黑体" panose="02010609060101010101" pitchFamily="49" charset="-122"/>
                      <a:ea typeface="黑体" panose="02010609060101010101" pitchFamily="49" charset="-122"/>
                    </a:rPr>
                    <a:t>…………</a:t>
                  </a:r>
                  <a:endParaRPr lang="zh-CN" altLang="en-US" sz="1400" b="1" dirty="0">
                    <a:solidFill>
                      <a:schemeClr val="tx1"/>
                    </a:solidFill>
                    <a:latin typeface="黑体" panose="02010609060101010101" pitchFamily="49" charset="-122"/>
                    <a:ea typeface="黑体" panose="02010609060101010101" pitchFamily="49" charset="-122"/>
                  </a:endParaRPr>
                </a:p>
              </p:txBody>
            </p:sp>
            <p:sp>
              <p:nvSpPr>
                <p:cNvPr id="80" name="圆角矩形 79"/>
                <p:cNvSpPr/>
                <p:nvPr/>
              </p:nvSpPr>
              <p:spPr>
                <a:xfrm>
                  <a:off x="5867756" y="4496395"/>
                  <a:ext cx="1370739" cy="303759"/>
                </a:xfrm>
                <a:prstGeom prst="round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zh-CN" altLang="en-US" sz="1400" b="1" dirty="0">
                      <a:solidFill>
                        <a:schemeClr val="tx1"/>
                      </a:solidFill>
                      <a:latin typeface="黑体" panose="02010609060101010101" pitchFamily="49" charset="-122"/>
                      <a:ea typeface="黑体" panose="02010609060101010101" pitchFamily="49" charset="-122"/>
                    </a:rPr>
                    <a:t>扫地机器人</a:t>
                  </a:r>
                </a:p>
              </p:txBody>
            </p:sp>
            <p:sp>
              <p:nvSpPr>
                <p:cNvPr id="81" name="圆角矩形 80"/>
                <p:cNvSpPr/>
                <p:nvPr/>
              </p:nvSpPr>
              <p:spPr>
                <a:xfrm>
                  <a:off x="5867756" y="4877545"/>
                  <a:ext cx="1370739" cy="303758"/>
                </a:xfrm>
                <a:prstGeom prst="round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zh-CN" altLang="en-US" sz="1400" b="1" dirty="0">
                      <a:solidFill>
                        <a:schemeClr val="tx1"/>
                      </a:solidFill>
                      <a:latin typeface="黑体" panose="02010609060101010101" pitchFamily="49" charset="-122"/>
                      <a:ea typeface="黑体" panose="02010609060101010101" pitchFamily="49" charset="-122"/>
                    </a:rPr>
                    <a:t>冰箱</a:t>
                  </a:r>
                </a:p>
              </p:txBody>
            </p:sp>
            <p:sp>
              <p:nvSpPr>
                <p:cNvPr id="82" name="圆角矩形 81"/>
                <p:cNvSpPr/>
                <p:nvPr/>
              </p:nvSpPr>
              <p:spPr>
                <a:xfrm>
                  <a:off x="5867756" y="5258693"/>
                  <a:ext cx="1370739" cy="303759"/>
                </a:xfrm>
                <a:prstGeom prst="round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zh-CN" altLang="en-US" sz="1400" b="1" dirty="0">
                      <a:solidFill>
                        <a:schemeClr val="tx1"/>
                      </a:solidFill>
                      <a:latin typeface="黑体" panose="02010609060101010101" pitchFamily="49" charset="-122"/>
                      <a:ea typeface="黑体" panose="02010609060101010101" pitchFamily="49" charset="-122"/>
                    </a:rPr>
                    <a:t>手机</a:t>
                  </a:r>
                </a:p>
              </p:txBody>
            </p:sp>
            <p:sp>
              <p:nvSpPr>
                <p:cNvPr id="83" name="圆角矩形 82"/>
                <p:cNvSpPr/>
                <p:nvPr/>
              </p:nvSpPr>
              <p:spPr>
                <a:xfrm>
                  <a:off x="5867756" y="5637907"/>
                  <a:ext cx="1370739" cy="305693"/>
                </a:xfrm>
                <a:prstGeom prst="round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zh-CN" altLang="en-US" sz="1400" b="1" dirty="0">
                      <a:solidFill>
                        <a:schemeClr val="tx1"/>
                      </a:solidFill>
                      <a:latin typeface="黑体" panose="02010609060101010101" pitchFamily="49" charset="-122"/>
                      <a:ea typeface="黑体" panose="02010609060101010101" pitchFamily="49" charset="-122"/>
                    </a:rPr>
                    <a:t>汽车</a:t>
                  </a:r>
                </a:p>
              </p:txBody>
            </p:sp>
          </p:grpSp>
          <p:cxnSp>
            <p:nvCxnSpPr>
              <p:cNvPr id="87" name="直接箭头连接符 86"/>
              <p:cNvCxnSpPr/>
              <p:nvPr/>
            </p:nvCxnSpPr>
            <p:spPr>
              <a:xfrm>
                <a:off x="2818838" y="4724400"/>
                <a:ext cx="76283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132" name="直接连接符 131"/>
            <p:cNvCxnSpPr/>
            <p:nvPr/>
          </p:nvCxnSpPr>
          <p:spPr>
            <a:xfrm>
              <a:off x="7239034" y="3962400"/>
              <a:ext cx="229072"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34" name="直接连接符 133"/>
            <p:cNvCxnSpPr/>
            <p:nvPr/>
          </p:nvCxnSpPr>
          <p:spPr>
            <a:xfrm>
              <a:off x="7468106" y="3962400"/>
              <a:ext cx="0" cy="2286000"/>
            </a:xfrm>
            <a:prstGeom prst="line">
              <a:avLst/>
            </a:prstGeom>
          </p:spPr>
          <p:style>
            <a:lnRef idx="1">
              <a:schemeClr val="accent3"/>
            </a:lnRef>
            <a:fillRef idx="0">
              <a:schemeClr val="accent3"/>
            </a:fillRef>
            <a:effectRef idx="0">
              <a:schemeClr val="accent3"/>
            </a:effectRef>
            <a:fontRef idx="minor">
              <a:schemeClr val="tx1"/>
            </a:fontRef>
          </p:style>
        </p:cxnSp>
        <p:cxnSp>
          <p:nvCxnSpPr>
            <p:cNvPr id="137" name="直接连接符 136"/>
            <p:cNvCxnSpPr/>
            <p:nvPr/>
          </p:nvCxnSpPr>
          <p:spPr>
            <a:xfrm>
              <a:off x="7239034" y="6248400"/>
              <a:ext cx="229072"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39" name="直接连接符 138"/>
            <p:cNvCxnSpPr/>
            <p:nvPr/>
          </p:nvCxnSpPr>
          <p:spPr>
            <a:xfrm>
              <a:off x="7468106" y="5105400"/>
              <a:ext cx="227959" cy="0"/>
            </a:xfrm>
            <a:prstGeom prst="line">
              <a:avLst/>
            </a:prstGeom>
          </p:spPr>
          <p:style>
            <a:lnRef idx="1">
              <a:schemeClr val="accent3"/>
            </a:lnRef>
            <a:fillRef idx="0">
              <a:schemeClr val="accent3"/>
            </a:fillRef>
            <a:effectRef idx="0">
              <a:schemeClr val="accent3"/>
            </a:effectRef>
            <a:fontRef idx="minor">
              <a:schemeClr val="tx1"/>
            </a:fontRef>
          </p:style>
        </p:cxnSp>
        <p:sp>
          <p:nvSpPr>
            <p:cNvPr id="72724" name="TextBox 139"/>
            <p:cNvSpPr txBox="1">
              <a:spLocks noChangeArrowheads="1"/>
            </p:cNvSpPr>
            <p:nvPr/>
          </p:nvSpPr>
          <p:spPr bwMode="auto">
            <a:xfrm>
              <a:off x="7696200" y="4800600"/>
              <a:ext cx="1143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rgbClr val="FF0000"/>
                  </a:solidFill>
                  <a:latin typeface="黑体" panose="02010609060101010101" pitchFamily="49" charset="-122"/>
                  <a:ea typeface="黑体" panose="02010609060101010101" pitchFamily="49" charset="-122"/>
                </a:rPr>
                <a:t>已有一万余种应用</a:t>
              </a:r>
            </a:p>
          </p:txBody>
        </p:sp>
      </p:grpSp>
      <p:grpSp>
        <p:nvGrpSpPr>
          <p:cNvPr id="72709" name="组合 151"/>
          <p:cNvGrpSpPr/>
          <p:nvPr/>
        </p:nvGrpSpPr>
        <p:grpSpPr bwMode="auto">
          <a:xfrm>
            <a:off x="2032000" y="3200400"/>
            <a:ext cx="6908800" cy="1447800"/>
            <a:chOff x="1981200" y="3200400"/>
            <a:chExt cx="4724400" cy="1447800"/>
          </a:xfrm>
        </p:grpSpPr>
        <p:cxnSp>
          <p:nvCxnSpPr>
            <p:cNvPr id="146" name="直接连接符 145"/>
            <p:cNvCxnSpPr/>
            <p:nvPr/>
          </p:nvCxnSpPr>
          <p:spPr>
            <a:xfrm>
              <a:off x="6705600" y="3200400"/>
              <a:ext cx="0" cy="381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H="1">
              <a:off x="1981200" y="3581400"/>
              <a:ext cx="4724400"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a:off x="1981200" y="3581400"/>
              <a:ext cx="0" cy="1066800"/>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p:txBody>
          <a:bodyPr/>
          <a:lstStyle/>
          <a:p>
            <a:r>
              <a:rPr lang="zh-CN" altLang="zh-CN" dirty="0"/>
              <a:t>新一代</a:t>
            </a:r>
            <a:r>
              <a:rPr lang="en-US" altLang="zh-CN" dirty="0"/>
              <a:t>AI</a:t>
            </a:r>
            <a:r>
              <a:rPr lang="zh-CN" altLang="zh-CN" dirty="0"/>
              <a:t>应用</a:t>
            </a:r>
            <a:endParaRPr lang="zh-CN" altLang="en-US" dirty="0"/>
          </a:p>
        </p:txBody>
      </p:sp>
      <p:sp>
        <p:nvSpPr>
          <p:cNvPr id="72" name="内容占位符 2"/>
          <p:cNvSpPr txBox="1"/>
          <p:nvPr/>
        </p:nvSpPr>
        <p:spPr>
          <a:xfrm>
            <a:off x="35560" y="6149023"/>
            <a:ext cx="7162800" cy="846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zh-CN" sz="2000" dirty="0">
                <a:latin typeface="黑体" panose="02010609060101010101" pitchFamily="49" charset="-122"/>
                <a:ea typeface="黑体" panose="02010609060101010101" pitchFamily="49" charset="-122"/>
              </a:rPr>
              <a:t>新一代</a:t>
            </a:r>
            <a:r>
              <a:rPr lang="en-US" altLang="zh-CN" sz="2000" dirty="0">
                <a:latin typeface="黑体" panose="02010609060101010101" pitchFamily="49" charset="-122"/>
                <a:ea typeface="黑体" panose="02010609060101010101" pitchFamily="49" charset="-122"/>
              </a:rPr>
              <a:t>AI</a:t>
            </a:r>
            <a:r>
              <a:rPr lang="zh-CN" altLang="zh-CN" sz="2000" dirty="0">
                <a:latin typeface="黑体" panose="02010609060101010101" pitchFamily="49" charset="-122"/>
                <a:ea typeface="黑体" panose="02010609060101010101" pitchFamily="49" charset="-122"/>
              </a:rPr>
              <a:t>的新理论、新技术、新平台将和社会</a:t>
            </a:r>
            <a:r>
              <a:rPr lang="zh-CN" altLang="en-US" sz="2000" dirty="0">
                <a:latin typeface="黑体" panose="02010609060101010101" pitchFamily="49" charset="-122"/>
                <a:ea typeface="黑体" panose="02010609060101010101" pitchFamily="49" charset="-122"/>
              </a:rPr>
              <a:t>新</a:t>
            </a:r>
            <a:r>
              <a:rPr lang="zh-CN" altLang="zh-CN" sz="2000" dirty="0">
                <a:latin typeface="黑体" panose="02010609060101010101" pitchFamily="49" charset="-122"/>
                <a:ea typeface="黑体" panose="02010609060101010101" pitchFamily="49" charset="-122"/>
              </a:rPr>
              <a:t>需求相结合，形成</a:t>
            </a:r>
            <a:r>
              <a:rPr lang="zh-CN" altLang="zh-CN" sz="2000" dirty="0">
                <a:solidFill>
                  <a:srgbClr val="FF0000"/>
                </a:solidFill>
                <a:latin typeface="黑体" panose="02010609060101010101" pitchFamily="49" charset="-122"/>
                <a:ea typeface="黑体" panose="02010609060101010101" pitchFamily="49" charset="-122"/>
              </a:rPr>
              <a:t>广泛的新应用</a:t>
            </a:r>
            <a:r>
              <a:rPr lang="zh-CN" altLang="zh-CN" sz="2000" dirty="0">
                <a:latin typeface="黑体" panose="02010609060101010101" pitchFamily="49" charset="-122"/>
                <a:ea typeface="黑体" panose="02010609060101010101" pitchFamily="49" charset="-122"/>
              </a:rPr>
              <a:t>，显示出强大的</a:t>
            </a:r>
            <a:r>
              <a:rPr lang="zh-CN" altLang="zh-CN" sz="2000" b="1" dirty="0">
                <a:solidFill>
                  <a:srgbClr val="FF0000"/>
                </a:solidFill>
                <a:latin typeface="黑体" panose="02010609060101010101" pitchFamily="49" charset="-122"/>
                <a:ea typeface="黑体" panose="02010609060101010101" pitchFamily="49" charset="-122"/>
              </a:rPr>
              <a:t>延展性</a:t>
            </a:r>
            <a:r>
              <a:rPr lang="zh-CN" altLang="zh-CN" sz="2000" dirty="0">
                <a:latin typeface="黑体" panose="02010609060101010101" pitchFamily="49" charset="-122"/>
                <a:ea typeface="黑体" panose="02010609060101010101" pitchFamily="49" charset="-122"/>
              </a:rPr>
              <a:t>和</a:t>
            </a:r>
            <a:r>
              <a:rPr lang="zh-CN" altLang="zh-CN" sz="2000" b="1" dirty="0">
                <a:solidFill>
                  <a:srgbClr val="FF0000"/>
                </a:solidFill>
                <a:latin typeface="黑体" panose="02010609060101010101" pitchFamily="49" charset="-122"/>
                <a:ea typeface="黑体" panose="02010609060101010101" pitchFamily="49" charset="-122"/>
              </a:rPr>
              <a:t>渗透性</a:t>
            </a:r>
            <a:endParaRPr lang="zh-CN" altLang="en-US" dirty="0"/>
          </a:p>
        </p:txBody>
      </p:sp>
    </p:spTree>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zh-CN" altLang="zh-CN" dirty="0"/>
              <a:t>挑战</a:t>
            </a:r>
            <a:r>
              <a:rPr lang="en-US" altLang="zh-CN" dirty="0"/>
              <a:t>1</a:t>
            </a:r>
            <a:r>
              <a:rPr lang="zh-CN" altLang="zh-CN" dirty="0"/>
              <a:t>：如何创造出智能</a:t>
            </a:r>
            <a:r>
              <a:rPr lang="zh-CN" altLang="zh-CN" dirty="0">
                <a:solidFill>
                  <a:srgbClr val="00B0F0"/>
                </a:solidFill>
              </a:rPr>
              <a:t>新</a:t>
            </a:r>
            <a:r>
              <a:rPr lang="zh-CN" altLang="zh-CN" dirty="0"/>
              <a:t>产品？</a:t>
            </a:r>
            <a:endParaRPr lang="zh-CN" altLang="en-US" dirty="0"/>
          </a:p>
        </p:txBody>
      </p:sp>
      <p:sp>
        <p:nvSpPr>
          <p:cNvPr id="73731" name="内容占位符 2"/>
          <p:cNvSpPr>
            <a:spLocks noGrp="1"/>
          </p:cNvSpPr>
          <p:nvPr>
            <p:ph idx="4294967295"/>
          </p:nvPr>
        </p:nvSpPr>
        <p:spPr>
          <a:xfrm>
            <a:off x="0" y="1431925"/>
            <a:ext cx="11176000" cy="5105400"/>
          </a:xfrm>
        </p:spPr>
        <p:txBody>
          <a:bodyPr>
            <a:normAutofit fontScale="92500"/>
          </a:bodyPr>
          <a:lstStyle/>
          <a:p>
            <a:pPr>
              <a:lnSpc>
                <a:spcPct val="150000"/>
              </a:lnSpc>
            </a:pPr>
            <a:r>
              <a:rPr lang="zh-CN" altLang="zh-CN" sz="2600" b="1" dirty="0">
                <a:latin typeface="黑体" panose="02010609060101010101" pitchFamily="49" charset="-122"/>
                <a:ea typeface="黑体" panose="02010609060101010101" pitchFamily="49" charset="-122"/>
              </a:rPr>
              <a:t>智能应用</a:t>
            </a:r>
            <a:r>
              <a:rPr lang="zh-CN" altLang="zh-CN" sz="2600" b="1" dirty="0">
                <a:solidFill>
                  <a:srgbClr val="FF0000"/>
                </a:solidFill>
                <a:latin typeface="黑体" panose="02010609060101010101" pitchFamily="49" charset="-122"/>
                <a:ea typeface="黑体" panose="02010609060101010101" pitchFamily="49" charset="-122"/>
              </a:rPr>
              <a:t>软件</a:t>
            </a:r>
            <a:r>
              <a:rPr lang="zh-CN" altLang="zh-CN" sz="2600" dirty="0">
                <a:latin typeface="黑体" panose="02010609060101010101" pitchFamily="49" charset="-122"/>
                <a:ea typeface="黑体" panose="02010609060101010101" pitchFamily="49" charset="-122"/>
              </a:rPr>
              <a:t>：语音识别、机器翻译、图像识别、智能交互、知识处理等</a:t>
            </a:r>
          </a:p>
          <a:p>
            <a:pPr>
              <a:lnSpc>
                <a:spcPct val="150000"/>
              </a:lnSpc>
            </a:pPr>
            <a:r>
              <a:rPr lang="zh-CN" altLang="zh-CN" sz="2600" b="1" dirty="0">
                <a:latin typeface="黑体" panose="02010609060101010101" pitchFamily="49" charset="-122"/>
                <a:ea typeface="黑体" panose="02010609060101010101" pitchFamily="49" charset="-122"/>
              </a:rPr>
              <a:t>智能基础</a:t>
            </a:r>
            <a:r>
              <a:rPr lang="zh-CN" altLang="en-US" sz="2600" b="1" dirty="0">
                <a:solidFill>
                  <a:srgbClr val="FF0000"/>
                </a:solidFill>
                <a:latin typeface="黑体" panose="02010609060101010101" pitchFamily="49" charset="-122"/>
                <a:ea typeface="黑体" panose="02010609060101010101" pitchFamily="49" charset="-122"/>
              </a:rPr>
              <a:t>硬</a:t>
            </a:r>
            <a:r>
              <a:rPr lang="zh-CN" altLang="zh-CN" sz="2600" b="1" dirty="0">
                <a:solidFill>
                  <a:srgbClr val="FF0000"/>
                </a:solidFill>
                <a:latin typeface="黑体" panose="02010609060101010101" pitchFamily="49" charset="-122"/>
                <a:ea typeface="黑体" panose="02010609060101010101" pitchFamily="49" charset="-122"/>
              </a:rPr>
              <a:t>件</a:t>
            </a:r>
            <a:r>
              <a:rPr lang="zh-CN" altLang="zh-CN" sz="2600" dirty="0">
                <a:latin typeface="黑体" panose="02010609060101010101" pitchFamily="49" charset="-122"/>
                <a:ea typeface="黑体" panose="02010609060101010101" pitchFamily="49" charset="-122"/>
              </a:rPr>
              <a:t>：各种智能芯片、智能插件、零部件、传感器、网络智能设备</a:t>
            </a:r>
          </a:p>
          <a:p>
            <a:pPr>
              <a:lnSpc>
                <a:spcPct val="150000"/>
              </a:lnSpc>
            </a:pPr>
            <a:r>
              <a:rPr lang="zh-CN" altLang="zh-CN" sz="2600" b="1" dirty="0">
                <a:latin typeface="黑体" panose="02010609060101010101" pitchFamily="49" charset="-122"/>
                <a:ea typeface="黑体" panose="02010609060101010101" pitchFamily="49" charset="-122"/>
              </a:rPr>
              <a:t>智能</a:t>
            </a:r>
            <a:r>
              <a:rPr lang="zh-CN" altLang="zh-CN" sz="2600" b="1" dirty="0">
                <a:solidFill>
                  <a:srgbClr val="FF0000"/>
                </a:solidFill>
                <a:latin typeface="黑体" panose="02010609060101010101" pitchFamily="49" charset="-122"/>
                <a:ea typeface="黑体" panose="02010609060101010101" pitchFamily="49" charset="-122"/>
              </a:rPr>
              <a:t>自主产品</a:t>
            </a:r>
            <a:r>
              <a:rPr lang="zh-CN" altLang="zh-CN" sz="2600" dirty="0">
                <a:latin typeface="黑体" panose="02010609060101010101" pitchFamily="49" charset="-122"/>
                <a:ea typeface="黑体" panose="02010609060101010101" pitchFamily="49" charset="-122"/>
              </a:rPr>
              <a:t>：汽车、轨道交通、车联网、无人机、船、机床、机械等</a:t>
            </a:r>
          </a:p>
          <a:p>
            <a:pPr>
              <a:lnSpc>
                <a:spcPct val="150000"/>
              </a:lnSpc>
            </a:pPr>
            <a:r>
              <a:rPr lang="zh-CN" altLang="zh-CN" sz="2600" b="1" dirty="0">
                <a:solidFill>
                  <a:srgbClr val="FF0000"/>
                </a:solidFill>
                <a:latin typeface="黑体" panose="02010609060101010101" pitchFamily="49" charset="-122"/>
                <a:ea typeface="黑体" panose="02010609060101010101" pitchFamily="49" charset="-122"/>
              </a:rPr>
              <a:t>虚拟实现与增强现实</a:t>
            </a:r>
            <a:r>
              <a:rPr lang="zh-CN" altLang="en-US" sz="2600" b="1" dirty="0">
                <a:latin typeface="黑体" panose="02010609060101010101" pitchFamily="49" charset="-122"/>
                <a:ea typeface="黑体" panose="02010609060101010101" pitchFamily="49" charset="-122"/>
              </a:rPr>
              <a:t>：</a:t>
            </a:r>
            <a:r>
              <a:rPr lang="zh-CN" altLang="zh-CN" sz="2600" dirty="0">
                <a:latin typeface="黑体" panose="02010609060101010101" pitchFamily="49" charset="-122"/>
                <a:ea typeface="黑体" panose="02010609060101010101" pitchFamily="49" charset="-122"/>
              </a:rPr>
              <a:t>艺术、玩具和教育产品</a:t>
            </a:r>
          </a:p>
          <a:p>
            <a:pPr>
              <a:lnSpc>
                <a:spcPct val="150000"/>
              </a:lnSpc>
            </a:pPr>
            <a:r>
              <a:rPr lang="zh-CN" altLang="zh-CN" sz="2600" b="1" dirty="0">
                <a:solidFill>
                  <a:srgbClr val="FF0000"/>
                </a:solidFill>
                <a:latin typeface="黑体" panose="02010609060101010101" pitchFamily="49" charset="-122"/>
                <a:ea typeface="黑体" panose="02010609060101010101" pitchFamily="49" charset="-122"/>
              </a:rPr>
              <a:t>可穿戴产品</a:t>
            </a:r>
            <a:r>
              <a:rPr lang="zh-CN" altLang="zh-CN" sz="2600" dirty="0">
                <a:latin typeface="黑体" panose="02010609060101010101" pitchFamily="49" charset="-122"/>
                <a:ea typeface="黑体" panose="02010609060101010101" pitchFamily="49" charset="-122"/>
              </a:rPr>
              <a:t>：人工智能的手机、车载智能终端、智能手表、智能耳机、智能眼镜、健康检测与康复产品</a:t>
            </a:r>
          </a:p>
          <a:p>
            <a:pPr>
              <a:lnSpc>
                <a:spcPct val="150000"/>
              </a:lnSpc>
            </a:pPr>
            <a:r>
              <a:rPr lang="zh-CN" altLang="zh-CN" sz="2600" b="1" dirty="0">
                <a:solidFill>
                  <a:srgbClr val="FF0000"/>
                </a:solidFill>
                <a:latin typeface="黑体" panose="02010609060101010101" pitchFamily="49" charset="-122"/>
                <a:ea typeface="黑体" panose="02010609060101010101" pitchFamily="49" charset="-122"/>
              </a:rPr>
              <a:t>家居产品</a:t>
            </a:r>
            <a:r>
              <a:rPr lang="zh-CN" altLang="zh-CN" sz="2600" dirty="0">
                <a:latin typeface="黑体" panose="02010609060101010101" pitchFamily="49" charset="-122"/>
                <a:ea typeface="黑体" panose="02010609060101010101" pitchFamily="49" charset="-122"/>
              </a:rPr>
              <a:t>：建筑智能设备、家电、家具等产品的智能化</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挑战</a:t>
            </a:r>
            <a:r>
              <a:rPr lang="en-US" altLang="zh-CN" dirty="0"/>
              <a:t>2</a:t>
            </a:r>
            <a:r>
              <a:rPr lang="zh-CN" altLang="zh-CN" dirty="0"/>
              <a:t>：如何成功创造出新的智能应用系统？</a:t>
            </a:r>
            <a:endParaRPr lang="zh-CN" altLang="en-US" dirty="0"/>
          </a:p>
        </p:txBody>
      </p:sp>
      <p:sp>
        <p:nvSpPr>
          <p:cNvPr id="4" name="内容占位符 3"/>
          <p:cNvSpPr>
            <a:spLocks noGrp="1"/>
          </p:cNvSpPr>
          <p:nvPr>
            <p:ph idx="4294967295"/>
          </p:nvPr>
        </p:nvSpPr>
        <p:spPr>
          <a:xfrm>
            <a:off x="0" y="944245"/>
            <a:ext cx="11176000" cy="5791200"/>
          </a:xfrm>
        </p:spPr>
        <p:txBody>
          <a:bodyPr>
            <a:normAutofit fontScale="92500"/>
          </a:bodyPr>
          <a:lstStyle/>
          <a:p>
            <a:pPr>
              <a:lnSpc>
                <a:spcPct val="110000"/>
              </a:lnSpc>
            </a:pPr>
            <a:r>
              <a:rPr lang="zh-CN" altLang="zh-CN" sz="2200" b="1" dirty="0">
                <a:solidFill>
                  <a:srgbClr val="FF0000"/>
                </a:solidFill>
                <a:latin typeface="黑体" panose="02010609060101010101" pitchFamily="49" charset="-122"/>
                <a:ea typeface="黑体" panose="02010609060101010101" pitchFamily="49" charset="-122"/>
              </a:rPr>
              <a:t>智能企业</a:t>
            </a:r>
            <a:r>
              <a:rPr lang="zh-CN" altLang="zh-CN" sz="2200" b="1" dirty="0">
                <a:latin typeface="黑体" panose="02010609060101010101" pitchFamily="49" charset="-122"/>
                <a:ea typeface="黑体" panose="02010609060101010101" pitchFamily="49" charset="-122"/>
              </a:rPr>
              <a:t>：</a:t>
            </a:r>
            <a:r>
              <a:rPr lang="zh-CN" altLang="zh-CN" sz="2200" dirty="0">
                <a:latin typeface="黑体" panose="02010609060101010101" pitchFamily="49" charset="-122"/>
                <a:ea typeface="黑体" panose="02010609060101010101" pitchFamily="49" charset="-122"/>
              </a:rPr>
              <a:t>对设计、生产、管理、物流和营销等业务链的智能优化，生产线智能调度与重构，生产设备网络化、生产数据集成化、生产过程透明化、生产现场无人化、运营管理智能化等系统</a:t>
            </a:r>
          </a:p>
          <a:p>
            <a:pPr>
              <a:lnSpc>
                <a:spcPct val="110000"/>
              </a:lnSpc>
            </a:pPr>
            <a:r>
              <a:rPr lang="zh-CN" altLang="zh-CN" sz="2200" b="1" dirty="0">
                <a:solidFill>
                  <a:srgbClr val="FF0000"/>
                </a:solidFill>
                <a:latin typeface="黑体" panose="02010609060101010101" pitchFamily="49" charset="-122"/>
                <a:ea typeface="黑体" panose="02010609060101010101" pitchFamily="49" charset="-122"/>
              </a:rPr>
              <a:t>智能制造</a:t>
            </a:r>
            <a:r>
              <a:rPr lang="zh-CN" altLang="zh-CN" sz="2200" b="1" dirty="0">
                <a:latin typeface="黑体" panose="02010609060101010101" pitchFamily="49" charset="-122"/>
                <a:ea typeface="黑体" panose="02010609060101010101" pitchFamily="49" charset="-122"/>
              </a:rPr>
              <a:t>：</a:t>
            </a:r>
            <a:r>
              <a:rPr lang="zh-CN" altLang="zh-CN" sz="2200" dirty="0">
                <a:latin typeface="黑体" panose="02010609060101010101" pitchFamily="49" charset="-122"/>
                <a:ea typeface="黑体" panose="02010609060101010101" pitchFamily="49" charset="-122"/>
              </a:rPr>
              <a:t>智能自主的装备与系统、制造云服务、流程智能制造系统、离散智能制造系统、网络化协同制造系统、远程智能诊断、运维和服务新模式</a:t>
            </a:r>
          </a:p>
          <a:p>
            <a:pPr>
              <a:lnSpc>
                <a:spcPct val="110000"/>
              </a:lnSpc>
            </a:pPr>
            <a:r>
              <a:rPr lang="zh-CN" altLang="zh-CN" sz="2200" b="1" dirty="0">
                <a:solidFill>
                  <a:srgbClr val="FF0000"/>
                </a:solidFill>
                <a:latin typeface="黑体" panose="02010609060101010101" pitchFamily="49" charset="-122"/>
                <a:ea typeface="黑体" panose="02010609060101010101" pitchFamily="49" charset="-122"/>
              </a:rPr>
              <a:t>智能物流</a:t>
            </a:r>
            <a:r>
              <a:rPr lang="zh-CN" altLang="zh-CN" sz="2200" b="1" dirty="0">
                <a:latin typeface="黑体" panose="02010609060101010101" pitchFamily="49" charset="-122"/>
                <a:ea typeface="黑体" panose="02010609060101010101" pitchFamily="49" charset="-122"/>
              </a:rPr>
              <a:t>：</a:t>
            </a:r>
            <a:r>
              <a:rPr lang="zh-CN" altLang="zh-CN" sz="2200" dirty="0">
                <a:latin typeface="黑体" panose="02010609060101010101" pitchFamily="49" charset="-122"/>
                <a:ea typeface="黑体" panose="02010609060101010101" pitchFamily="49" charset="-122"/>
              </a:rPr>
              <a:t>智能化分拣、仓储、装卸、搬运，集成信息平台，产品质量及安全追溯，配货调度智能化</a:t>
            </a:r>
            <a:endParaRPr lang="en-US" altLang="zh-CN" sz="2200" dirty="0">
              <a:latin typeface="黑体" panose="02010609060101010101" pitchFamily="49" charset="-122"/>
              <a:ea typeface="黑体" panose="02010609060101010101" pitchFamily="49" charset="-122"/>
            </a:endParaRPr>
          </a:p>
          <a:p>
            <a:pPr>
              <a:lnSpc>
                <a:spcPct val="110000"/>
              </a:lnSpc>
            </a:pPr>
            <a:r>
              <a:rPr lang="zh-CN" altLang="zh-CN" sz="2200" b="1" dirty="0">
                <a:solidFill>
                  <a:srgbClr val="FF0000"/>
                </a:solidFill>
                <a:latin typeface="黑体" panose="02010609060101010101" pitchFamily="49" charset="-122"/>
                <a:ea typeface="黑体" panose="02010609060101010101" pitchFamily="49" charset="-122"/>
              </a:rPr>
              <a:t>智能金融</a:t>
            </a:r>
            <a:r>
              <a:rPr lang="zh-CN" altLang="zh-CN" sz="2200" dirty="0">
                <a:latin typeface="黑体" panose="02010609060101010101" pitchFamily="49" charset="-122"/>
                <a:ea typeface="黑体" panose="02010609060101010101" pitchFamily="49" charset="-122"/>
              </a:rPr>
              <a:t>：金融大数据智能、金融产品智能设计和服务创新、智能客服、金融风险智能预警与防控系统</a:t>
            </a:r>
          </a:p>
          <a:p>
            <a:pPr>
              <a:lnSpc>
                <a:spcPct val="110000"/>
              </a:lnSpc>
              <a:defRPr/>
            </a:pPr>
            <a:r>
              <a:rPr lang="zh-CN" altLang="zh-CN" sz="2200" b="1" dirty="0">
                <a:solidFill>
                  <a:srgbClr val="FF0000"/>
                </a:solidFill>
                <a:latin typeface="黑体" panose="02010609060101010101" pitchFamily="49" charset="-122"/>
                <a:ea typeface="黑体" panose="02010609060101010101" pitchFamily="49" charset="-122"/>
              </a:rPr>
              <a:t>智能商务</a:t>
            </a:r>
            <a:r>
              <a:rPr lang="zh-CN" altLang="zh-CN" sz="2200" dirty="0">
                <a:latin typeface="黑体" panose="02010609060101010101" pitchFamily="49" charset="-122"/>
                <a:ea typeface="黑体" panose="02010609060101010101" pitchFamily="49" charset="-122"/>
              </a:rPr>
              <a:t>：市场分析与决策、产品与广告的创新设计、个性化定制服务、产品安全与信用保证等系统</a:t>
            </a:r>
          </a:p>
          <a:p>
            <a:pPr>
              <a:lnSpc>
                <a:spcPct val="110000"/>
              </a:lnSpc>
              <a:defRPr/>
            </a:pPr>
            <a:r>
              <a:rPr lang="zh-CN" altLang="zh-CN" sz="2200" b="1" dirty="0">
                <a:solidFill>
                  <a:srgbClr val="FF0000"/>
                </a:solidFill>
                <a:latin typeface="黑体" panose="02010609060101010101" pitchFamily="49" charset="-122"/>
                <a:ea typeface="黑体" panose="02010609060101010101" pitchFamily="49" charset="-122"/>
              </a:rPr>
              <a:t>智能农业</a:t>
            </a:r>
            <a:r>
              <a:rPr lang="zh-CN" altLang="zh-CN" sz="2200" dirty="0">
                <a:latin typeface="黑体" panose="02010609060101010101" pitchFamily="49" charset="-122"/>
                <a:ea typeface="黑体" panose="02010609060101010101" pitchFamily="49" charset="-122"/>
              </a:rPr>
              <a:t>：智能化装备与农田作业智能系统，智能农业信息检测网络，农业大数据分析决策系统</a:t>
            </a:r>
          </a:p>
          <a:p>
            <a:pPr>
              <a:lnSpc>
                <a:spcPct val="110000"/>
              </a:lnSpc>
              <a:defRPr/>
            </a:pPr>
            <a:r>
              <a:rPr lang="zh-CN" altLang="zh-CN" sz="2200" b="1" dirty="0">
                <a:solidFill>
                  <a:srgbClr val="FF0000"/>
                </a:solidFill>
                <a:latin typeface="黑体" panose="02010609060101010101" pitchFamily="49" charset="-122"/>
                <a:ea typeface="黑体" panose="02010609060101010101" pitchFamily="49" charset="-122"/>
              </a:rPr>
              <a:t>智能教育</a:t>
            </a:r>
            <a:r>
              <a:rPr lang="zh-CN" altLang="zh-CN" sz="2200" dirty="0">
                <a:latin typeface="黑体" panose="02010609060101010101" pitchFamily="49" charset="-122"/>
                <a:ea typeface="黑体" panose="02010609060101010101" pitchFamily="49" charset="-122"/>
              </a:rPr>
              <a:t>：个性化智能学习，交互式主动学习、智能校园、智能图书馆系统</a:t>
            </a:r>
          </a:p>
          <a:p>
            <a:pPr>
              <a:lnSpc>
                <a:spcPct val="110000"/>
              </a:lnSpc>
              <a:defRPr/>
            </a:pPr>
            <a:r>
              <a:rPr lang="zh-CN" altLang="zh-CN" sz="2200" b="1" dirty="0">
                <a:solidFill>
                  <a:srgbClr val="FF0000"/>
                </a:solidFill>
                <a:latin typeface="黑体" panose="02010609060101010101" pitchFamily="49" charset="-122"/>
                <a:ea typeface="黑体" panose="02010609060101010101" pitchFamily="49" charset="-122"/>
              </a:rPr>
              <a:t>智能医疗</a:t>
            </a:r>
            <a:r>
              <a:rPr lang="zh-CN" altLang="zh-CN" sz="2200" dirty="0">
                <a:latin typeface="黑体" panose="02010609060101010101" pitchFamily="49" charset="-122"/>
                <a:ea typeface="黑体" panose="02010609060101010101" pitchFamily="49" charset="-122"/>
              </a:rPr>
              <a:t>：城市便捷精准智能医疗体系、智能医院、智能医疗诊断、新药辅助研发、医药智能监管、流行病智能检测和防控、健康养老大数据智能分析与服务等系统</a:t>
            </a:r>
            <a:endParaRPr lang="zh-CN" altLang="en-US" sz="2200" dirty="0">
              <a:latin typeface="黑体" panose="02010609060101010101" pitchFamily="49" charset="-122"/>
              <a:ea typeface="黑体" panose="02010609060101010101" pitchFamily="49" charset="-122"/>
            </a:endParaRPr>
          </a:p>
        </p:txBody>
      </p:sp>
    </p:spTree>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zh-CN"/>
              <a:t>挑战</a:t>
            </a:r>
            <a:r>
              <a:rPr lang="en-US" altLang="zh-CN"/>
              <a:t>3</a:t>
            </a:r>
            <a:r>
              <a:rPr lang="zh-CN" altLang="zh-CN"/>
              <a:t>：如何让社会智力增加智能？</a:t>
            </a:r>
            <a:endParaRPr lang="zh-CN" altLang="en-US"/>
          </a:p>
        </p:txBody>
      </p:sp>
      <p:sp>
        <p:nvSpPr>
          <p:cNvPr id="76803" name="内容占位符 2"/>
          <p:cNvSpPr>
            <a:spLocks noGrp="1"/>
          </p:cNvSpPr>
          <p:nvPr>
            <p:ph idx="4294967295"/>
          </p:nvPr>
        </p:nvSpPr>
        <p:spPr>
          <a:xfrm>
            <a:off x="365760" y="1520824"/>
            <a:ext cx="10515600" cy="4792889"/>
          </a:xfrm>
        </p:spPr>
        <p:txBody>
          <a:bodyPr/>
          <a:lstStyle/>
          <a:p>
            <a:r>
              <a:rPr lang="zh-CN" altLang="zh-CN" b="1" dirty="0">
                <a:solidFill>
                  <a:srgbClr val="FF0000"/>
                </a:solidFill>
              </a:rPr>
              <a:t>智慧法庭</a:t>
            </a:r>
            <a:r>
              <a:rPr lang="zh-CN" altLang="zh-CN" dirty="0"/>
              <a:t>：建设智慧法庭数据与知识平台，推进审判体系和审判能力的智能增强</a:t>
            </a:r>
          </a:p>
          <a:p>
            <a:r>
              <a:rPr lang="zh-CN" altLang="zh-CN" b="1" dirty="0">
                <a:solidFill>
                  <a:srgbClr val="FF0000"/>
                </a:solidFill>
              </a:rPr>
              <a:t>智能城市</a:t>
            </a:r>
            <a:r>
              <a:rPr lang="zh-CN" altLang="zh-CN" dirty="0"/>
              <a:t>：推进对基础设施和土</a:t>
            </a:r>
            <a:r>
              <a:rPr lang="zh-CN" altLang="en-US" dirty="0"/>
              <a:t>壤</a:t>
            </a:r>
            <a:r>
              <a:rPr lang="zh-CN" altLang="zh-CN" dirty="0"/>
              <a:t>、水、</a:t>
            </a:r>
            <a:r>
              <a:rPr lang="zh-CN" altLang="en-US" dirty="0"/>
              <a:t>空</a:t>
            </a:r>
            <a:r>
              <a:rPr lang="zh-CN" altLang="zh-CN" dirty="0"/>
              <a:t>气等环境的深度认知，对城市规划、建设、管理、运营的智能优化</a:t>
            </a:r>
          </a:p>
          <a:p>
            <a:r>
              <a:rPr lang="zh-CN" altLang="zh-CN" b="1" dirty="0">
                <a:solidFill>
                  <a:srgbClr val="FF0000"/>
                </a:solidFill>
              </a:rPr>
              <a:t>智能交通监控</a:t>
            </a:r>
            <a:r>
              <a:rPr lang="zh-CN" altLang="zh-CN" dirty="0"/>
              <a:t>：研发车联自动驾驶与车路协同的技术体系、交通智能化疏导和运行协调系统，提高覆盖地、轨、空、海的综合交通智能监管和服务能力</a:t>
            </a:r>
          </a:p>
          <a:p>
            <a:r>
              <a:rPr lang="zh-CN" altLang="zh-CN" b="1" dirty="0">
                <a:solidFill>
                  <a:srgbClr val="FF0000"/>
                </a:solidFill>
              </a:rPr>
              <a:t>智能化检测预警与综合应对</a:t>
            </a:r>
            <a:r>
              <a:rPr lang="zh-CN" altLang="zh-CN" dirty="0"/>
              <a:t>：围绕反恐、犯罪侦查、食品安全、信息安全、自然灾害防治等公共安全提高智能化检测预警与综合应对水平</a:t>
            </a:r>
          </a:p>
          <a:p>
            <a:endParaRPr lang="zh-CN" altLang="en-US" dirty="0"/>
          </a:p>
        </p:txBody>
      </p:sp>
    </p:spTree>
  </p:cSld>
  <p:clrMapOvr>
    <a:masterClrMapping/>
  </p:clrMapOvr>
</p:sld>
</file>

<file path=ppt/theme/theme1.xml><?xml version="1.0" encoding="utf-8"?>
<a:theme xmlns:a="http://schemas.openxmlformats.org/drawingml/2006/main" name="Office 主题">
  <a:themeElements>
    <a:clrScheme name="精装书">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TotalTime>
  <Words>9080</Words>
  <Application>Microsoft Office PowerPoint</Application>
  <PresentationFormat>宽屏</PresentationFormat>
  <Paragraphs>1247</Paragraphs>
  <Slides>99</Slides>
  <Notes>29</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3</vt:i4>
      </vt:variant>
      <vt:variant>
        <vt:lpstr>幻灯片标题</vt:lpstr>
      </vt:variant>
      <vt:variant>
        <vt:i4>99</vt:i4>
      </vt:variant>
    </vt:vector>
  </HeadingPairs>
  <TitlesOfParts>
    <vt:vector size="120" baseType="lpstr">
      <vt:lpstr>Arial Unicode MS</vt:lpstr>
      <vt:lpstr>等线</vt:lpstr>
      <vt:lpstr>方正中等线简体</vt:lpstr>
      <vt:lpstr>仿宋_GB2312</vt:lpstr>
      <vt:lpstr>黑体</vt:lpstr>
      <vt:lpstr>华文仿宋</vt:lpstr>
      <vt:lpstr>华文楷体</vt:lpstr>
      <vt:lpstr>华文细黑</vt:lpstr>
      <vt:lpstr>宋体</vt:lpstr>
      <vt:lpstr>微软雅黑</vt:lpstr>
      <vt:lpstr>Arial</vt:lpstr>
      <vt:lpstr>Calibri</vt:lpstr>
      <vt:lpstr>Calibri Light</vt:lpstr>
      <vt:lpstr>Cambria Math</vt:lpstr>
      <vt:lpstr>Times</vt:lpstr>
      <vt:lpstr>Times New Roman</vt:lpstr>
      <vt:lpstr>Wingdings</vt:lpstr>
      <vt:lpstr>Office 主题</vt:lpstr>
      <vt:lpstr>Visio.Drawing.6</vt:lpstr>
      <vt:lpstr>Equation</vt:lpstr>
      <vt:lpstr>BMP 图像</vt:lpstr>
      <vt:lpstr>PowerPoint 演示文稿</vt:lpstr>
      <vt:lpstr>目录 content</vt:lpstr>
      <vt:lpstr>PowerPoint 演示文稿</vt:lpstr>
      <vt:lpstr>什么是人工智能(AI)?</vt:lpstr>
      <vt:lpstr>人工智能发展历程</vt:lpstr>
      <vt:lpstr>人工智能发展历程</vt:lpstr>
      <vt:lpstr>当前AI处于什么阶段？</vt:lpstr>
      <vt:lpstr>人工智能基本现状</vt:lpstr>
      <vt:lpstr>人工智能发展趋势</vt:lpstr>
      <vt:lpstr>AI Roadmap</vt:lpstr>
      <vt:lpstr>为什么要关注AI？</vt:lpstr>
      <vt:lpstr>AI学科结构</vt:lpstr>
      <vt:lpstr>AI的几大流派</vt:lpstr>
      <vt:lpstr>AI生态逐步形成：基础资源+技术+应用</vt:lpstr>
      <vt:lpstr>人工智能系统的技术架构</vt:lpstr>
      <vt:lpstr>人工智能将引领第四次工业革命 – 智能化</vt:lpstr>
      <vt:lpstr>手机中的AI</vt:lpstr>
      <vt:lpstr>AI将催生“无用阶层”？！</vt:lpstr>
      <vt:lpstr>PowerPoint 演示文稿</vt:lpstr>
      <vt:lpstr>机器学习&amp;深度学习</vt:lpstr>
      <vt:lpstr>深度学习算法简介：机器学习</vt:lpstr>
      <vt:lpstr>机器学习实施过程</vt:lpstr>
      <vt:lpstr>特征提取</vt:lpstr>
      <vt:lpstr>特征选取是成败的关键</vt:lpstr>
      <vt:lpstr>深度学习算法简介：数学基础</vt:lpstr>
      <vt:lpstr>深度学习算法简介：感知机</vt:lpstr>
      <vt:lpstr>深度学习的训练方法</vt:lpstr>
      <vt:lpstr>深度学习的神经网络训练方法</vt:lpstr>
      <vt:lpstr>PowerPoint 演示文稿</vt:lpstr>
      <vt:lpstr>局部感受 - 卷积</vt:lpstr>
      <vt:lpstr>池化</vt:lpstr>
      <vt:lpstr>LeNet-5</vt:lpstr>
      <vt:lpstr>深度学习的训练方法</vt:lpstr>
      <vt:lpstr>深度学习的成功应用</vt:lpstr>
      <vt:lpstr>PowerPoint 演示文稿</vt:lpstr>
      <vt:lpstr>知识图谱(Knowledge Graph)</vt:lpstr>
      <vt:lpstr>知识图谱构建</vt:lpstr>
      <vt:lpstr>基于人工规则的语义理解</vt:lpstr>
      <vt:lpstr>知识图谱的成功应用：现代搜索引擎</vt:lpstr>
      <vt:lpstr>面向知识图谱的Sogou搜索技术</vt:lpstr>
      <vt:lpstr>企业知识图谱的建立</vt:lpstr>
      <vt:lpstr>知识图谱助力企业商业智能</vt:lpstr>
      <vt:lpstr>通用知识图谱 + 行业知识图谱</vt:lpstr>
      <vt:lpstr>PowerPoint 演示文稿</vt:lpstr>
      <vt:lpstr>为什么做围棋AI？</vt:lpstr>
      <vt:lpstr>Google Deepmind 简介</vt:lpstr>
      <vt:lpstr>PowerPoint 演示文稿</vt:lpstr>
      <vt:lpstr>PowerPoint 演示文稿</vt:lpstr>
      <vt:lpstr>传统围棋AI算法 — MCTS （蒙特卡洛树搜索）</vt:lpstr>
      <vt:lpstr>展开深度为4的博弈树 </vt:lpstr>
      <vt:lpstr>围棋落子蒙特卡洛数学模型及评估</vt:lpstr>
      <vt:lpstr>传统围棋AI算法 —MCTS （蒙特卡洛树搜索）</vt:lpstr>
      <vt:lpstr>PowerPoint 演示文稿</vt:lpstr>
      <vt:lpstr>AlphaGo的实现原理</vt:lpstr>
      <vt:lpstr>Policy Network策略网络：落子棋感</vt:lpstr>
      <vt:lpstr>Policy Network—输入特征</vt:lpstr>
      <vt:lpstr>左右互博，自我进化</vt:lpstr>
      <vt:lpstr>Fast-Rollout 快速走子</vt:lpstr>
      <vt:lpstr>Value Network：胜负棋感</vt:lpstr>
      <vt:lpstr>Value Network 模型</vt:lpstr>
      <vt:lpstr>Put-Together</vt:lpstr>
      <vt:lpstr>PowerPoint 演示文稿</vt:lpstr>
      <vt:lpstr>AlphaGo Zero</vt:lpstr>
      <vt:lpstr>AlphaGo Zero解析</vt:lpstr>
      <vt:lpstr>智能围棋与蒙特卡洛树搜索</vt:lpstr>
      <vt:lpstr>智能围棋与神经网络</vt:lpstr>
      <vt:lpstr>PowerPoint 演示文稿</vt:lpstr>
      <vt:lpstr>PowerPoint 演示文稿</vt:lpstr>
      <vt:lpstr>Q1：什么领域AI能够超过人？</vt:lpstr>
      <vt:lpstr>一只乌鸦的启示</vt:lpstr>
      <vt:lpstr>Q2：AI+ 还是 +AI？</vt:lpstr>
      <vt:lpstr>Q3：什么AI项目容易成功？</vt:lpstr>
      <vt:lpstr>新特征1：深度学习+自我博弈进化技术</vt:lpstr>
      <vt:lpstr>DeepMind已为谷歌挣钱</vt:lpstr>
      <vt:lpstr>新特征2：基于网络的群体智能已经萌芽</vt:lpstr>
      <vt:lpstr>（继续）</vt:lpstr>
      <vt:lpstr>新特征3：人机一体化技术导向混合智能</vt:lpstr>
      <vt:lpstr>新特征4：跨媒体推理已经兴起</vt:lpstr>
      <vt:lpstr>新特征5：无人系统迅速发展</vt:lpstr>
      <vt:lpstr>PowerPoint 演示文稿</vt:lpstr>
      <vt:lpstr>我们正在进入AI3.0时代</vt:lpstr>
      <vt:lpstr>AI走向3.0的原因分析</vt:lpstr>
      <vt:lpstr>深层次分析：世界正从原来的二元空间进入新的三元空间</vt:lpstr>
      <vt:lpstr>从AI现状看大知识（智能大数据）面临的挑战</vt:lpstr>
      <vt:lpstr>AI走向3.0</vt:lpstr>
      <vt:lpstr>新认知</vt:lpstr>
      <vt:lpstr>知识表达 </vt:lpstr>
      <vt:lpstr>知识表达面临的挑战</vt:lpstr>
      <vt:lpstr>大知识的关键：新知识生成</vt:lpstr>
      <vt:lpstr>PowerPoint 演示文稿</vt:lpstr>
      <vt:lpstr>认知计算</vt:lpstr>
      <vt:lpstr>认知计算系统</vt:lpstr>
      <vt:lpstr>PowerPoint 演示文稿</vt:lpstr>
      <vt:lpstr>从查询到结果证明（IBM Watson）</vt:lpstr>
      <vt:lpstr>PowerPoint 演示文稿</vt:lpstr>
      <vt:lpstr>新一代AI应用</vt:lpstr>
      <vt:lpstr>挑战1：如何创造出智能新产品？</vt:lpstr>
      <vt:lpstr>挑战2：如何成功创造出新的智能应用系统？</vt:lpstr>
      <vt:lpstr>挑战3：如何让社会智力增加智能？</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丁立新</cp:lastModifiedBy>
  <cp:revision>561</cp:revision>
  <cp:lastPrinted>2016-10-22T06:45:00Z</cp:lastPrinted>
  <dcterms:created xsi:type="dcterms:W3CDTF">2015-12-07T16:40:00Z</dcterms:created>
  <dcterms:modified xsi:type="dcterms:W3CDTF">2020-11-16T16:03:59Z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2052-11.1.0.9098</vt:lpwstr>
  </property>
</Properties>
</file>